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57" r:id="rId3"/>
    <p:sldId id="258" r:id="rId4"/>
    <p:sldId id="259" r:id="rId5"/>
    <p:sldId id="262" r:id="rId6"/>
    <p:sldId id="263" r:id="rId7"/>
    <p:sldId id="273" r:id="rId8"/>
    <p:sldId id="261" r:id="rId9"/>
    <p:sldId id="272" r:id="rId10"/>
    <p:sldId id="274" r:id="rId11"/>
    <p:sldId id="275" r:id="rId12"/>
    <p:sldId id="348" r:id="rId13"/>
    <p:sldId id="264" r:id="rId14"/>
    <p:sldId id="265" r:id="rId15"/>
    <p:sldId id="266" r:id="rId16"/>
    <p:sldId id="267" r:id="rId17"/>
    <p:sldId id="269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302" r:id="rId37"/>
    <p:sldId id="303" r:id="rId38"/>
    <p:sldId id="304" r:id="rId39"/>
    <p:sldId id="305" r:id="rId40"/>
    <p:sldId id="306" r:id="rId41"/>
    <p:sldId id="270" r:id="rId42"/>
    <p:sldId id="307" r:id="rId43"/>
    <p:sldId id="271" r:id="rId44"/>
    <p:sldId id="276" r:id="rId45"/>
    <p:sldId id="299" r:id="rId46"/>
    <p:sldId id="300" r:id="rId47"/>
    <p:sldId id="301" r:id="rId48"/>
    <p:sldId id="308" r:id="rId49"/>
    <p:sldId id="311" r:id="rId50"/>
    <p:sldId id="309" r:id="rId51"/>
    <p:sldId id="312" r:id="rId52"/>
    <p:sldId id="310" r:id="rId53"/>
    <p:sldId id="313" r:id="rId54"/>
    <p:sldId id="316" r:id="rId55"/>
    <p:sldId id="315" r:id="rId56"/>
    <p:sldId id="317" r:id="rId57"/>
    <p:sldId id="344" r:id="rId58"/>
    <p:sldId id="314" r:id="rId59"/>
    <p:sldId id="341" r:id="rId60"/>
    <p:sldId id="343" r:id="rId61"/>
    <p:sldId id="342" r:id="rId62"/>
    <p:sldId id="335" r:id="rId63"/>
    <p:sldId id="336" r:id="rId64"/>
    <p:sldId id="337" r:id="rId65"/>
    <p:sldId id="338" r:id="rId66"/>
    <p:sldId id="339" r:id="rId67"/>
    <p:sldId id="340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45" r:id="rId76"/>
    <p:sldId id="295" r:id="rId77"/>
    <p:sldId id="296" r:id="rId78"/>
    <p:sldId id="297" r:id="rId79"/>
    <p:sldId id="325" r:id="rId80"/>
    <p:sldId id="326" r:id="rId81"/>
    <p:sldId id="327" r:id="rId82"/>
    <p:sldId id="328" r:id="rId83"/>
    <p:sldId id="329" r:id="rId84"/>
    <p:sldId id="332" r:id="rId85"/>
    <p:sldId id="333" r:id="rId86"/>
    <p:sldId id="334" r:id="rId87"/>
    <p:sldId id="330" r:id="rId88"/>
    <p:sldId id="331" r:id="rId89"/>
    <p:sldId id="347" r:id="rId90"/>
    <p:sldId id="346" r:id="rId9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Zuccon" initials="MZ" lastIdx="1" clrIdx="0">
    <p:extLst>
      <p:ext uri="{19B8F6BF-5375-455C-9EA6-DF929625EA0E}">
        <p15:presenceInfo xmlns:p15="http://schemas.microsoft.com/office/powerpoint/2012/main" userId="Matteo Zucc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SHIBA\Universit&#224;\Github%20Universit&#224;\ProgettoFebbraio2015\New%20FootPri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856768"/>
        <c:axId val="108857328"/>
      </c:radarChart>
      <c:catAx>
        <c:axId val="10885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8857328"/>
        <c:crosses val="autoZero"/>
        <c:auto val="1"/>
        <c:lblAlgn val="ctr"/>
        <c:lblOffset val="100"/>
        <c:noMultiLvlLbl val="0"/>
      </c:catAx>
      <c:valAx>
        <c:axId val="10885732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885676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68438858935733"/>
          <c:y val="7.3886341319010479E-2"/>
          <c:w val="0.46511599843123058"/>
          <c:h val="0.8442789827884134"/>
        </c:manualLayout>
      </c:layout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859568"/>
        <c:axId val="108860128"/>
      </c:radarChart>
      <c:catAx>
        <c:axId val="1088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8860128"/>
        <c:crosses val="autoZero"/>
        <c:auto val="1"/>
        <c:lblAlgn val="ctr"/>
        <c:lblOffset val="100"/>
        <c:noMultiLvlLbl val="0"/>
      </c:catAx>
      <c:valAx>
        <c:axId val="10886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885956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862368"/>
        <c:axId val="108862928"/>
      </c:radarChart>
      <c:catAx>
        <c:axId val="10886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8862928"/>
        <c:crosses val="autoZero"/>
        <c:auto val="1"/>
        <c:lblAlgn val="ctr"/>
        <c:lblOffset val="100"/>
        <c:noMultiLvlLbl val="0"/>
      </c:catAx>
      <c:valAx>
        <c:axId val="10886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886236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56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>
                <a:solidFill>
                  <a:schemeClr val="bg1"/>
                </a:solidFill>
                <a:latin typeface="Segoe UI Light" panose="020B0502040204020203" pitchFamily="34" charset="0"/>
              </a:rPr>
              <a:t> 	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	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38" y="1367909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3205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3" y="90171"/>
            <a:ext cx="502862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-3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672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dotati di modulo GPRS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(con output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digitale)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-4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841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dominio</a:t>
            </a:r>
          </a:p>
          <a:p>
            <a:pPr marL="457200" lvl="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Conosciamo lo schema logico di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BDM</a:t>
            </a:r>
          </a:p>
          <a:p>
            <a:pPr marL="457200" indent="-457200">
              <a:buFont typeface="Arial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identificano la stessa </a:t>
            </a:r>
            <a:r>
              <a:rPr lang="it-IT" sz="3200" spc="-100" dirty="0" err="1">
                <a:ln w="3175">
                  <a:noFill/>
                </a:ln>
                <a:latin typeface="+mj-lt"/>
                <a:cs typeface="Arial" charset="0"/>
              </a:rPr>
              <a:t>tupla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</a:t>
            </a:r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-5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8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001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 (non tutti necessitano monitoraggio)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permette all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’operatore del centro di supervisione di pianificare gli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 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809942"/>
            <a:ext cx="111490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5"/>
            <a:ext cx="10444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real-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time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(1 rilevazione all’ora per ogni sensore)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h24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Tempestività notifica SEG (tempistica non specificata nel testo)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1285875" y="1314450"/>
            <a:ext cx="442913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992981" y="2462075"/>
            <a:ext cx="442913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17" y="657226"/>
            <a:ext cx="10232137" cy="586446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0813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9" name="Triangolo isoscele 18"/>
          <p:cNvSpPr/>
          <p:nvPr/>
        </p:nvSpPr>
        <p:spPr>
          <a:xfrm rot="4892389">
            <a:off x="4001834" y="954389"/>
            <a:ext cx="156796" cy="12323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riangolo isoscele 20"/>
          <p:cNvSpPr/>
          <p:nvPr/>
        </p:nvSpPr>
        <p:spPr>
          <a:xfrm rot="5764653">
            <a:off x="4179716" y="1494391"/>
            <a:ext cx="143455" cy="14505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riangolo isoscele 21"/>
          <p:cNvSpPr/>
          <p:nvPr/>
        </p:nvSpPr>
        <p:spPr>
          <a:xfrm rot="16384888">
            <a:off x="5221564" y="4505181"/>
            <a:ext cx="152137" cy="1909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riangolo isoscele 22"/>
          <p:cNvSpPr/>
          <p:nvPr/>
        </p:nvSpPr>
        <p:spPr>
          <a:xfrm rot="17068366">
            <a:off x="4859539" y="5501750"/>
            <a:ext cx="149738" cy="17148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riangolo isoscele 23"/>
          <p:cNvSpPr/>
          <p:nvPr/>
        </p:nvSpPr>
        <p:spPr>
          <a:xfrm rot="11209492">
            <a:off x="1869521" y="3816753"/>
            <a:ext cx="147730" cy="12024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riangolo isoscele 24"/>
          <p:cNvSpPr/>
          <p:nvPr/>
        </p:nvSpPr>
        <p:spPr>
          <a:xfrm>
            <a:off x="2267712" y="5261913"/>
            <a:ext cx="170255" cy="1025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riangolo isoscele 25"/>
          <p:cNvSpPr/>
          <p:nvPr/>
        </p:nvSpPr>
        <p:spPr>
          <a:xfrm rot="5962915">
            <a:off x="4720873" y="2906421"/>
            <a:ext cx="141168" cy="14932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riangolo isoscele 26"/>
          <p:cNvSpPr/>
          <p:nvPr/>
        </p:nvSpPr>
        <p:spPr>
          <a:xfrm rot="5080462">
            <a:off x="5665185" y="2557938"/>
            <a:ext cx="160632" cy="14358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riangolo isoscele 27"/>
          <p:cNvSpPr/>
          <p:nvPr/>
        </p:nvSpPr>
        <p:spPr>
          <a:xfrm rot="5080462">
            <a:off x="8329994" y="1968861"/>
            <a:ext cx="150490" cy="9744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riangolo isoscele 28"/>
          <p:cNvSpPr/>
          <p:nvPr/>
        </p:nvSpPr>
        <p:spPr>
          <a:xfrm rot="4011855">
            <a:off x="8677860" y="1084429"/>
            <a:ext cx="149930" cy="11485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6.0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3" y="642043"/>
            <a:ext cx="11661086" cy="587206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2" y="2242244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/>
          <a:stretch/>
        </p:blipFill>
        <p:spPr>
          <a:xfrm>
            <a:off x="329184" y="1682180"/>
            <a:ext cx="11547683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/>
          <a:stretch/>
        </p:blipFill>
        <p:spPr>
          <a:xfrm>
            <a:off x="182880" y="1201401"/>
            <a:ext cx="11863600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9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30" y="996394"/>
            <a:ext cx="9484067" cy="55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13" y="1160711"/>
            <a:ext cx="8329174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deve supportare: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L’acquisizione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di segnalazioni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L’identificazione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di situazioni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6.0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541"/>
            <a:ext cx="12192000" cy="53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856"/>
            <a:ext cx="12192000" cy="55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34.3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r="662"/>
          <a:stretch/>
        </p:blipFill>
        <p:spPr>
          <a:xfrm>
            <a:off x="109728" y="1483648"/>
            <a:ext cx="11935968" cy="43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64"/>
            <a:ext cx="12192000" cy="43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1 -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4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2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29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3463"/>
              </p:ext>
            </p:extLst>
          </p:nvPr>
        </p:nvGraphicFramePr>
        <p:xfrm>
          <a:off x="4362639" y="1005270"/>
          <a:ext cx="9248775" cy="511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 – non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1" y="926794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39" y="1128708"/>
          <a:ext cx="4529137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8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7" y="4700590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222486"/>
              </p:ext>
            </p:extLst>
          </p:nvPr>
        </p:nvGraphicFramePr>
        <p:xfrm>
          <a:off x="3887342" y="810198"/>
          <a:ext cx="10234614" cy="549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 – non utilizzata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– soluzione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29" y="4186239"/>
          <a:ext cx="5885259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0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Gra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145093"/>
              </p:ext>
            </p:extLst>
          </p:nvPr>
        </p:nvGraphicFramePr>
        <p:xfrm>
          <a:off x="4259960" y="1019556"/>
          <a:ext cx="9625014" cy="524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40992"/>
            <a:ext cx="1104423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della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memorizzazione della pianificazione di squadre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notifica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- 4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29" y="1072724"/>
            <a:ext cx="11001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foot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print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i pro/contro delle diverse soluzioni, abbiamo scelta la prima poiché rappresenta i migliori compromessi tra le diverse proprietà analizzate.</a:t>
            </a: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9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2" y="1515904"/>
            <a:ext cx="935950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utilizzato: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3000" b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Ital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Control </a:t>
            </a:r>
            <a:r>
              <a:rPr lang="it-IT" sz="2000" i="1" spc="-100" dirty="0" err="1" smtClean="0">
                <a:ln w="3175">
                  <a:noFill/>
                </a:ln>
                <a:latin typeface="+mj-lt"/>
                <a:cs typeface="Arial" charset="0"/>
              </a:rPr>
              <a:t>Meters</a:t>
            </a:r>
            <a:r>
              <a:rPr lang="it-IT" sz="2000" i="1" spc="-100" dirty="0" smtClean="0">
                <a:ln w="3175">
                  <a:noFill/>
                </a:ln>
                <a:latin typeface="+mj-lt"/>
                <a:cs typeface="Arial" charset="0"/>
              </a:rPr>
              <a:t> SRL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 febbraio 2015)								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- 1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ola 1"/>
          <p:cNvSpPr/>
          <p:nvPr/>
        </p:nvSpPr>
        <p:spPr>
          <a:xfrm>
            <a:off x="8569558" y="3143250"/>
            <a:ext cx="3528714" cy="278606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42893" y="3449694"/>
            <a:ext cx="7811094" cy="22057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29" y="2075884"/>
            <a:ext cx="108715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– 2 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5347984" y="4255627"/>
            <a:ext cx="1319806" cy="980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 smtClean="0"/>
              <a:t>Modeulo</a:t>
            </a:r>
            <a:r>
              <a:rPr lang="it-IT" sz="1500" dirty="0" smtClean="0"/>
              <a:t> GPRS</a:t>
            </a:r>
            <a:endParaRPr lang="it-IT" sz="1500" dirty="0"/>
          </a:p>
        </p:txBody>
      </p:sp>
      <p:sp>
        <p:nvSpPr>
          <p:cNvPr id="7" name="Rettangolo 6"/>
          <p:cNvSpPr/>
          <p:nvPr/>
        </p:nvSpPr>
        <p:spPr>
          <a:xfrm>
            <a:off x="9768188" y="4558148"/>
            <a:ext cx="1008457" cy="78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7" y="3460738"/>
            <a:ext cx="1619250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2" y="3993813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5" y="4466718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130" y="4373687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418751" y="4683589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42892" y="3517546"/>
            <a:ext cx="2749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/GPRS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797344" y="3524298"/>
            <a:ext cx="114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Internet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4"/>
          <a:stretch/>
        </p:blipFill>
        <p:spPr>
          <a:xfrm>
            <a:off x="4455950" y="3077907"/>
            <a:ext cx="6802600" cy="2389717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3" y="3830658"/>
            <a:ext cx="3439453" cy="8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- 4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36" y="2960549"/>
            <a:ext cx="4957314" cy="198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Stima costi- 1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150€ / 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80€ / h</a:t>
            </a: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costi- 2</a:t>
            </a:r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>
                <a:solidFill>
                  <a:srgbClr val="0072C6"/>
                </a:solidFill>
              </a:rPr>
              <a:t>Stima costi- </a:t>
            </a:r>
            <a:r>
              <a:rPr lang="it-IT" sz="3000" b="1" i="1" dirty="0" smtClean="0">
                <a:solidFill>
                  <a:srgbClr val="0072C6"/>
                </a:solidFill>
              </a:rPr>
              <a:t>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x 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2p x 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x 8h x 3p x 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x 8h x 5p x 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b="1" i="1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sconto del 30%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8" y="5243513"/>
            <a:ext cx="4043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2143124"/>
            <a:ext cx="11518495" cy="3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1" y="1652587"/>
            <a:ext cx="118395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8655" y="1879602"/>
            <a:ext cx="1058703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meteo (esterna)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BRI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0" y="2714621"/>
            <a:ext cx="11908668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59" y="1275405"/>
            <a:ext cx="9886951" cy="5119679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5" y="1150134"/>
            <a:ext cx="9341643" cy="5407825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165875"/>
            <a:ext cx="9658349" cy="53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301848"/>
            <a:ext cx="11670506" cy="28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-1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97" y="1700214"/>
            <a:ext cx="9377203" cy="475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-2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01" y="1700214"/>
            <a:ext cx="10030196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2052" r="18402" b="8417"/>
          <a:stretch/>
        </p:blipFill>
        <p:spPr>
          <a:xfrm>
            <a:off x="1485900" y="0"/>
            <a:ext cx="9391650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844800" y="57912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8387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2844800" y="5778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23025" y="59055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892300" y="2024063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771650" y="279400"/>
            <a:ext cx="927100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3994150" y="20193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4108450" y="360045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7381875" y="3530600"/>
            <a:ext cx="927100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302250" y="6794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6807200" y="2058989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18542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8934450" y="205740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8947150" y="1171576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8007350" y="57150"/>
            <a:ext cx="927100" cy="4445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7331075" y="34925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1733550" y="249464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9410700" y="447675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9636125" y="456461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BSE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9413874" y="5149850"/>
            <a:ext cx="1012825" cy="4445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9636125" y="518743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BRI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9397999" y="5797550"/>
            <a:ext cx="1028699" cy="4445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9636125" y="581608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BDM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286624" y="3454142"/>
            <a:ext cx="1111251" cy="59741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7610477" y="3643317"/>
            <a:ext cx="55721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smtClean="0"/>
              <a:t>Regione</a:t>
            </a:r>
            <a:endParaRPr lang="it-IT" sz="7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4036220" y="2141522"/>
            <a:ext cx="8151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b="1" dirty="0" err="1" smtClean="0"/>
              <a:t>PrevisioneMeteo</a:t>
            </a:r>
            <a:endParaRPr lang="it-IT" sz="700" b="1" dirty="0"/>
          </a:p>
        </p:txBody>
      </p:sp>
      <p:sp>
        <p:nvSpPr>
          <p:cNvPr id="36" name="Rettangolo 35"/>
          <p:cNvSpPr/>
          <p:nvPr/>
        </p:nvSpPr>
        <p:spPr>
          <a:xfrm>
            <a:off x="3949700" y="1981200"/>
            <a:ext cx="1016000" cy="520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-1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80" y="1136538"/>
            <a:ext cx="7539038" cy="53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06" y="1270879"/>
            <a:ext cx="8891586" cy="5244221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7" y="1099798"/>
            <a:ext cx="6286502" cy="54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integration involves combining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residing in different sources and providing users with a unified view of these 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data. </a:t>
            </a:r>
            <a:r>
              <a:rPr lang="en-US" sz="2800" spc="-100" baseline="30000" dirty="0" smtClean="0">
                <a:ln w="3175">
                  <a:noFill/>
                </a:ln>
                <a:latin typeface="+mj-lt"/>
                <a:cs typeface="Arial" charset="0"/>
              </a:rPr>
              <a:t>1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modalità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Virtual 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data integration</a:t>
            </a:r>
            <a:r>
              <a:rPr lang="en-US" sz="28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comporta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la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creazione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uno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schema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logico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globale</a:t>
            </a:r>
            <a:r>
              <a:rPr lang="en-US" sz="2800" i="1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virtuale</a:t>
            </a:r>
            <a:r>
              <a:rPr lang="en-US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che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integra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più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basi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reali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. </a:t>
            </a: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Questo non comporta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una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copia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fisica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ma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solamente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l’integrazione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(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tramite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wrappers e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mediatore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) di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provenienti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da </a:t>
            </a:r>
            <a:r>
              <a:rPr lang="en-US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fonti</a:t>
            </a:r>
            <a:r>
              <a:rPr lang="en-US" sz="2800" spc="-100" dirty="0" smtClean="0">
                <a:ln w="3175">
                  <a:noFill/>
                </a:ln>
                <a:latin typeface="+mj-lt"/>
                <a:cs typeface="Arial" charset="0"/>
              </a:rPr>
              <a:t> diverse. </a:t>
            </a:r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1. Maurizio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Lenzerini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(2002). "Data Integration: A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Theoretical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200" spc="-100" dirty="0" err="1">
                <a:ln w="3175">
                  <a:noFill/>
                </a:ln>
                <a:latin typeface="+mj-lt"/>
                <a:cs typeface="Arial" charset="0"/>
              </a:rPr>
              <a:t>Perspective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". PODS 2002. pp. 233–246</a:t>
            </a:r>
            <a:r>
              <a:rPr lang="it-IT" dirty="0"/>
              <a:t>.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861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67564"/>
            <a:ext cx="11149013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L’esistenza di più basi di dati è trasparenze all’utilizzatore dello schema virtuale.</a:t>
            </a:r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82" y="2014351"/>
            <a:ext cx="6183441" cy="42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558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modalità ETL –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Trasform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comprende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processo di estrazione, trasformazione e caricamento di dati su di un sistema di sintesi (esempio 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).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il processo di estrazione (cioè il recupero di dati da un sistema esterno), i dati vengono trasformati, ed esempio: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Normalizzazione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Selezione dei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Computazione di nuovi dati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Raggupramento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8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Dopo la trasformazione, i dati vengono caricati (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sulle tabelle del nuovo sistema di sintesi. (comporta la copia fisica sul nuovo sistema)</a:t>
            </a: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77" y="2310516"/>
            <a:ext cx="6286499" cy="4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VDI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VDI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presenti nelle basi dati non vengono replicate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fisicamente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su di una nuova base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dati.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Ogni interrogazione comporta interrogazioni verso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n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basi di dati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Nel nostro sistema essendo BDM esterna, non è sempre possibile conoscerne lo stato e le tempistiche di integrazione.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Virtual Data Integration vs ETL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096080"/>
            <a:ext cx="11149013" cy="601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L’integrazione fra le basi dai BRI, BSE e BDM può essere implementata via VDL o ETL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Integrazione via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ETL (data </a:t>
            </a:r>
            <a:r>
              <a:rPr lang="it-IT" sz="2800" b="1" spc="-100" dirty="0" err="1" smtClean="0">
                <a:ln w="3175">
                  <a:noFill/>
                </a:ln>
                <a:latin typeface="+mj-lt"/>
                <a:cs typeface="Arial" charset="0"/>
              </a:rPr>
              <a:t>warehouse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interrogazioni alle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tuple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sono sempre possibili indipendentemente dallo stato dei data source.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possibile trasformare i dati. (esempio normalizzare le misurazioni dei sensori)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  <a:endParaRPr lang="it-IT" sz="2800" b="1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necessario creare una nuova base di dati e gestire lo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scheduling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operazioni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extract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transform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load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baseline="300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en-US" sz="2800" spc="-100" baseline="300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419224"/>
            <a:ext cx="3668901" cy="220979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385887"/>
            <a:ext cx="4235557" cy="227647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2" y="3955253"/>
            <a:ext cx="9658730" cy="23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700214"/>
            <a:ext cx="2707105" cy="15430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90" y="1700214"/>
            <a:ext cx="3318240" cy="15430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23" y="1700214"/>
            <a:ext cx="3204947" cy="156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125" y="3779206"/>
            <a:ext cx="3933145" cy="156210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522" y="3824287"/>
            <a:ext cx="3995738" cy="19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pianifica gli spostamenti delle squadre in base a SEP?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314450"/>
            <a:ext cx="11370350" cy="49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18" y="1808220"/>
            <a:ext cx="2605087" cy="182709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99" y="1700214"/>
            <a:ext cx="5022536" cy="181927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18" y="4076011"/>
            <a:ext cx="4348164" cy="186181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99" y="4076011"/>
            <a:ext cx="5358952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08" y="1319289"/>
            <a:ext cx="5915882" cy="222017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208" y="3900611"/>
            <a:ext cx="9086278" cy="2676658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58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543051"/>
            <a:ext cx="10718006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temporale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81" y="1357313"/>
            <a:ext cx="9128120" cy="5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79" y="1157290"/>
            <a:ext cx="8209439" cy="5386386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2481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 - </a:t>
            </a:r>
            <a:r>
              <a:rPr lang="it-IT" b="1" dirty="0" err="1" smtClean="0">
                <a:solidFill>
                  <a:srgbClr val="0072C6"/>
                </a:solidFill>
              </a:rPr>
              <a:t>unfolding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Licenza: 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inferenza statistica 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dati implementata è centralizzata, una possibile alternativa è quella di distribuire le basi dati BRI e BSE.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distribuita introduce problemi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 dati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distribuzione dei frammenti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Uno studio dettagliato delle operazioni eseguite sulla base dati permette di scegliere l’architettura appropriata.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 architettura centralizzata riduce i costi della gestione dei dati (replicazione/frammentazione, mutua esclusione).</a:t>
            </a:r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per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costi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si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intendono le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risorse utilizzare per svolgere un 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2042221"/>
            <a:ext cx="1015841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italiano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sensori – Arpa Lombardia)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(tutti i sensori sono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sincronizzati – l’intervallo di rilevazione è analogo a quello di sistemi realmente esistenti)</a:t>
            </a: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-1 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54651"/>
            <a:ext cx="11279982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 che è possibile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Squadre di emergenza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Pianificazione spostamento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Sede operativa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Operatore centro di supervisione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regioni. (quindi la base dati sarà distribuita su 20 nodi)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62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BSE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11803"/>
            <a:ext cx="1127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</a:t>
            </a:r>
          </a:p>
          <a:p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situazioni di emergenza potenziale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comuni a più regioni, sono informazioni da replicare su ogni nodo dell’istanza distribuita.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gestione della replicazione delle informazioni, implica l’utilizzo di una strategia di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mutua esclusione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garantire la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consistenza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dei dati. 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la pianificazione di spostamenti per gestire una SEP che comprende più regione, è da considerarsi una situazione straordinaria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68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Frammentazione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297515"/>
            <a:ext cx="11279982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che è possibile </a:t>
            </a:r>
            <a:r>
              <a:rPr lang="it-IT" sz="2800" i="1" spc="-100" dirty="0">
                <a:ln w="3175">
                  <a:noFill/>
                </a:ln>
                <a:latin typeface="+mj-lt"/>
                <a:cs typeface="Arial" charset="0"/>
              </a:rPr>
              <a:t>frammentare orizzontalmente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, sono le seguenti 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Sensore idrico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Dato idrometrico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Nodo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Supponiamo una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frammentazione orizzontale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su 20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regioni. (quindi la base dati sarà distribuita su 20 nodi)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NB: assumiamo non ci siano sensori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e nodi sul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confine regionale</a:t>
            </a:r>
          </a:p>
        </p:txBody>
      </p:sp>
    </p:spTree>
    <p:extLst>
      <p:ext uri="{BB962C8B-B14F-4D97-AF65-F5344CB8AC3E}">
        <p14:creationId xmlns:p14="http://schemas.microsoft.com/office/powerpoint/2010/main" val="10029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Replicazione BRI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informazioni per cui  è necessaria la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replicazione,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sono le seguenti 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Tratto acqua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Corso acqua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 corsi d’acqua con i relativi tratti, comuni a più regioni, devono essere replicati fra 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nodi DB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delle regioni coinvolte.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Esempio: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il 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corso d’acqua </a:t>
            </a:r>
            <a:r>
              <a:rPr lang="it-IT" sz="2200" i="1" spc="-100" dirty="0">
                <a:ln w="3175">
                  <a:noFill/>
                </a:ln>
                <a:latin typeface="+mj-lt"/>
                <a:cs typeface="Arial" charset="0"/>
              </a:rPr>
              <a:t>Po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 è replicato nelle basi dati </a:t>
            </a:r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delle regioni Piemonte, Lombardia, Emilia Romagna e Veneto.  (il tratto fra Piacenza e Cremona è condiviso fra Lombardia ed Emilia Romagna)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>
                <a:solidFill>
                  <a:srgbClr val="0072C6"/>
                </a:solidFill>
              </a:rPr>
              <a:t>Considerazioni – Architettura dati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1493" y="1354667"/>
            <a:ext cx="1127998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una base dati centralizzata è dovuta alla presenza di numerose letture verso lo storico delle rilevazioni idrometriche.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L’algoritmo viene eseguito una volta all’ora; la presenza nel sistema di una base dati distribuita comporterebbe una lettura massiva da ogni nodo dell’istanza. </a:t>
            </a:r>
          </a:p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(devo recuperare lo storico per 2000 sensori distribuiti in 20 nodi!!!)</a:t>
            </a:r>
            <a:endParaRPr lang="it-IT" sz="2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L’architettura software prevede un solo gestore centrale che si occupa della computazione dell’algoritmo di identificazione SEP (che utilizza le rilevazioni e il posizionamento dei sensori) 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28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architetture software analizzate sono le seguenti: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Unico nodo di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per l’intero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nodo di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Gestione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per ogni regione</a:t>
            </a: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Pro: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soluzione ottimale per il nostro sistema è l’utilizzo di un unico nodo di Gestione Centrale in quanto il numero di dati da monitorare (sensori) è relativamente piccolo (nella nostra stima 2000 sensori) quindi la duplicazione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hw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sw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comporterebbe costi (in termini di denaro, sviluppo e manutenzione) maggiori. (non giustificabili da un incremento delle prestazioni del sistema)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73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11815"/>
            <a:ext cx="105798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Contro: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un solo nodo centrale comporta un maggiore controllo dello stato del sistema, in quanto il malfunzionamento di un componente, se non gestito nel modo corretto (con procedure di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recovery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fault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tollerance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), comprometterebbe la stabilità dell’intero sistema.</a:t>
            </a:r>
          </a:p>
          <a:p>
            <a:pPr lvl="0"/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L’utilizzo di nodi computazionali distribuiti non preclude il funzionamento dell’intero sistema in seguito ad un malfunzionamento localizzato.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20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Architettura software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497543"/>
            <a:ext cx="1057989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Le possibili configurazioni del gestore centrale sono le seguenti: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b="1" i="1" spc="-100" dirty="0" smtClean="0">
                <a:ln w="3175">
                  <a:noFill/>
                </a:ln>
                <a:latin typeface="+mj-lt"/>
                <a:cs typeface="Arial" charset="0"/>
              </a:rPr>
              <a:t>Gestore Storico e Gestore Emergenze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formato da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un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solo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componente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suddiviso nelle componenti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SEP, Gestore SEG e Gestore Storico</a:t>
            </a: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delle tre diverse configurazioni, la prima soluzione è da considerarsi migliore. (vedi slide sui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footprint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78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Considerazioni – Varie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8" y="1526119"/>
            <a:ext cx="1121568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dei dati tra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sensori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e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gestore centrale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avviene tramite</a:t>
            </a: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segnale GPRS. (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wireless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La scelta di questo tipo di trasmissione permette il posizionamento dei sensori anche in zone difficilmente raggiungibili da rete internet cablata.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Un altro tipo di approccio è quello di utilizzare la trasmissione via cavo con la conseguenza della riduzione dei costi (un modulo </a:t>
            </a:r>
            <a:r>
              <a:rPr lang="it-IT" sz="2800" i="1" spc="-100" dirty="0" err="1" smtClean="0">
                <a:ln w="3175">
                  <a:noFill/>
                </a:ln>
                <a:latin typeface="+mj-lt"/>
                <a:cs typeface="Arial" charset="0"/>
              </a:rPr>
              <a:t>cable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 internet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è meno costoso di un </a:t>
            </a:r>
            <a:r>
              <a:rPr lang="it-IT" sz="2800" i="1" spc="-100" dirty="0" smtClean="0">
                <a:ln w="3175">
                  <a:noFill/>
                </a:ln>
                <a:latin typeface="+mj-lt"/>
                <a:cs typeface="Arial" charset="0"/>
              </a:rPr>
              <a:t>modulo GPRS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 ma si ottengono limitazioni sul posizionamento dei sensori.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200" spc="-100" dirty="0" smtClean="0">
                <a:ln w="3175">
                  <a:noFill/>
                </a:ln>
                <a:latin typeface="+mj-lt"/>
                <a:cs typeface="Arial" charset="0"/>
              </a:rPr>
              <a:t>NB</a:t>
            </a:r>
            <a:r>
              <a:rPr lang="it-IT" sz="2200" spc="-100" dirty="0">
                <a:ln w="3175">
                  <a:noFill/>
                </a:ln>
                <a:latin typeface="+mj-lt"/>
                <a:cs typeface="Arial" charset="0"/>
              </a:rPr>
              <a:t>: assumiamo una copertura completa del segnale GPRS </a:t>
            </a:r>
          </a:p>
        </p:txBody>
      </p:sp>
    </p:spTree>
    <p:extLst>
      <p:ext uri="{BB962C8B-B14F-4D97-AF65-F5344CB8AC3E}">
        <p14:creationId xmlns:p14="http://schemas.microsoft.com/office/powerpoint/2010/main" val="379514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Evoluzioni future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4818" y="1526119"/>
            <a:ext cx="112156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può essere migliorato sviluppando una o più delle seguenti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features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Gestione automatica della pianificazione degli spostamenti in caso di SEP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Introduzione di nuove tipologie di sensori per una maggiore probabilità di identificazione SEP (esempio sensore sismico, geotermico 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ecc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Introduzioni di nuovi metodi di segnalazione SEG (non solo da operatori a campo)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8554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2261046"/>
            <a:ext cx="101584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reali) 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 -2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4376928" y="2769989"/>
            <a:ext cx="2937511" cy="91199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910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2557</Words>
  <Application>Microsoft Office PowerPoint</Application>
  <PresentationFormat>Widescreen</PresentationFormat>
  <Paragraphs>836</Paragraphs>
  <Slides>90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90</vt:i4>
      </vt:variant>
    </vt:vector>
  </HeadingPairs>
  <TitlesOfParts>
    <vt:vector size="95" baseType="lpstr">
      <vt:lpstr>Arial</vt:lpstr>
      <vt:lpstr>Calibri</vt:lpstr>
      <vt:lpstr>Calibri Light</vt:lpstr>
      <vt:lpstr>Segoe UI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NTTSight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Matteo Zuccon</cp:lastModifiedBy>
  <cp:revision>210</cp:revision>
  <dcterms:created xsi:type="dcterms:W3CDTF">2015-02-18T18:51:45Z</dcterms:created>
  <dcterms:modified xsi:type="dcterms:W3CDTF">2015-02-23T09:35:28Z</dcterms:modified>
</cp:coreProperties>
</file>