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256" r:id="rId2"/>
    <p:sldId id="352" r:id="rId3"/>
    <p:sldId id="353" r:id="rId4"/>
    <p:sldId id="257" r:id="rId5"/>
    <p:sldId id="258" r:id="rId6"/>
    <p:sldId id="259" r:id="rId7"/>
    <p:sldId id="262" r:id="rId8"/>
    <p:sldId id="263" r:id="rId9"/>
    <p:sldId id="273" r:id="rId10"/>
    <p:sldId id="261" r:id="rId11"/>
    <p:sldId id="272" r:id="rId12"/>
    <p:sldId id="274" r:id="rId13"/>
    <p:sldId id="275" r:id="rId14"/>
    <p:sldId id="348" r:id="rId15"/>
    <p:sldId id="264" r:id="rId16"/>
    <p:sldId id="265" r:id="rId17"/>
    <p:sldId id="266" r:id="rId18"/>
    <p:sldId id="267" r:id="rId19"/>
    <p:sldId id="351" r:id="rId20"/>
    <p:sldId id="269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304" r:id="rId38"/>
    <p:sldId id="305" r:id="rId39"/>
    <p:sldId id="302" r:id="rId40"/>
    <p:sldId id="303" r:id="rId41"/>
    <p:sldId id="293" r:id="rId42"/>
    <p:sldId id="294" r:id="rId43"/>
    <p:sldId id="306" r:id="rId44"/>
    <p:sldId id="270" r:id="rId45"/>
    <p:sldId id="307" r:id="rId46"/>
    <p:sldId id="271" r:id="rId47"/>
    <p:sldId id="276" r:id="rId48"/>
    <p:sldId id="299" r:id="rId49"/>
    <p:sldId id="300" r:id="rId50"/>
    <p:sldId id="301" r:id="rId51"/>
    <p:sldId id="350" r:id="rId52"/>
    <p:sldId id="308" r:id="rId53"/>
    <p:sldId id="311" r:id="rId54"/>
    <p:sldId id="309" r:id="rId55"/>
    <p:sldId id="312" r:id="rId56"/>
    <p:sldId id="310" r:id="rId57"/>
    <p:sldId id="313" r:id="rId58"/>
    <p:sldId id="316" r:id="rId59"/>
    <p:sldId id="315" r:id="rId60"/>
    <p:sldId id="344" r:id="rId61"/>
    <p:sldId id="314" r:id="rId62"/>
    <p:sldId id="341" r:id="rId63"/>
    <p:sldId id="343" r:id="rId64"/>
    <p:sldId id="342" r:id="rId65"/>
    <p:sldId id="335" r:id="rId66"/>
    <p:sldId id="336" r:id="rId67"/>
    <p:sldId id="337" r:id="rId68"/>
    <p:sldId id="338" r:id="rId69"/>
    <p:sldId id="339" r:id="rId70"/>
    <p:sldId id="340" r:id="rId71"/>
    <p:sldId id="318" r:id="rId72"/>
    <p:sldId id="355" r:id="rId73"/>
    <p:sldId id="319" r:id="rId74"/>
    <p:sldId id="356" r:id="rId75"/>
    <p:sldId id="357" r:id="rId76"/>
    <p:sldId id="358" r:id="rId77"/>
    <p:sldId id="359" r:id="rId78"/>
    <p:sldId id="360" r:id="rId79"/>
    <p:sldId id="323" r:id="rId80"/>
    <p:sldId id="324" r:id="rId81"/>
    <p:sldId id="345" r:id="rId82"/>
    <p:sldId id="295" r:id="rId83"/>
    <p:sldId id="296" r:id="rId84"/>
    <p:sldId id="297" r:id="rId85"/>
    <p:sldId id="325" r:id="rId86"/>
    <p:sldId id="326" r:id="rId87"/>
    <p:sldId id="327" r:id="rId88"/>
    <p:sldId id="328" r:id="rId89"/>
    <p:sldId id="329" r:id="rId90"/>
    <p:sldId id="354" r:id="rId91"/>
    <p:sldId id="333" r:id="rId92"/>
    <p:sldId id="334" r:id="rId93"/>
    <p:sldId id="330" r:id="rId94"/>
    <p:sldId id="332" r:id="rId95"/>
    <p:sldId id="331" r:id="rId96"/>
    <p:sldId id="347" r:id="rId97"/>
    <p:sldId id="346" r:id="rId9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Zuccon" initials="MZ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BBA"/>
    <a:srgbClr val="0072C6"/>
    <a:srgbClr val="007679"/>
    <a:srgbClr val="C94E01"/>
    <a:srgbClr val="BD4A01"/>
    <a:srgbClr val="E55B00"/>
    <a:srgbClr val="004B00"/>
    <a:srgbClr val="006B00"/>
    <a:srgbClr val="930000"/>
    <a:srgbClr val="00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Foglio3!$A$7:$A$14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Foglio3!$B$7:$B$14</c:f>
              <c:numCache>
                <c:formatCode>General</c:formatCode>
                <c:ptCount val="8"/>
                <c:pt idx="0">
                  <c:v>10</c:v>
                </c:pt>
                <c:pt idx="1">
                  <c:v>80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100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145952"/>
        <c:axId val="113146512"/>
      </c:radarChart>
      <c:catAx>
        <c:axId val="11314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3146512"/>
        <c:crosses val="autoZero"/>
        <c:auto val="1"/>
        <c:lblAlgn val="ctr"/>
        <c:lblOffset val="100"/>
        <c:noMultiLvlLbl val="0"/>
      </c:catAx>
      <c:valAx>
        <c:axId val="11314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314595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68438858935699"/>
          <c:y val="7.3886341319010507E-2"/>
          <c:w val="0.46511599843123003"/>
          <c:h val="0.84427898278841296"/>
        </c:manualLayout>
      </c:layout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Foglio2!$A$1:$A$8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Foglio2!$B$1:$B$8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60</c:v>
                </c:pt>
                <c:pt idx="7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148752"/>
        <c:axId val="113149312"/>
      </c:radarChart>
      <c:catAx>
        <c:axId val="11314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3149312"/>
        <c:crosses val="autoZero"/>
        <c:auto val="1"/>
        <c:lblAlgn val="ctr"/>
        <c:lblOffset val="100"/>
        <c:noMultiLvlLbl val="0"/>
      </c:catAx>
      <c:valAx>
        <c:axId val="11314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314875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Foglio1!$A$5:$A$12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Foglio1!$B$5:$B$12</c:f>
              <c:numCache>
                <c:formatCode>General</c:formatCode>
                <c:ptCount val="8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30</c:v>
                </c:pt>
                <c:pt idx="6">
                  <c:v>60</c:v>
                </c:pt>
                <c:pt idx="7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151552"/>
        <c:axId val="113152112"/>
      </c:radarChart>
      <c:catAx>
        <c:axId val="11315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3152112"/>
        <c:crosses val="autoZero"/>
        <c:auto val="1"/>
        <c:lblAlgn val="ctr"/>
        <c:lblOffset val="100"/>
        <c:noMultiLvlLbl val="0"/>
      </c:catAx>
      <c:valAx>
        <c:axId val="11315211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315155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v>Soluzione 1</c:v>
          </c:tx>
          <c:spPr>
            <a:ln w="38100" cap="rnd">
              <a:solidFill>
                <a:srgbClr val="FF000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Foglio4!$B$7:$B$14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Foglio4!$C$7:$C$14</c:f>
              <c:numCache>
                <c:formatCode>General</c:formatCode>
                <c:ptCount val="8"/>
                <c:pt idx="0">
                  <c:v>10</c:v>
                </c:pt>
                <c:pt idx="1">
                  <c:v>80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100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tx>
            <c:v>Soluzione 2</c:v>
          </c:tx>
          <c:spPr>
            <a:ln w="38100" cap="rnd">
              <a:solidFill>
                <a:srgbClr val="FFC00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Foglio4!$B$7:$B$14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Foglio4!$D$7:$D$14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60</c:v>
                </c:pt>
                <c:pt idx="7">
                  <c:v>50</c:v>
                </c:pt>
              </c:numCache>
            </c:numRef>
          </c:val>
        </c:ser>
        <c:ser>
          <c:idx val="2"/>
          <c:order val="2"/>
          <c:tx>
            <c:v>Soluzione 3</c:v>
          </c:tx>
          <c:spPr>
            <a:ln w="63500" cap="rnd">
              <a:solidFill>
                <a:srgbClr val="00B05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Foglio4!$B$7:$B$14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Foglio4!$E$7:$E$14</c:f>
              <c:numCache>
                <c:formatCode>General</c:formatCode>
                <c:ptCount val="8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30</c:v>
                </c:pt>
                <c:pt idx="6">
                  <c:v>60</c:v>
                </c:pt>
                <c:pt idx="7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571984"/>
        <c:axId val="148572544"/>
      </c:radarChart>
      <c:catAx>
        <c:axId val="14857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8572544"/>
        <c:crosses val="autoZero"/>
        <c:auto val="1"/>
        <c:lblAlgn val="ctr"/>
        <c:lblOffset val="100"/>
        <c:noMultiLvlLbl val="0"/>
      </c:catAx>
      <c:valAx>
        <c:axId val="14857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857198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ayout>
        <c:manualLayout>
          <c:xMode val="edge"/>
          <c:yMode val="edge"/>
          <c:x val="0.75749241861677197"/>
          <c:y val="0.35966070141884798"/>
          <c:w val="0.19076629595858599"/>
          <c:h val="0.314528789648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0536-3C86-400C-9F50-1275C6A2958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D91E-6CA1-409C-9187-4AB7B2A7EE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52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4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09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91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58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84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55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13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2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6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44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19125" y="4820560"/>
            <a:ext cx="78343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Francesco </a:t>
            </a:r>
            <a:r>
              <a:rPr lang="en-US" sz="3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Mazzei</a:t>
            </a:r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 	748118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Stefano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Saldarini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	748101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Matteo Zuccon	756417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40" y="1367913"/>
            <a:ext cx="10006013" cy="362732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Architetture 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del software e dei dati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Appello 25/02/2015</a:t>
            </a:r>
          </a:p>
        </p:txBody>
      </p:sp>
      <p:sp>
        <p:nvSpPr>
          <p:cNvPr id="6" name="Rettangolo 5"/>
          <p:cNvSpPr/>
          <p:nvPr/>
        </p:nvSpPr>
        <p:spPr>
          <a:xfrm>
            <a:off x="2259523" y="478449"/>
            <a:ext cx="772539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Dipartimento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di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Informatica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Sistemistica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e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Comunicazione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541124" y="90171"/>
            <a:ext cx="534864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Università degli Studi di Milano-Bicocca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2042222"/>
            <a:ext cx="10158413" cy="547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target del sistema è il territorio nazionale italiano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Presenza di 2000 sensori idrici dislocati sul territorio nazionale (a febbraio 2015 in Lombardia sono presenti circa 100 sensori – Arpa Lombardia)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sensori idrici inviano i dati rilevati ogni ora (tutti i sensori sono sincronizzati – l’intervallo di rilevazione è analogo a quello di sistemi realmente esistenti)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2261048"/>
            <a:ext cx="1015841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recupero dei dati meteo viene effettuato ogni 3 ore (assunzione fatta sulla base del funzionamento di servizi web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reali) 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degli spostamenti delle squadre di emergenza non viene svolta in automatico dal sistema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8"/>
            <a:ext cx="10158413" cy="698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nodi idrici si trovano in corrispondenza del punto di confluenza di due corsi d’acqua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tratto di fiume va da un nodo al successivo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Vengono monitorati solo i tratti d’acqua considerati a rischio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4"/>
            <a:ext cx="10158413" cy="721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di DI avviene tramite sensori idrometrici dotati di modulo GPRS (con output digitale)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territorio di una regione è suddiviso in celle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Una squadra di emergenza  può essere sul campo o nella sede operativa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7"/>
            <a:ext cx="10158413" cy="841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campo regione della tabella nodo d’acqua in BRI e il campo denominazione della tabella regione in BDM hanno lo stesso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dominio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Conosciamo lo schema logico di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BDM</a:t>
            </a:r>
          </a:p>
          <a:p>
            <a:pPr marL="457200" indent="-457200">
              <a:buFont typeface="Arial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L’id della tabella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BDM.previsioniMeteo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e l’id della tabella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BSE.previsioni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identificano la stessa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tupla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8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4"/>
            <a:ext cx="110013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Esistono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circa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1000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fiumi in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Italia (non tutti necessitano monitoraggio)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’altezza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massima registrata è di circa 9 metri (Po affluenza con il Ticino)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Stime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2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97280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U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operatore a campo può segnalare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sistema identifica automaticamente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permette all’operatore del centro di supervisione di pianificare gli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spostamenti delle squadre di emergenza per gestire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 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notificata ai responsabili territoriali della protezione civile e alle squadre di emergenza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coinvolte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memorizzata su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BSE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</a:t>
            </a:r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funzionali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2" y="1809944"/>
            <a:ext cx="111490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dettagliata agli operatori di un centro di supervisione e ai responsabili territoriali della protezione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civile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sintetica alla popolazione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interessata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SEG devono essere notificate alle squadre di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emergenza più prossime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</a:t>
            </a:r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funzionali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1513" y="2257429"/>
            <a:ext cx="10444163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ricezione di DI deve essere in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real-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time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(1 rilevazione all’ora per ogni sensore)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deve essere disponibile h24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Tempestività notifica SEG (tempistica non specificata nel testo)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non </a:t>
            </a:r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funzionali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40" y="1367913"/>
            <a:ext cx="10006013" cy="3627325"/>
          </a:xfrm>
        </p:spPr>
        <p:txBody>
          <a:bodyPr anchor="ctr"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Architettura del Software</a:t>
            </a:r>
          </a:p>
        </p:txBody>
      </p:sp>
    </p:spTree>
    <p:extLst>
      <p:ext uri="{BB962C8B-B14F-4D97-AF65-F5344CB8AC3E}">
        <p14:creationId xmlns:p14="http://schemas.microsoft.com/office/powerpoint/2010/main" val="297267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5" y="2242246"/>
            <a:ext cx="10315575" cy="294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it-IT" sz="3600" spc="-100" dirty="0" smtClean="0">
                <a:ln w="3175">
                  <a:noFill/>
                </a:ln>
                <a:latin typeface="+mj-lt"/>
                <a:cs typeface="Arial" charset="0"/>
              </a:rPr>
              <a:t>Introduzione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it-IT" sz="3600" spc="-100" dirty="0" smtClean="0">
                <a:ln w="3175">
                  <a:noFill/>
                </a:ln>
                <a:latin typeface="+mj-lt"/>
                <a:cs typeface="Arial" charset="0"/>
              </a:rPr>
              <a:t>Architettura del software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it-IT" sz="3600" spc="-100" dirty="0" smtClean="0">
                <a:ln w="3175">
                  <a:noFill/>
                </a:ln>
                <a:latin typeface="+mj-lt"/>
                <a:cs typeface="Arial" charset="0"/>
              </a:rPr>
              <a:t>Architettura dei dati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it-IT" sz="3600" spc="-100" dirty="0" smtClean="0">
                <a:ln w="3175">
                  <a:noFill/>
                </a:ln>
                <a:latin typeface="+mj-lt"/>
                <a:cs typeface="Arial" charset="0"/>
              </a:rPr>
              <a:t>Considerazioni</a:t>
            </a:r>
            <a:endParaRPr lang="it-IT" sz="36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Indice</a:t>
            </a: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5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/>
          <p:cNvSpPr/>
          <p:nvPr/>
        </p:nvSpPr>
        <p:spPr>
          <a:xfrm>
            <a:off x="1285878" y="1314454"/>
            <a:ext cx="442913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992984" y="2462079"/>
            <a:ext cx="442913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"/>
          <a:stretch/>
        </p:blipFill>
        <p:spPr>
          <a:xfrm>
            <a:off x="2080834" y="662966"/>
            <a:ext cx="9160192" cy="585213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26"/>
            <a:ext cx="10813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Use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cases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 smtClean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11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21" y="460399"/>
            <a:ext cx="9485376" cy="590862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model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6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Rileva DI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0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9" y="1493310"/>
            <a:ext cx="11770623" cy="42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09.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/>
          <a:stretch/>
        </p:blipFill>
        <p:spPr>
          <a:xfrm>
            <a:off x="329185" y="1682180"/>
            <a:ext cx="11547683" cy="36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0.1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/>
          <a:stretch/>
        </p:blipFill>
        <p:spPr>
          <a:xfrm>
            <a:off x="182880" y="1201405"/>
            <a:ext cx="11863600" cy="53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888" y="1036320"/>
            <a:ext cx="8071104" cy="535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Ricevi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873" y="1017328"/>
            <a:ext cx="5705855" cy="549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Aggiorna storico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" t="5237"/>
          <a:stretch/>
        </p:blipFill>
        <p:spPr>
          <a:xfrm>
            <a:off x="521176" y="1019142"/>
            <a:ext cx="11097266" cy="547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"/>
          <a:stretch/>
        </p:blipFill>
        <p:spPr>
          <a:xfrm>
            <a:off x="533400" y="933450"/>
            <a:ext cx="11171434" cy="558165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"/>
          <a:stretch/>
        </p:blipFill>
        <p:spPr>
          <a:xfrm>
            <a:off x="853440" y="962025"/>
            <a:ext cx="10485120" cy="55530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051372" y="1550793"/>
            <a:ext cx="10006013" cy="3627325"/>
          </a:xfrm>
        </p:spPr>
        <p:txBody>
          <a:bodyPr anchor="ctr"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Introduzione</a:t>
            </a:r>
          </a:p>
        </p:txBody>
      </p:sp>
    </p:spTree>
    <p:extLst>
      <p:ext uri="{BB962C8B-B14F-4D97-AF65-F5344CB8AC3E}">
        <p14:creationId xmlns:p14="http://schemas.microsoft.com/office/powerpoint/2010/main" val="76899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" r="1"/>
          <a:stretch/>
        </p:blipFill>
        <p:spPr>
          <a:xfrm>
            <a:off x="683253" y="923925"/>
            <a:ext cx="10825493" cy="55911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5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7"/>
          <a:stretch/>
        </p:blipFill>
        <p:spPr>
          <a:xfrm>
            <a:off x="841248" y="1068454"/>
            <a:ext cx="10302239" cy="544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1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17" y="1160711"/>
            <a:ext cx="9436608" cy="51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3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6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5282"/>
            <a:ext cx="12192000" cy="501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1" y="985837"/>
            <a:ext cx="11276597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0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visualizza dati sintetici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697"/>
            <a:ext cx="12192000" cy="518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visualizza dati dettagliati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3" y="2072640"/>
            <a:ext cx="11975327" cy="350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3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9"/>
            <a:ext cx="11613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 – non utilizzata</a:t>
            </a:r>
            <a:endParaRPr lang="it-IT" sz="4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20 alle 09.59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8" y="951792"/>
            <a:ext cx="11189469" cy="553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09170"/>
              </p:ext>
            </p:extLst>
          </p:nvPr>
        </p:nvGraphicFramePr>
        <p:xfrm>
          <a:off x="828675" y="1200148"/>
          <a:ext cx="4343400" cy="264795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74093"/>
                <a:gridCol w="1669307"/>
              </a:tblGrid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80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24280"/>
              </p:ext>
            </p:extLst>
          </p:nvPr>
        </p:nvGraphicFramePr>
        <p:xfrm>
          <a:off x="415530" y="4186243"/>
          <a:ext cx="5885260" cy="200024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13409"/>
                <a:gridCol w="3371851"/>
              </a:tblGrid>
              <a:tr h="47334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l" fontAlgn="b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elevata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145093"/>
              </p:ext>
            </p:extLst>
          </p:nvPr>
        </p:nvGraphicFramePr>
        <p:xfrm>
          <a:off x="4259962" y="1019560"/>
          <a:ext cx="9625015" cy="5241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4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 – non utilizzata</a:t>
            </a:r>
            <a:endParaRPr lang="it-IT" sz="4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20 alle 09.59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43" y="926795"/>
            <a:ext cx="10365703" cy="55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5" y="2242246"/>
            <a:ext cx="10315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spc="-100" dirty="0">
                <a:ln w="3175">
                  <a:noFill/>
                </a:ln>
                <a:latin typeface="+mj-lt"/>
                <a:cs typeface="Arial" charset="0"/>
              </a:rPr>
              <a:t>Realizzazione di un sistema per l’osservazione della situazione idrogeologica del territorio e per la segnalazione di </a:t>
            </a:r>
            <a:r>
              <a:rPr lang="it-IT" sz="4800" spc="-100" dirty="0" smtClean="0">
                <a:ln w="3175">
                  <a:noFill/>
                </a:ln>
                <a:latin typeface="+mj-lt"/>
                <a:cs typeface="Arial" charset="0"/>
              </a:rPr>
              <a:t>emergenze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err="1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</a:t>
            </a:r>
            <a:r>
              <a:rPr lang="it-IT" sz="3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bstract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3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04070"/>
              </p:ext>
            </p:extLst>
          </p:nvPr>
        </p:nvGraphicFramePr>
        <p:xfrm>
          <a:off x="757241" y="1128708"/>
          <a:ext cx="4529138" cy="29337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87459"/>
                <a:gridCol w="1941679"/>
              </a:tblGrid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50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22614"/>
              </p:ext>
            </p:extLst>
          </p:nvPr>
        </p:nvGraphicFramePr>
        <p:xfrm>
          <a:off x="300038" y="4700594"/>
          <a:ext cx="5572126" cy="150113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3086101"/>
                <a:gridCol w="2486025"/>
              </a:tblGrid>
              <a:tr h="47647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 elevato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media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222486"/>
              </p:ext>
            </p:extLst>
          </p:nvPr>
        </p:nvGraphicFramePr>
        <p:xfrm>
          <a:off x="3887343" y="810198"/>
          <a:ext cx="10234615" cy="5498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937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3 -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6.1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838"/>
            <a:ext cx="12192000" cy="55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</a:t>
            </a:r>
            <a:r>
              <a:rPr lang="it-IT" sz="4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3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36430"/>
              </p:ext>
            </p:extLst>
          </p:nvPr>
        </p:nvGraphicFramePr>
        <p:xfrm>
          <a:off x="972744" y="1343027"/>
          <a:ext cx="4270771" cy="256222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83300"/>
                <a:gridCol w="1587471"/>
              </a:tblGrid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30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20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55285"/>
              </p:ext>
            </p:extLst>
          </p:nvPr>
        </p:nvGraphicFramePr>
        <p:xfrm>
          <a:off x="415531" y="4371976"/>
          <a:ext cx="5972175" cy="1754058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54363"/>
                <a:gridCol w="3417812"/>
              </a:tblGrid>
              <a:tr h="45527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Contro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64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Valori</a:t>
                      </a:r>
                      <a:r>
                        <a:rPr lang="it-IT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medio bassi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IntraFlow di medio valore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basso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Complessita medio bassa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083463"/>
              </p:ext>
            </p:extLst>
          </p:nvPr>
        </p:nvGraphicFramePr>
        <p:xfrm>
          <a:off x="4362642" y="1005270"/>
          <a:ext cx="9248775" cy="5112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35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6"/>
            <a:ext cx="116133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15531" y="780118"/>
            <a:ext cx="1100137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Analizzando i pro/contro delle diverse soluzioni, abbiamo scelta la terza poiché rappresenta i migliori compromessi tra le diverse proprietà analizzate.</a:t>
            </a: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graphicFrame>
        <p:nvGraphicFramePr>
          <p:cNvPr id="11" name="Gra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081165"/>
              </p:ext>
            </p:extLst>
          </p:nvPr>
        </p:nvGraphicFramePr>
        <p:xfrm>
          <a:off x="1588388" y="2048256"/>
          <a:ext cx="9286876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000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31" y="1992929"/>
            <a:ext cx="1838325" cy="3600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669383" y="1515906"/>
            <a:ext cx="935950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ensore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per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rilevazione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utilizzato: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000" b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3000" b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range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	8-9.5m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Power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Supply (DC): 		8 – 33 DC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Measurement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accuracy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0.3% /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1.5mm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Temperature:                             -30° to +70°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Output: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GPRS/GSM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Price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	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1400€/unità </a:t>
            </a:r>
            <a:r>
              <a:rPr lang="it-IT" sz="14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(</a:t>
            </a:r>
            <a:r>
              <a:rPr lang="it-IT" sz="2000" i="1" spc="-100" dirty="0" err="1" smtClean="0">
                <a:ln w="3175">
                  <a:noFill/>
                </a:ln>
                <a:latin typeface="+mj-lt"/>
                <a:cs typeface="Arial" charset="0"/>
              </a:rPr>
              <a:t>Ital</a:t>
            </a:r>
            <a:r>
              <a:rPr lang="it-IT" sz="2000" i="1" spc="-100" dirty="0" smtClean="0">
                <a:ln w="3175">
                  <a:noFill/>
                </a:ln>
                <a:latin typeface="+mj-lt"/>
                <a:cs typeface="Arial" charset="0"/>
              </a:rPr>
              <a:t> Control </a:t>
            </a:r>
            <a:r>
              <a:rPr lang="it-IT" sz="2000" i="1" spc="-100" dirty="0" err="1" smtClean="0">
                <a:ln w="3175">
                  <a:noFill/>
                </a:ln>
                <a:latin typeface="+mj-lt"/>
                <a:cs typeface="Arial" charset="0"/>
              </a:rPr>
              <a:t>Meters</a:t>
            </a:r>
            <a:r>
              <a:rPr lang="it-IT" sz="2000" i="1" spc="-100" dirty="0" smtClean="0">
                <a:ln w="3175">
                  <a:noFill/>
                </a:ln>
                <a:latin typeface="+mj-lt"/>
                <a:cs typeface="Arial" charset="0"/>
              </a:rPr>
              <a:t> SRL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 febbraio 2015)								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 algn="r"/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000" spc="-100" dirty="0" err="1">
                <a:ln w="3175">
                  <a:noFill/>
                </a:ln>
                <a:latin typeface="+mj-lt"/>
                <a:cs typeface="Arial" charset="0"/>
              </a:rPr>
              <a:t>sheet</a:t>
            </a:r>
            <a:r>
              <a:rPr lang="it-IT" sz="2000" spc="-100" dirty="0">
                <a:ln w="3175">
                  <a:noFill/>
                </a:ln>
                <a:latin typeface="+mj-lt"/>
                <a:cs typeface="Arial" charset="0"/>
              </a:rPr>
              <a:t>: http://www.solidat.com/objects/DS/DS-GaugerGSM.pdf</a:t>
            </a:r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31" y="314329"/>
            <a:ext cx="11613357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vola 1"/>
          <p:cNvSpPr/>
          <p:nvPr/>
        </p:nvSpPr>
        <p:spPr>
          <a:xfrm>
            <a:off x="8569557" y="3143254"/>
            <a:ext cx="3528715" cy="278606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42895" y="3449698"/>
            <a:ext cx="7811095" cy="22057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415531" y="2075885"/>
            <a:ext cx="108715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Il sensore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rileva i dati in modo analogico e dove aver eseguito il campionamento digitale,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invia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 dati al server tramite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31" y="314329"/>
            <a:ext cx="11613357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– funzionamento sensore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5347986" y="4255627"/>
            <a:ext cx="1319807" cy="980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err="1" smtClean="0"/>
              <a:t>Modeulo</a:t>
            </a:r>
            <a:r>
              <a:rPr lang="it-IT" sz="1500" dirty="0" smtClean="0"/>
              <a:t> GPRS</a:t>
            </a:r>
            <a:endParaRPr lang="it-IT" sz="1500" dirty="0"/>
          </a:p>
        </p:txBody>
      </p:sp>
      <p:sp>
        <p:nvSpPr>
          <p:cNvPr id="7" name="Rettangolo 6"/>
          <p:cNvSpPr/>
          <p:nvPr/>
        </p:nvSpPr>
        <p:spPr>
          <a:xfrm>
            <a:off x="9768190" y="4558148"/>
            <a:ext cx="1008457" cy="78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Gestore Centrale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37" y="3460742"/>
            <a:ext cx="1619251" cy="9239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323" y="3993813"/>
            <a:ext cx="1030188" cy="56123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" y="4466722"/>
            <a:ext cx="1783840" cy="99637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130" y="4373691"/>
            <a:ext cx="2047875" cy="101917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418751" y="4683589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to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42895" y="3517549"/>
            <a:ext cx="2749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9797346" y="3524298"/>
            <a:ext cx="11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Internet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446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dirty="0" smtClean="0">
                <a:solidFill>
                  <a:srgbClr val="0072C6"/>
                </a:solidFill>
              </a:rPr>
              <a:t>Strumenti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4 core, 7GB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320GB HDD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97,52€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7" name="Immagine 6" descr="Schermata 2015-02-19 alle 13.19.5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4"/>
          <a:stretch/>
        </p:blipFill>
        <p:spPr>
          <a:xfrm>
            <a:off x="4455951" y="3077911"/>
            <a:ext cx="6802600" cy="2389717"/>
          </a:xfrm>
          <a:prstGeom prst="rect">
            <a:avLst/>
          </a:prstGeom>
        </p:spPr>
      </p:pic>
      <p:pic>
        <p:nvPicPr>
          <p:cNvPr id="8" name="Immagine 7" descr="Schermata 2015-02-19 alle 13.2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55" y="3830662"/>
            <a:ext cx="3439453" cy="8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dirty="0" smtClean="0">
                <a:solidFill>
                  <a:srgbClr val="0072C6"/>
                </a:solidFill>
              </a:rPr>
              <a:t>Strumenti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2 core, 7,5GB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300GB HDD, 32SSD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101 €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737" y="2960549"/>
            <a:ext cx="4957315" cy="198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7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dirty="0" smtClean="0">
                <a:solidFill>
                  <a:srgbClr val="0072C6"/>
                </a:solidFill>
              </a:rPr>
              <a:t>Stima costi</a:t>
            </a:r>
            <a:endParaRPr lang="it-IT" sz="1500" b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Per lo sviluppo del sistema supponiamo i seguenti costi: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requisiti e creazione documenti di implementazione/architettura: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3         per 7-10 gg a 150€ / 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del sistema partendo dalla documentazione prodotta nella fase di analisi:</a:t>
            </a:r>
          </a:p>
          <a:p>
            <a:pPr lvl="0"/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5          per 90 gg a 80€ / h</a:t>
            </a:r>
          </a:p>
          <a:p>
            <a:pPr lvl="0"/>
            <a:endParaRPr lang="it-IT" sz="2400" dirty="0"/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	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2" y="3516949"/>
            <a:ext cx="300037" cy="57642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2" y="484100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dirty="0">
                <a:solidFill>
                  <a:srgbClr val="0072C6"/>
                </a:solidFill>
              </a:rPr>
              <a:t>Stima </a:t>
            </a:r>
            <a:r>
              <a:rPr lang="it-IT" sz="3000" b="1" dirty="0" smtClean="0">
                <a:solidFill>
                  <a:srgbClr val="0072C6"/>
                </a:solidFill>
              </a:rPr>
              <a:t>costi</a:t>
            </a:r>
            <a:endParaRPr lang="it-IT" sz="1500" b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di un singolo sensore: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2         per 4 ore a 30€/h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Costo per licenze </a:t>
            </a:r>
            <a:r>
              <a:rPr lang="it-IT" sz="2400" i="1" dirty="0" err="1" smtClean="0">
                <a:solidFill>
                  <a:schemeClr val="tx1"/>
                </a:solidFill>
              </a:rPr>
              <a:t>MySQL</a:t>
            </a:r>
            <a:r>
              <a:rPr lang="it-IT" sz="2400" dirty="0" smtClean="0">
                <a:solidFill>
                  <a:schemeClr val="tx1"/>
                </a:solidFill>
              </a:rPr>
              <a:t> e </a:t>
            </a:r>
            <a:r>
              <a:rPr lang="it-IT" sz="2400" i="1" dirty="0" smtClean="0">
                <a:solidFill>
                  <a:schemeClr val="tx1"/>
                </a:solidFill>
              </a:rPr>
              <a:t>Java SE Server </a:t>
            </a:r>
            <a:r>
              <a:rPr lang="it-IT" sz="2400" dirty="0" smtClean="0">
                <a:solidFill>
                  <a:schemeClr val="tx1"/>
                </a:solidFill>
              </a:rPr>
              <a:t>(</a:t>
            </a:r>
            <a:r>
              <a:rPr lang="it-IT" sz="2400" i="1" dirty="0" err="1" smtClean="0">
                <a:solidFill>
                  <a:schemeClr val="tx1"/>
                </a:solidFill>
              </a:rPr>
              <a:t>GlassFish</a:t>
            </a:r>
            <a:r>
              <a:rPr lang="it-IT" sz="2400" dirty="0" smtClean="0">
                <a:solidFill>
                  <a:schemeClr val="tx1"/>
                </a:solidFill>
              </a:rPr>
              <a:t>) : circa 5000€ / anno	</a:t>
            </a:r>
            <a:r>
              <a:rPr lang="it-IT" sz="2400" dirty="0" smtClean="0"/>
              <a:t>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1" y="279789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828802"/>
            <a:ext cx="1100137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sistema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deve supportare: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in tempo reale di dati idrometrici  (livello dei corsi d’acqua) attraverso opportuni sensori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di segnalazioni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L’identificazione di situazioni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emergenza potenziali a medio termine (alcune ore), attraverso l’incrocio delle informazioni meteo e i dati idrometrici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</a:t>
            </a:r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problema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8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dirty="0">
                <a:solidFill>
                  <a:srgbClr val="0072C6"/>
                </a:solidFill>
              </a:rPr>
              <a:t>Stima </a:t>
            </a:r>
            <a:r>
              <a:rPr lang="it-IT" sz="3000" b="1" dirty="0" smtClean="0">
                <a:solidFill>
                  <a:srgbClr val="0072C6"/>
                </a:solidFill>
              </a:rPr>
              <a:t>costi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Riepilogo costi:	     </a:t>
            </a:r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2.000 Sensori per 1400€  ** / </a:t>
            </a:r>
            <a:r>
              <a:rPr lang="it-IT" sz="2400" dirty="0" err="1" smtClean="0">
                <a:solidFill>
                  <a:schemeClr val="tx1"/>
                </a:solidFill>
              </a:rPr>
              <a:t>cad</a:t>
            </a:r>
            <a:r>
              <a:rPr lang="it-IT" sz="2400" dirty="0" smtClean="0">
                <a:solidFill>
                  <a:schemeClr val="tx1"/>
                </a:solidFill>
              </a:rPr>
              <a:t>  = 			2.800.000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sensori  30 € x 4h </a:t>
            </a:r>
            <a:r>
              <a:rPr lang="it-IT" sz="2400" dirty="0">
                <a:solidFill>
                  <a:schemeClr val="tx1"/>
                </a:solidFill>
              </a:rPr>
              <a:t>x</a:t>
            </a:r>
            <a:r>
              <a:rPr lang="it-IT" sz="2400" dirty="0" smtClean="0">
                <a:solidFill>
                  <a:schemeClr val="tx1"/>
                </a:solidFill>
              </a:rPr>
              <a:t> 2p x 2000 = 		    480.000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e architettura 150 € x 8h x 3p x 10 =		      36.000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e test 80 € x 8h x 5p x 90 gg=			     288.000 €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HW (</a:t>
            </a:r>
            <a:r>
              <a:rPr lang="it-IT" sz="2400" dirty="0" err="1" smtClean="0">
                <a:solidFill>
                  <a:schemeClr val="tx1"/>
                </a:solidFill>
              </a:rPr>
              <a:t>Azure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solution</a:t>
            </a:r>
            <a:r>
              <a:rPr lang="it-IT" sz="2400" dirty="0">
                <a:solidFill>
                  <a:schemeClr val="tx1"/>
                </a:solidFill>
              </a:rPr>
              <a:t>) = 			</a:t>
            </a:r>
            <a:r>
              <a:rPr lang="it-IT" sz="2400" dirty="0" smtClean="0">
                <a:solidFill>
                  <a:schemeClr val="tx1"/>
                </a:solidFill>
              </a:rPr>
              <a:t>     1170.24 €  / anno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SW 				</a:t>
            </a:r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           5000 €  / anno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</a:t>
            </a:r>
            <a:r>
              <a:rPr lang="it-IT" sz="2400" dirty="0">
                <a:solidFill>
                  <a:schemeClr val="tx1"/>
                </a:solidFill>
              </a:rPr>
              <a:t>						</a:t>
            </a:r>
            <a:r>
              <a:rPr lang="it-IT" sz="2400" b="1" i="1" dirty="0" smtClean="0">
                <a:solidFill>
                  <a:schemeClr val="tx1"/>
                </a:solidFill>
              </a:rPr>
              <a:t>3.610.170,24 €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000" dirty="0" smtClean="0">
                <a:solidFill>
                  <a:schemeClr val="tx1"/>
                </a:solidFill>
              </a:rPr>
              <a:t>** sconto del 30%  	                                 </a:t>
            </a:r>
            <a:r>
              <a:rPr lang="it-IT" sz="2400" dirty="0" smtClean="0">
                <a:solidFill>
                  <a:schemeClr val="tx1"/>
                </a:solidFill>
              </a:rPr>
              <a:t>				</a:t>
            </a:r>
            <a:r>
              <a:rPr lang="it-IT" sz="2000" dirty="0" smtClean="0">
                <a:solidFill>
                  <a:schemeClr val="tx1"/>
                </a:solidFill>
              </a:rPr>
              <a:t>NB: i costi rappresentano una stima indicativa</a:t>
            </a:r>
            <a:endParaRPr lang="it-IT" sz="2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cxnSp>
        <p:nvCxnSpPr>
          <p:cNvPr id="7" name="Connettore 1 6"/>
          <p:cNvCxnSpPr/>
          <p:nvPr/>
        </p:nvCxnSpPr>
        <p:spPr>
          <a:xfrm>
            <a:off x="5786437" y="5243513"/>
            <a:ext cx="4043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93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002604" y="1538601"/>
            <a:ext cx="10006013" cy="3627325"/>
          </a:xfrm>
        </p:spPr>
        <p:txBody>
          <a:bodyPr anchor="ctr"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Architettura dei Dati</a:t>
            </a:r>
          </a:p>
        </p:txBody>
      </p:sp>
    </p:spTree>
    <p:extLst>
      <p:ext uri="{BB962C8B-B14F-4D97-AF65-F5344CB8AC3E}">
        <p14:creationId xmlns:p14="http://schemas.microsoft.com/office/powerpoint/2010/main" val="388848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BRI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CorsiAcqua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denominazione</a:t>
            </a:r>
            <a:r>
              <a:rPr lang="it-IT" sz="3200" dirty="0" smtClean="0">
                <a:solidFill>
                  <a:schemeClr val="tx1"/>
                </a:solidFill>
              </a:rPr>
              <a:t>)</a:t>
            </a:r>
            <a:endParaRPr lang="it-IT" sz="3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TrattiAcqua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portata, </a:t>
            </a:r>
            <a:r>
              <a:rPr lang="it-IT" sz="3200" i="1" dirty="0" err="1">
                <a:solidFill>
                  <a:schemeClr val="tx1"/>
                </a:solidFill>
              </a:rPr>
              <a:t>idCorsoAcqua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i="1" dirty="0" err="1">
                <a:solidFill>
                  <a:schemeClr val="tx1"/>
                </a:solidFill>
              </a:rPr>
              <a:t>idNodoInizio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i="1" dirty="0" err="1">
                <a:solidFill>
                  <a:schemeClr val="tx1"/>
                </a:solidFill>
              </a:rPr>
              <a:t>idNodoFine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NodiAcqua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latitudine, longitudine, regione)</a:t>
            </a: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DatiIdrometrici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dirty="0" err="1">
                <a:solidFill>
                  <a:schemeClr val="tx1"/>
                </a:solidFill>
              </a:rPr>
              <a:t>livelloAcqua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dirty="0" err="1">
                <a:solidFill>
                  <a:schemeClr val="tx1"/>
                </a:solidFill>
              </a:rPr>
              <a:t>dataRilevazione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i="1" dirty="0" err="1">
                <a:solidFill>
                  <a:schemeClr val="tx1"/>
                </a:solidFill>
              </a:rPr>
              <a:t>idSensoreIdrico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SensoriIdrici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latitudine, longitudine, </a:t>
            </a:r>
            <a:r>
              <a:rPr lang="it-IT" sz="3200" i="1" dirty="0" err="1">
                <a:solidFill>
                  <a:schemeClr val="tx1"/>
                </a:solidFill>
              </a:rPr>
              <a:t>idTrattoAcqua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  <a:endParaRPr lang="it-IT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0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BRI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4" y="1652590"/>
            <a:ext cx="118395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pPr>
              <a:lnSpc>
                <a:spcPct val="120000"/>
              </a:lnSpc>
            </a:pPr>
            <a:r>
              <a:rPr lang="it-IT" sz="3000" b="1" dirty="0" smtClean="0">
                <a:solidFill>
                  <a:srgbClr val="0072C6"/>
                </a:solidFill>
              </a:rPr>
              <a:t>BDM</a:t>
            </a:r>
            <a:endParaRPr lang="it-IT" sz="3000" b="1" dirty="0">
              <a:solidFill>
                <a:srgbClr val="0072C6"/>
              </a:solidFill>
            </a:endParaRPr>
          </a:p>
          <a:p>
            <a:pPr lvl="0">
              <a:lnSpc>
                <a:spcPct val="120000"/>
              </a:lnSpc>
            </a:pPr>
            <a:endParaRPr lang="it-IT" sz="3200" dirty="0"/>
          </a:p>
          <a:p>
            <a:pPr lvl="0">
              <a:lnSpc>
                <a:spcPct val="120000"/>
              </a:lnSpc>
            </a:pPr>
            <a:r>
              <a:rPr lang="it-IT" sz="3200" b="1" dirty="0">
                <a:solidFill>
                  <a:srgbClr val="000000"/>
                </a:solidFill>
              </a:rPr>
              <a:t>Regioni</a:t>
            </a:r>
            <a:r>
              <a:rPr lang="it-IT" sz="3200" dirty="0">
                <a:solidFill>
                  <a:srgbClr val="000000"/>
                </a:solidFill>
              </a:rPr>
              <a:t> (</a:t>
            </a:r>
            <a:r>
              <a:rPr lang="it-IT" sz="3200" u="sng" dirty="0">
                <a:solidFill>
                  <a:srgbClr val="000000"/>
                </a:solidFill>
              </a:rPr>
              <a:t>id</a:t>
            </a:r>
            <a:r>
              <a:rPr lang="it-IT" sz="3200" dirty="0">
                <a:solidFill>
                  <a:srgbClr val="000000"/>
                </a:solidFill>
              </a:rPr>
              <a:t>, denominazione)</a:t>
            </a:r>
          </a:p>
          <a:p>
            <a:pPr lvl="0">
              <a:lnSpc>
                <a:spcPct val="120000"/>
              </a:lnSpc>
            </a:pPr>
            <a:r>
              <a:rPr lang="it-IT" sz="3200" b="1" dirty="0" err="1">
                <a:solidFill>
                  <a:srgbClr val="000000"/>
                </a:solidFill>
              </a:rPr>
              <a:t>CelleGeografiche</a:t>
            </a:r>
            <a:r>
              <a:rPr lang="it-IT" sz="3200" dirty="0">
                <a:solidFill>
                  <a:srgbClr val="000000"/>
                </a:solidFill>
              </a:rPr>
              <a:t> (</a:t>
            </a:r>
            <a:r>
              <a:rPr lang="it-IT" sz="3200" u="sng" dirty="0">
                <a:solidFill>
                  <a:srgbClr val="000000"/>
                </a:solidFill>
              </a:rPr>
              <a:t>id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latitudineCentro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longitudineCentro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i="1" dirty="0" err="1">
                <a:solidFill>
                  <a:srgbClr val="000000"/>
                </a:solidFill>
              </a:rPr>
              <a:t>idRegione</a:t>
            </a:r>
            <a:r>
              <a:rPr lang="it-IT" sz="3200" dirty="0">
                <a:solidFill>
                  <a:srgbClr val="000000"/>
                </a:solidFill>
              </a:rPr>
              <a:t>)</a:t>
            </a:r>
          </a:p>
          <a:p>
            <a:pPr lvl="0">
              <a:lnSpc>
                <a:spcPct val="120000"/>
              </a:lnSpc>
            </a:pPr>
            <a:r>
              <a:rPr lang="it-IT" sz="3200" b="1" dirty="0" err="1">
                <a:solidFill>
                  <a:srgbClr val="000000"/>
                </a:solidFill>
              </a:rPr>
              <a:t>PrevisioniMeteo</a:t>
            </a:r>
            <a:r>
              <a:rPr lang="it-IT" sz="3200" dirty="0">
                <a:solidFill>
                  <a:srgbClr val="000000"/>
                </a:solidFill>
              </a:rPr>
              <a:t> (</a:t>
            </a:r>
            <a:r>
              <a:rPr lang="it-IT" sz="3200" u="sng" dirty="0">
                <a:solidFill>
                  <a:srgbClr val="000000"/>
                </a:solidFill>
              </a:rPr>
              <a:t>id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dataPrevisione</a:t>
            </a:r>
            <a:r>
              <a:rPr lang="it-IT" sz="3200" dirty="0">
                <a:solidFill>
                  <a:srgbClr val="000000"/>
                </a:solidFill>
              </a:rPr>
              <a:t>, umidita, </a:t>
            </a:r>
            <a:r>
              <a:rPr lang="it-IT" sz="3200" dirty="0" err="1">
                <a:solidFill>
                  <a:srgbClr val="000000"/>
                </a:solidFill>
              </a:rPr>
              <a:t>probPrecipitazioni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smtClean="0">
                <a:solidFill>
                  <a:srgbClr val="000000"/>
                </a:solidFill>
              </a:rPr>
              <a:t>											</a:t>
            </a:r>
            <a:r>
              <a:rPr lang="it-IT" sz="3200" dirty="0" err="1" smtClean="0">
                <a:solidFill>
                  <a:srgbClr val="000000"/>
                </a:solidFill>
              </a:rPr>
              <a:t>qPrecipitazioni</a:t>
            </a:r>
            <a:r>
              <a:rPr lang="it-IT" sz="3200" dirty="0" smtClean="0">
                <a:solidFill>
                  <a:srgbClr val="000000"/>
                </a:solidFill>
              </a:rPr>
              <a:t>, </a:t>
            </a:r>
            <a:r>
              <a:rPr lang="it-IT" sz="3200" dirty="0" err="1" smtClean="0">
                <a:solidFill>
                  <a:srgbClr val="000000"/>
                </a:solidFill>
              </a:rPr>
              <a:t>tempMax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tempMin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i="1" dirty="0" err="1">
                <a:solidFill>
                  <a:srgbClr val="000000"/>
                </a:solidFill>
              </a:rPr>
              <a:t>idCellaGeografica</a:t>
            </a:r>
            <a:r>
              <a:rPr lang="it-IT" sz="3200" dirty="0" smtClean="0">
                <a:solidFill>
                  <a:srgbClr val="000000"/>
                </a:solidFill>
              </a:rPr>
              <a:t>)</a:t>
            </a:r>
            <a:endParaRPr lang="it-IT" sz="3000" dirty="0" smtClean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dirty="0">
              <a:solidFill>
                <a:srgbClr val="000000"/>
              </a:solidFill>
            </a:endParaRPr>
          </a:p>
          <a:p>
            <a:endParaRPr lang="it-IT" sz="5000" dirty="0" smtClean="0">
              <a:solidFill>
                <a:srgbClr val="000000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6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62" y="1275405"/>
            <a:ext cx="9886951" cy="5119679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BDM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1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BSE</a:t>
            </a:r>
            <a:endParaRPr lang="it-IT" sz="3000" b="1" dirty="0">
              <a:solidFill>
                <a:srgbClr val="0072C6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Sep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dataIdentificazione</a:t>
            </a:r>
            <a:r>
              <a:rPr lang="it-IT" sz="2400" dirty="0">
                <a:solidFill>
                  <a:srgbClr val="000000"/>
                </a:solidFill>
              </a:rPr>
              <a:t>, dettagli)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PianificazioneSpostamenti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dataPianificazione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dirty="0" err="1">
                <a:solidFill>
                  <a:srgbClr val="000000"/>
                </a:solidFill>
              </a:rPr>
              <a:t>matricolaOperatore</a:t>
            </a:r>
            <a:r>
              <a:rPr lang="it-IT" sz="2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OperatoreCentroSupervisione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matricola</a:t>
            </a:r>
            <a:r>
              <a:rPr lang="it-IT" sz="2400" dirty="0">
                <a:solidFill>
                  <a:srgbClr val="000000"/>
                </a:solidFill>
              </a:rPr>
              <a:t>, nome, cognome)</a:t>
            </a:r>
          </a:p>
          <a:p>
            <a:pPr>
              <a:lnSpc>
                <a:spcPct val="120000"/>
              </a:lnSpc>
            </a:pPr>
            <a:r>
              <a:rPr lang="it-IT" sz="2400" b="1" dirty="0">
                <a:solidFill>
                  <a:srgbClr val="000000"/>
                </a:solidFill>
              </a:rPr>
              <a:t>Previsioni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probPioggia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quantitaPioggia</a:t>
            </a:r>
            <a:r>
              <a:rPr lang="it-IT" sz="2400" dirty="0">
                <a:solidFill>
                  <a:srgbClr val="000000"/>
                </a:solidFill>
              </a:rPr>
              <a:t>, data)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PrevisioniSensoriSep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 err="1">
                <a:solidFill>
                  <a:srgbClr val="000000"/>
                </a:solidFill>
              </a:rPr>
              <a:t>idSep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idSensoreIdrico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idPrevisioni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dataRilevazione</a:t>
            </a:r>
            <a:r>
              <a:rPr lang="it-IT" sz="2400" dirty="0">
                <a:solidFill>
                  <a:srgbClr val="000000"/>
                </a:solidFill>
              </a:rPr>
              <a:t>, di)</a:t>
            </a:r>
          </a:p>
          <a:p>
            <a:pPr>
              <a:lnSpc>
                <a:spcPct val="120000"/>
              </a:lnSpc>
            </a:pPr>
            <a:r>
              <a:rPr lang="it-IT" sz="2400" b="1" dirty="0">
                <a:solidFill>
                  <a:srgbClr val="000000"/>
                </a:solidFill>
              </a:rPr>
              <a:t>Sensori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latitudine, longitudine)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SepPianificazioniSquadra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i="1" u="sng" dirty="0" err="1">
                <a:solidFill>
                  <a:srgbClr val="000000"/>
                </a:solidFill>
              </a:rPr>
              <a:t>idSep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u="sng" dirty="0" err="1">
                <a:solidFill>
                  <a:srgbClr val="000000"/>
                </a:solidFill>
              </a:rPr>
              <a:t>idPianificazione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u="sng" dirty="0" err="1">
                <a:solidFill>
                  <a:srgbClr val="000000"/>
                </a:solidFill>
              </a:rPr>
              <a:t>idSquadraEmergenza</a:t>
            </a:r>
            <a:r>
              <a:rPr lang="it-IT" sz="2400" dirty="0">
                <a:solidFill>
                  <a:srgbClr val="000000"/>
                </a:solidFill>
              </a:rPr>
              <a:t>, 				</a:t>
            </a:r>
            <a:r>
              <a:rPr lang="it-IT" sz="2400" dirty="0" err="1">
                <a:solidFill>
                  <a:srgbClr val="000000"/>
                </a:solidFill>
              </a:rPr>
              <a:t>dataSpostamento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luogoSpostamento</a:t>
            </a:r>
            <a:r>
              <a:rPr lang="it-IT" sz="2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SquadreEmergenza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 err="1">
                <a:solidFill>
                  <a:srgbClr val="000000"/>
                </a:solidFill>
              </a:rPr>
              <a:t>idSquadreEmergenza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nComponenti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disponibilita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dirty="0" err="1">
                <a:solidFill>
                  <a:srgbClr val="000000"/>
                </a:solidFill>
              </a:rPr>
              <a:t>idSedeOperativa</a:t>
            </a:r>
            <a:r>
              <a:rPr lang="it-IT" sz="2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SediOperative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indirizzo, </a:t>
            </a:r>
            <a:r>
              <a:rPr lang="it-IT" sz="2400" dirty="0" err="1">
                <a:solidFill>
                  <a:srgbClr val="000000"/>
                </a:solidFill>
              </a:rPr>
              <a:t>cap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nTelefono</a:t>
            </a:r>
            <a:r>
              <a:rPr lang="it-IT" sz="2400" dirty="0">
                <a:solidFill>
                  <a:srgbClr val="000000"/>
                </a:solidFill>
              </a:rPr>
              <a:t>, regione)</a:t>
            </a:r>
            <a:endParaRPr lang="it-IT" sz="2400" dirty="0" smtClean="0">
              <a:solidFill>
                <a:srgbClr val="000000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19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BSE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1165875"/>
            <a:ext cx="9658349" cy="53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Eterogeneità e corrispondenze </a:t>
            </a:r>
            <a:r>
              <a:rPr lang="it-IT" sz="3000" b="1" dirty="0" err="1" smtClean="0">
                <a:solidFill>
                  <a:srgbClr val="0072C6"/>
                </a:solidFill>
              </a:rPr>
              <a:t>interschema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2301848"/>
            <a:ext cx="11670507" cy="28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Globale 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1600" b="1" i="1" dirty="0" smtClean="0">
              <a:solidFill>
                <a:srgbClr val="0072C6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CorsiAcqua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denominazione)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TrattiAcqua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portata, </a:t>
            </a:r>
            <a:r>
              <a:rPr lang="it-IT" sz="1600" i="1" dirty="0" err="1">
                <a:solidFill>
                  <a:srgbClr val="000000"/>
                </a:solidFill>
              </a:rPr>
              <a:t>idCorsoAcqua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idNodoInizio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idNodoFine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NodiAcqua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latitudine, longitudine, </a:t>
            </a:r>
            <a:r>
              <a:rPr lang="it-IT" sz="1600" i="1" dirty="0" err="1">
                <a:solidFill>
                  <a:srgbClr val="000000"/>
                </a:solidFill>
              </a:rPr>
              <a:t>idRegione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>
                <a:solidFill>
                  <a:srgbClr val="000000"/>
                </a:solidFill>
              </a:rPr>
              <a:t>Regioni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denominazione)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DatiIdrometrici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livelloAcqua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dataRilevazione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idSensoreIdrico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SensoriIdrici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latitudine, longitudine, </a:t>
            </a:r>
            <a:r>
              <a:rPr lang="it-IT" sz="1600" i="1" dirty="0" err="1">
                <a:solidFill>
                  <a:srgbClr val="000000"/>
                </a:solidFill>
              </a:rPr>
              <a:t>idTrattoAcqua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CelleGeografiche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latitudineCentro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longitudineCentro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idRegione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DatiSensoriPrevisioniSep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i="1" u="sng" dirty="0" err="1">
                <a:solidFill>
                  <a:srgbClr val="000000"/>
                </a:solidFill>
              </a:rPr>
              <a:t>idDatoIdrometrico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idSep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idSensoreIdrico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idPrevisione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PrevisioniMeteo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dataPrevisione</a:t>
            </a:r>
            <a:r>
              <a:rPr lang="it-IT" sz="1600" dirty="0">
                <a:solidFill>
                  <a:srgbClr val="000000"/>
                </a:solidFill>
              </a:rPr>
              <a:t>, umidita, </a:t>
            </a:r>
            <a:r>
              <a:rPr lang="it-IT" sz="1600" dirty="0" err="1">
                <a:solidFill>
                  <a:srgbClr val="000000"/>
                </a:solidFill>
              </a:rPr>
              <a:t>probPrecipitazioni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qPrecipitazioni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 smtClean="0">
                <a:solidFill>
                  <a:srgbClr val="000000"/>
                </a:solidFill>
              </a:rPr>
              <a:t>tempMax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tempMin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idCellaGeografica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SediOperative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indirizzo, </a:t>
            </a:r>
            <a:r>
              <a:rPr lang="it-IT" sz="1600" dirty="0" err="1">
                <a:solidFill>
                  <a:srgbClr val="000000"/>
                </a:solidFill>
              </a:rPr>
              <a:t>cap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nTelefono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idRegione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Sep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dataIdentificazione</a:t>
            </a:r>
            <a:r>
              <a:rPr lang="it-IT" sz="1600" dirty="0">
                <a:solidFill>
                  <a:srgbClr val="000000"/>
                </a:solidFill>
              </a:rPr>
              <a:t>, dettagli)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SepPianificazioniSquadra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i="1" u="sng" dirty="0" err="1">
                <a:solidFill>
                  <a:srgbClr val="000000"/>
                </a:solidFill>
              </a:rPr>
              <a:t>idSep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idPianificazione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idSquadraEmergenza</a:t>
            </a:r>
            <a:r>
              <a:rPr lang="it-IT" sz="1600" dirty="0" smtClean="0">
                <a:solidFill>
                  <a:srgbClr val="000000"/>
                </a:solidFill>
              </a:rPr>
              <a:t>, </a:t>
            </a:r>
            <a:r>
              <a:rPr lang="it-IT" sz="1600" dirty="0" err="1" smtClean="0">
                <a:solidFill>
                  <a:srgbClr val="000000"/>
                </a:solidFill>
              </a:rPr>
              <a:t>dataSpostamento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luogoSpostamento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SquadreEmergenza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nComponenti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disponibilita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idSedeOperativa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OperatoreCentroSupervisione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matricola</a:t>
            </a:r>
            <a:r>
              <a:rPr lang="it-IT" sz="1600" dirty="0">
                <a:solidFill>
                  <a:srgbClr val="000000"/>
                </a:solidFill>
              </a:rPr>
              <a:t>, nome, cognome)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PianificazioneSpostamenti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dataPianificazione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matricolaOperatore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 smtClean="0">
              <a:solidFill>
                <a:srgbClr val="000000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0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840993"/>
            <a:ext cx="11044237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degli spostamenti delle squadre di emergenza in base alle informazioni relative alle emergenze potenziali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della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pianificazione ai responsabili territoriali della protezione civile e alle squadre di emergenza coinvolte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memorizzazione della pianificazione di squadre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 alle squadre di emergenza più prossime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</a:t>
            </a:r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problema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2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9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" t="2052" r="18402" b="8417"/>
          <a:stretch/>
        </p:blipFill>
        <p:spPr>
          <a:xfrm>
            <a:off x="1485901" y="0"/>
            <a:ext cx="9391651" cy="685800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844802" y="57912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838702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2844802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6423027" y="5905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1892302" y="2024063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771650" y="2794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3994151" y="20193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4108451" y="360045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7381875" y="35306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5302251" y="6794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6807202" y="2058989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18542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8934451" y="205740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/>
        </p:nvSpPr>
        <p:spPr>
          <a:xfrm>
            <a:off x="8947151" y="1171576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8007351" y="571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7331075" y="34925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/>
          <p:cNvSpPr/>
          <p:nvPr/>
        </p:nvSpPr>
        <p:spPr>
          <a:xfrm>
            <a:off x="1733551" y="249464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/>
          <p:cNvSpPr/>
          <p:nvPr/>
        </p:nvSpPr>
        <p:spPr>
          <a:xfrm>
            <a:off x="9410700" y="447675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/>
          <p:cNvSpPr txBox="1"/>
          <p:nvPr/>
        </p:nvSpPr>
        <p:spPr>
          <a:xfrm>
            <a:off x="9636127" y="456462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BSE</a:t>
            </a:r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9413877" y="5149850"/>
            <a:ext cx="1012825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9636127" y="518743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BRI</a:t>
            </a:r>
            <a:endParaRPr lang="it-IT" dirty="0"/>
          </a:p>
        </p:txBody>
      </p:sp>
      <p:sp>
        <p:nvSpPr>
          <p:cNvPr id="31" name="Rettangolo 30"/>
          <p:cNvSpPr/>
          <p:nvPr/>
        </p:nvSpPr>
        <p:spPr>
          <a:xfrm>
            <a:off x="9398001" y="5797550"/>
            <a:ext cx="1028699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9636127" y="581608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BDM</a:t>
            </a:r>
            <a:endParaRPr lang="it-IT" dirty="0"/>
          </a:p>
        </p:txBody>
      </p:sp>
      <p:sp>
        <p:nvSpPr>
          <p:cNvPr id="33" name="Rettangolo 32"/>
          <p:cNvSpPr/>
          <p:nvPr/>
        </p:nvSpPr>
        <p:spPr>
          <a:xfrm>
            <a:off x="7286625" y="3454142"/>
            <a:ext cx="1111251" cy="5974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7610477" y="3643317"/>
            <a:ext cx="55721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smtClean="0"/>
              <a:t>Regione</a:t>
            </a:r>
            <a:endParaRPr lang="it-IT" sz="700" b="1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4036222" y="2141526"/>
            <a:ext cx="81518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err="1" smtClean="0"/>
              <a:t>PrevisioneMeteo</a:t>
            </a:r>
            <a:endParaRPr lang="it-IT" sz="700" b="1" dirty="0"/>
          </a:p>
        </p:txBody>
      </p:sp>
      <p:sp>
        <p:nvSpPr>
          <p:cNvPr id="36" name="Rettangolo 35"/>
          <p:cNvSpPr/>
          <p:nvPr/>
        </p:nvSpPr>
        <p:spPr>
          <a:xfrm>
            <a:off x="39497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34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Globale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82" y="1136538"/>
            <a:ext cx="7539039" cy="53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4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05" y="1270880"/>
            <a:ext cx="8891587" cy="524422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Globale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2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19" y="1099798"/>
            <a:ext cx="6286503" cy="5415302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Globale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65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Data </a:t>
            </a:r>
            <a:r>
              <a:rPr lang="it-IT" sz="4800" b="1" dirty="0" err="1" smtClean="0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67567"/>
            <a:ext cx="11149013" cy="5740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integration involves combining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residing in different sources and providing users with a unified view of these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data. </a:t>
            </a:r>
            <a:r>
              <a:rPr lang="en-US" sz="2800" spc="-100" baseline="30000" dirty="0" smtClean="0">
                <a:ln w="3175">
                  <a:noFill/>
                </a:ln>
                <a:latin typeface="+mj-lt"/>
                <a:cs typeface="Arial" charset="0"/>
              </a:rPr>
              <a:t>1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modalità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Virtual 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data integration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comporta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creazione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uno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schema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logico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globale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virtuale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che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integra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più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basi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reali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. 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Questo non comporta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copia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fisica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ma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solamente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l’integrazione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(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tramite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wrappers e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mediatore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)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provenienti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fonti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diverse. </a:t>
            </a:r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1. Maurizio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Lenzerini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(2002). "Data Integration: A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Theoretical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Perspective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". PODS 2002. pp. 233–246</a:t>
            </a:r>
            <a:r>
              <a:rPr lang="it-IT" dirty="0"/>
              <a:t>.</a:t>
            </a:r>
            <a:endParaRPr lang="it-IT" baseline="30000" dirty="0"/>
          </a:p>
        </p:txBody>
      </p:sp>
    </p:spTree>
    <p:extLst>
      <p:ext uri="{BB962C8B-B14F-4D97-AF65-F5344CB8AC3E}">
        <p14:creationId xmlns:p14="http://schemas.microsoft.com/office/powerpoint/2010/main" val="38615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5" b="9342"/>
          <a:stretch/>
        </p:blipFill>
        <p:spPr>
          <a:xfrm>
            <a:off x="2572512" y="1871666"/>
            <a:ext cx="7546848" cy="464823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521495" y="1370032"/>
            <a:ext cx="11149013" cy="2103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L’esistenza di più basi di dati è trasparenze all’utilizzatore dello schema virtuale.</a:t>
            </a:r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413760" y="2523508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BDM</a:t>
            </a:r>
            <a:endParaRPr lang="it-IT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462528" y="4125717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BSE</a:t>
            </a:r>
            <a:endParaRPr lang="it-IT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474720" y="5623362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BRI</a:t>
            </a:r>
            <a:endParaRPr lang="it-IT" b="1" dirty="0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233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1"/>
            <a:ext cx="11149013" cy="538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Si può utilizzare, per data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warehousing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la modalità ETL –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Trasform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che comprende il processo di estrazione, trasformazione e caricamento di dati su di un sistema di sintesi.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il processo di estrazione (cioè il recupero di dati da un sistema esterno), i dati vengono trasformati, ed esempio: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Normalizzazione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Selezione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Computazione di nuovi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Raggruppamento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…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8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4"/>
            <a:ext cx="11149013" cy="3339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la trasformazione, i dati vengono caricati (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sulle tabelle del nuovo sistema di sintesi (comporta la copia fisica sul nuovo sistema)</a:t>
            </a: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2" b="2044"/>
          <a:stretch/>
        </p:blipFill>
        <p:spPr>
          <a:xfrm>
            <a:off x="2938653" y="2308860"/>
            <a:ext cx="6508215" cy="4157472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438144" y="2836331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BDM</a:t>
            </a:r>
            <a:endParaRPr lang="it-IT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499104" y="4334470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BSE</a:t>
            </a:r>
            <a:endParaRPr lang="it-IT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499104" y="5768293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BRI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50962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3"/>
            <a:ext cx="11149013" cy="601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VDI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VDI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solidFill>
                  <a:srgbClr val="008000"/>
                </a:solidFill>
                <a:latin typeface="+mj-lt"/>
                <a:cs typeface="Arial" charset="0"/>
              </a:rPr>
              <a:t>Pro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presenti nelle basi dati non vengono replicate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fisicamente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su di una nuova base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dati.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solidFill>
                  <a:srgbClr val="FF0000"/>
                </a:solidFill>
                <a:latin typeface="+mj-lt"/>
                <a:cs typeface="Arial" charset="0"/>
              </a:rPr>
              <a:t>Contro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Ogni interrogazione comporta interrogazioni verso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n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basi di dati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Nel nostro sistema essendo BDM esterna, non è sempre possibile conoscerne lo stato e le tempistiche di integrazione.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8656" y="1879604"/>
            <a:ext cx="1058703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- dato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idrometrico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SEP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potenziale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grave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BDM - base dati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meteo (esterna)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segnalazioni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BRI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- base dati rete idrica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Acronimi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0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3"/>
            <a:ext cx="11149013" cy="644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VDL o data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800" b="1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 (via ETL)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solidFill>
                  <a:srgbClr val="008000"/>
                </a:solidFill>
                <a:latin typeface="+mj-lt"/>
                <a:cs typeface="Arial" charset="0"/>
              </a:rPr>
              <a:t>Pro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interrogazioni alle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sono sempre possibili indipendentemente dallo stato dei data source.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possibile trasformare i dati. (esempio normalizzare le misurazioni dei sensori)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solidFill>
                  <a:srgbClr val="FF0000"/>
                </a:solidFill>
                <a:latin typeface="+mj-lt"/>
                <a:cs typeface="Arial" charset="0"/>
              </a:rPr>
              <a:t>Contro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necessario creare una nuova base di dati e gestire lo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scheduling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operazioni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transform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2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 smtClean="0">
                <a:solidFill>
                  <a:schemeClr val="tx1"/>
                </a:solidFill>
              </a:rPr>
              <a:t>CorsiAcqua</a:t>
            </a:r>
            <a:endParaRPr lang="it-IT" sz="3200" b="1" dirty="0">
              <a:solidFill>
                <a:schemeClr val="tx1"/>
              </a:solidFill>
            </a:endParaRPr>
          </a:p>
          <a:p>
            <a:r>
              <a:rPr lang="it-IT" sz="2400" dirty="0" smtClean="0">
                <a:solidFill>
                  <a:schemeClr val="tx1"/>
                </a:solidFill>
              </a:rPr>
              <a:t>CREATE </a:t>
            </a:r>
            <a:r>
              <a:rPr lang="it-IT" sz="2400" dirty="0">
                <a:solidFill>
                  <a:schemeClr val="tx1"/>
                </a:solidFill>
              </a:rPr>
              <a:t>VIEW </a:t>
            </a:r>
            <a:r>
              <a:rPr lang="it-IT" sz="2400" dirty="0" err="1">
                <a:solidFill>
                  <a:schemeClr val="tx1"/>
                </a:solidFill>
              </a:rPr>
              <a:t>CorsiAcqua</a:t>
            </a:r>
            <a:r>
              <a:rPr lang="it-IT" sz="2400" dirty="0">
                <a:solidFill>
                  <a:schemeClr val="tx1"/>
                </a:solidFill>
              </a:rPr>
              <a:t> AS</a:t>
            </a:r>
          </a:p>
          <a:p>
            <a:r>
              <a:rPr lang="it-IT" sz="2400" dirty="0">
                <a:solidFill>
                  <a:schemeClr val="tx1"/>
                </a:solidFill>
              </a:rPr>
              <a:t>SELECT *</a:t>
            </a:r>
          </a:p>
          <a:p>
            <a:r>
              <a:rPr lang="it-IT" sz="2400" dirty="0">
                <a:solidFill>
                  <a:schemeClr val="tx1"/>
                </a:solidFill>
              </a:rPr>
              <a:t>FROM </a:t>
            </a:r>
            <a:r>
              <a:rPr lang="it-IT" sz="2400" dirty="0" err="1" smtClean="0">
                <a:solidFill>
                  <a:schemeClr val="tx1"/>
                </a:solidFill>
              </a:rPr>
              <a:t>BRI.CorsiAcqua</a:t>
            </a:r>
            <a:endParaRPr lang="it-IT" sz="2400" dirty="0" smtClean="0">
              <a:solidFill>
                <a:schemeClr val="tx1"/>
              </a:solidFill>
            </a:endParaRPr>
          </a:p>
          <a:p>
            <a:endParaRPr lang="it-IT" sz="28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b="1" dirty="0" err="1">
                <a:solidFill>
                  <a:srgbClr val="000000"/>
                </a:solidFill>
              </a:rPr>
              <a:t>TrattiAcqua</a:t>
            </a:r>
            <a:endParaRPr lang="it-IT" sz="3200" b="1" dirty="0">
              <a:solidFill>
                <a:srgbClr val="000000"/>
              </a:solidFill>
            </a:endParaRP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TrattiAcqua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BRI.TrattiAcqua</a:t>
            </a:r>
            <a:endParaRPr lang="it-IT" sz="2400" dirty="0">
              <a:solidFill>
                <a:srgbClr val="000000"/>
              </a:solidFill>
            </a:endParaRPr>
          </a:p>
          <a:p>
            <a:pPr lvl="0"/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3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 smtClean="0">
                <a:solidFill>
                  <a:schemeClr val="tx1"/>
                </a:solidFill>
              </a:rPr>
              <a:t>NodiAcqua</a:t>
            </a:r>
            <a:endParaRPr lang="it-IT" sz="3200" b="1" dirty="0" smtClean="0">
              <a:solidFill>
                <a:schemeClr val="tx1"/>
              </a:solidFill>
            </a:endParaRPr>
          </a:p>
          <a:p>
            <a:r>
              <a:rPr lang="it-IT" sz="2400" dirty="0" smtClean="0">
                <a:solidFill>
                  <a:schemeClr val="tx1"/>
                </a:solidFill>
              </a:rPr>
              <a:t>CREATE VIEW </a:t>
            </a:r>
            <a:r>
              <a:rPr lang="it-IT" sz="2400" dirty="0" err="1" smtClean="0">
                <a:solidFill>
                  <a:schemeClr val="tx1"/>
                </a:solidFill>
              </a:rPr>
              <a:t>NodiAcqua</a:t>
            </a:r>
            <a:r>
              <a:rPr lang="it-IT" sz="2400" dirty="0" smtClean="0">
                <a:solidFill>
                  <a:schemeClr val="tx1"/>
                </a:solidFill>
              </a:rPr>
              <a:t> AS</a:t>
            </a:r>
          </a:p>
          <a:p>
            <a:r>
              <a:rPr lang="it-IT" sz="2400" dirty="0" smtClean="0">
                <a:solidFill>
                  <a:schemeClr val="tx1"/>
                </a:solidFill>
              </a:rPr>
              <a:t>SELECT </a:t>
            </a:r>
            <a:r>
              <a:rPr lang="it-IT" sz="2400" dirty="0" err="1" smtClean="0">
                <a:solidFill>
                  <a:schemeClr val="tx1"/>
                </a:solidFill>
              </a:rPr>
              <a:t>BRI.NodoAcqua.id</a:t>
            </a:r>
            <a:r>
              <a:rPr lang="it-IT" sz="2400" dirty="0" smtClean="0">
                <a:solidFill>
                  <a:schemeClr val="tx1"/>
                </a:solidFill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</a:rPr>
              <a:t>BRI.NodoAcqua.latitudine</a:t>
            </a:r>
            <a:r>
              <a:rPr lang="it-IT" sz="2400" dirty="0" smtClean="0">
                <a:solidFill>
                  <a:schemeClr val="tx1"/>
                </a:solidFill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</a:rPr>
              <a:t>BRI.NodoAcqua.longitudine</a:t>
            </a:r>
            <a:r>
              <a:rPr lang="it-IT" sz="2400" dirty="0" smtClean="0">
                <a:solidFill>
                  <a:schemeClr val="tx1"/>
                </a:solidFill>
              </a:rPr>
              <a:t>, 			</a:t>
            </a:r>
            <a:r>
              <a:rPr lang="it-IT" sz="2400" dirty="0" err="1" smtClean="0">
                <a:solidFill>
                  <a:schemeClr val="tx1"/>
                </a:solidFill>
              </a:rPr>
              <a:t>BDM.Regioni.id</a:t>
            </a:r>
            <a:endParaRPr lang="it-IT" sz="2400" dirty="0" smtClean="0">
              <a:solidFill>
                <a:schemeClr val="tx1"/>
              </a:solidFill>
            </a:endParaRPr>
          </a:p>
          <a:p>
            <a:r>
              <a:rPr lang="it-IT" sz="2400" dirty="0" smtClean="0">
                <a:solidFill>
                  <a:schemeClr val="tx1"/>
                </a:solidFill>
              </a:rPr>
              <a:t>FROM </a:t>
            </a:r>
            <a:r>
              <a:rPr lang="it-IT" sz="2400" dirty="0" err="1" smtClean="0">
                <a:solidFill>
                  <a:schemeClr val="tx1"/>
                </a:solidFill>
              </a:rPr>
              <a:t>BRI.NodoAcqua</a:t>
            </a:r>
            <a:r>
              <a:rPr lang="it-IT" sz="2400" dirty="0" smtClean="0">
                <a:solidFill>
                  <a:schemeClr val="tx1"/>
                </a:solidFill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</a:rPr>
              <a:t>BDM.Regioni</a:t>
            </a:r>
            <a:endParaRPr lang="it-IT" sz="2400" dirty="0" smtClean="0">
              <a:solidFill>
                <a:schemeClr val="tx1"/>
              </a:solidFill>
            </a:endParaRPr>
          </a:p>
          <a:p>
            <a:r>
              <a:rPr lang="it-IT" sz="2400" dirty="0" smtClean="0">
                <a:solidFill>
                  <a:schemeClr val="tx1"/>
                </a:solidFill>
              </a:rPr>
              <a:t>WHERE </a:t>
            </a:r>
            <a:r>
              <a:rPr lang="it-IT" sz="2400" dirty="0" err="1" smtClean="0">
                <a:solidFill>
                  <a:schemeClr val="tx1"/>
                </a:solidFill>
              </a:rPr>
              <a:t>BRI.NodoAcqua.regione</a:t>
            </a:r>
            <a:r>
              <a:rPr lang="it-IT" sz="2400" dirty="0" smtClean="0">
                <a:solidFill>
                  <a:schemeClr val="tx1"/>
                </a:solidFill>
              </a:rPr>
              <a:t> = </a:t>
            </a:r>
            <a:r>
              <a:rPr lang="it-IT" sz="2400" dirty="0" err="1" smtClean="0">
                <a:solidFill>
                  <a:schemeClr val="tx1"/>
                </a:solidFill>
              </a:rPr>
              <a:t>BDM.Regioni.denominazione</a:t>
            </a:r>
            <a:endParaRPr lang="it-IT" sz="2400" dirty="0" smtClean="0">
              <a:solidFill>
                <a:schemeClr val="tx1"/>
              </a:solidFill>
            </a:endParaRPr>
          </a:p>
          <a:p>
            <a:endParaRPr lang="it-IT" sz="2800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b="1" dirty="0">
                <a:solidFill>
                  <a:srgbClr val="000000"/>
                </a:solidFill>
              </a:rPr>
              <a:t>Regioni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CREATE VIEW Regioni AS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BDM.Regioni</a:t>
            </a:r>
            <a:endParaRPr lang="it-IT" sz="2400" dirty="0">
              <a:solidFill>
                <a:srgbClr val="000000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DatiIdrometrici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DatiIdrometrici</a:t>
            </a:r>
            <a:r>
              <a:rPr lang="it-IT" sz="2400" dirty="0">
                <a:solidFill>
                  <a:srgbClr val="000000"/>
                </a:solidFill>
              </a:rPr>
              <a:t> AS 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 smtClean="0">
                <a:solidFill>
                  <a:srgbClr val="000000"/>
                </a:solidFill>
              </a:rPr>
              <a:t>BRI.DatiIdrometrici</a:t>
            </a:r>
            <a:endParaRPr lang="it-IT" sz="2400" dirty="0" smtClean="0">
              <a:solidFill>
                <a:srgbClr val="000000"/>
              </a:solidFill>
            </a:endParaRPr>
          </a:p>
          <a:p>
            <a:endParaRPr lang="it-IT" sz="2400" dirty="0" smtClean="0">
              <a:solidFill>
                <a:srgbClr val="000000"/>
              </a:solidFill>
            </a:endParaRPr>
          </a:p>
          <a:p>
            <a:r>
              <a:rPr lang="it-IT" sz="3200" b="1" dirty="0" err="1">
                <a:solidFill>
                  <a:srgbClr val="000000"/>
                </a:solidFill>
              </a:rPr>
              <a:t>SensoriIdrici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SensoriIdrici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BRI.SensoriIdrici</a:t>
            </a:r>
            <a:endParaRPr lang="it-IT" sz="2400" dirty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CelleGeografiche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CelleGeografiche</a:t>
            </a:r>
            <a:r>
              <a:rPr lang="it-IT" sz="2400" dirty="0">
                <a:solidFill>
                  <a:srgbClr val="000000"/>
                </a:solidFill>
              </a:rPr>
              <a:t> AS 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BDM.CelleGeografiche</a:t>
            </a:r>
            <a:endParaRPr lang="it-IT" sz="2400" dirty="0">
              <a:solidFill>
                <a:srgbClr val="000000"/>
              </a:solidFill>
            </a:endParaRPr>
          </a:p>
          <a:p>
            <a:endParaRPr lang="it-IT" sz="2400" dirty="0" smtClean="0">
              <a:solidFill>
                <a:srgbClr val="000000"/>
              </a:solidFill>
            </a:endParaRPr>
          </a:p>
          <a:p>
            <a:r>
              <a:rPr lang="it-IT" sz="3200" b="1" dirty="0" err="1">
                <a:solidFill>
                  <a:srgbClr val="000000"/>
                </a:solidFill>
              </a:rPr>
              <a:t>DatiSensoriPrevisioniSep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DatiSensoriPrevisioniSep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</a:t>
            </a:r>
            <a:r>
              <a:rPr lang="it-IT" sz="2400" dirty="0" err="1">
                <a:solidFill>
                  <a:srgbClr val="000000"/>
                </a:solidFill>
              </a:rPr>
              <a:t>BRI.DatiIdrometrici.id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BSE.PrevisioniSensoriSep.idSep</a:t>
            </a:r>
            <a:r>
              <a:rPr lang="it-IT" sz="2400" dirty="0">
                <a:solidFill>
                  <a:srgbClr val="000000"/>
                </a:solidFill>
              </a:rPr>
              <a:t>, 						</a:t>
            </a:r>
            <a:r>
              <a:rPr lang="it-IT" sz="2400" dirty="0" err="1">
                <a:solidFill>
                  <a:srgbClr val="000000"/>
                </a:solidFill>
              </a:rPr>
              <a:t>BSE.PrevisioniSensoriSEP.idSensoreIdrico</a:t>
            </a:r>
            <a:r>
              <a:rPr lang="it-IT" sz="2400" dirty="0" smtClean="0">
                <a:solidFill>
                  <a:srgbClr val="000000"/>
                </a:solidFill>
              </a:rPr>
              <a:t>, </a:t>
            </a:r>
            <a:r>
              <a:rPr lang="it-IT" sz="2400" dirty="0" err="1" smtClean="0">
                <a:solidFill>
                  <a:srgbClr val="000000"/>
                </a:solidFill>
              </a:rPr>
              <a:t>BSE.PrevisioniSensoriSEP.idPrevisioni</a:t>
            </a:r>
            <a:endParaRPr lang="it-IT" sz="2400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BRI.DatiIdrometrici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BSE.PrevisioniSensoriSep</a:t>
            </a:r>
            <a:endParaRPr lang="it-IT" sz="2400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WHERE </a:t>
            </a:r>
            <a:r>
              <a:rPr lang="it-IT" sz="2400" dirty="0" err="1">
                <a:solidFill>
                  <a:srgbClr val="000000"/>
                </a:solidFill>
              </a:rPr>
              <a:t>BSE.PrevisioniSensoriSep.di</a:t>
            </a:r>
            <a:r>
              <a:rPr lang="it-IT" sz="2400" dirty="0">
                <a:solidFill>
                  <a:srgbClr val="000000"/>
                </a:solidFill>
              </a:rPr>
              <a:t> = </a:t>
            </a:r>
            <a:r>
              <a:rPr lang="it-IT" sz="2400" dirty="0" err="1">
                <a:solidFill>
                  <a:srgbClr val="000000"/>
                </a:solidFill>
              </a:rPr>
              <a:t>BRI.DatiIdrometrici.livelloAcqua</a:t>
            </a:r>
            <a:endParaRPr lang="it-IT" sz="2400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AND </a:t>
            </a:r>
            <a:r>
              <a:rPr lang="it-IT" sz="2400" dirty="0" err="1">
                <a:solidFill>
                  <a:srgbClr val="000000"/>
                </a:solidFill>
              </a:rPr>
              <a:t>BSE.PrevisioniSensoriSep.dataRilevazione</a:t>
            </a:r>
            <a:r>
              <a:rPr lang="it-IT" sz="2400" dirty="0">
                <a:solidFill>
                  <a:srgbClr val="000000"/>
                </a:solidFill>
              </a:rPr>
              <a:t> = </a:t>
            </a:r>
            <a:r>
              <a:rPr lang="it-IT" sz="2400" dirty="0" err="1">
                <a:solidFill>
                  <a:srgbClr val="000000"/>
                </a:solidFill>
              </a:rPr>
              <a:t>BRI.DatiIdrometrici.data</a:t>
            </a:r>
            <a:endParaRPr lang="it-IT" sz="2400" dirty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78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PrevisioniMeteo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PrevisioniMeteo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BDM.PrevisioniMeteo</a:t>
            </a:r>
            <a:endParaRPr lang="it-IT" sz="2400" dirty="0">
              <a:solidFill>
                <a:srgbClr val="000000"/>
              </a:solidFill>
            </a:endParaRPr>
          </a:p>
          <a:p>
            <a:endParaRPr lang="it-IT" sz="2400" dirty="0" smtClean="0">
              <a:solidFill>
                <a:srgbClr val="000000"/>
              </a:solidFill>
            </a:endParaRPr>
          </a:p>
          <a:p>
            <a:r>
              <a:rPr lang="it-IT" sz="3200" b="1" dirty="0" err="1">
                <a:solidFill>
                  <a:srgbClr val="000000"/>
                </a:solidFill>
              </a:rPr>
              <a:t>SediOperative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SediOperative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</a:t>
            </a:r>
            <a:r>
              <a:rPr lang="it-IT" sz="2400" dirty="0" err="1">
                <a:solidFill>
                  <a:srgbClr val="000000"/>
                </a:solidFill>
              </a:rPr>
              <a:t>BSE.SediOperative.id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BSE.SediOperative.indirizzo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BSE.SediOperative.cap</a:t>
            </a:r>
            <a:r>
              <a:rPr lang="it-IT" sz="2400" dirty="0">
                <a:solidFill>
                  <a:srgbClr val="000000"/>
                </a:solidFill>
              </a:rPr>
              <a:t>, 			</a:t>
            </a:r>
            <a:r>
              <a:rPr lang="it-IT" sz="2400" dirty="0" err="1">
                <a:solidFill>
                  <a:srgbClr val="000000"/>
                </a:solidFill>
              </a:rPr>
              <a:t>BSE.SediOperative.nTelefono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BDM.Regione.id</a:t>
            </a:r>
            <a:endParaRPr lang="it-IT" sz="2400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BSE.SediOperative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BDM.Regione</a:t>
            </a:r>
            <a:endParaRPr lang="it-IT" sz="2400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WHERE </a:t>
            </a:r>
            <a:r>
              <a:rPr lang="it-IT" sz="2400" dirty="0" err="1">
                <a:solidFill>
                  <a:srgbClr val="000000"/>
                </a:solidFill>
              </a:rPr>
              <a:t>BSE.SediOperative.regione</a:t>
            </a:r>
            <a:r>
              <a:rPr lang="it-IT" sz="2400" dirty="0">
                <a:solidFill>
                  <a:srgbClr val="000000"/>
                </a:solidFill>
              </a:rPr>
              <a:t> = </a:t>
            </a:r>
            <a:r>
              <a:rPr lang="it-IT" sz="2400" dirty="0" err="1">
                <a:solidFill>
                  <a:srgbClr val="000000"/>
                </a:solidFill>
              </a:rPr>
              <a:t>BDM.Regione.denominazione</a:t>
            </a:r>
            <a:endParaRPr lang="it-IT" sz="2400" dirty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91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Sep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Sep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BSE.Sep</a:t>
            </a:r>
            <a:endParaRPr lang="it-IT" sz="2400" dirty="0">
              <a:solidFill>
                <a:srgbClr val="000000"/>
              </a:solidFill>
            </a:endParaRPr>
          </a:p>
          <a:p>
            <a:endParaRPr lang="it-IT" sz="2400" dirty="0" smtClean="0">
              <a:solidFill>
                <a:srgbClr val="000000"/>
              </a:solidFill>
            </a:endParaRPr>
          </a:p>
          <a:p>
            <a:r>
              <a:rPr lang="it-IT" sz="3200" b="1" dirty="0" err="1">
                <a:solidFill>
                  <a:srgbClr val="000000"/>
                </a:solidFill>
              </a:rPr>
              <a:t>SepPianificazioniSpostamenti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SepPianificazioniSpostamenti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BSE.SepPianificazioniSpostamenti</a:t>
            </a:r>
            <a:endParaRPr lang="it-IT" sz="2400" dirty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3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SquadreEmergenza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SquadreEmergenza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 smtClean="0">
                <a:solidFill>
                  <a:srgbClr val="000000"/>
                </a:solidFill>
              </a:rPr>
              <a:t>BSE.SquadreEmergenza</a:t>
            </a:r>
            <a:endParaRPr lang="it-IT" sz="2400" dirty="0" smtClean="0">
              <a:solidFill>
                <a:srgbClr val="000000"/>
              </a:solidFill>
            </a:endParaRPr>
          </a:p>
          <a:p>
            <a:endParaRPr lang="it-IT" sz="2400" dirty="0" smtClean="0">
              <a:solidFill>
                <a:srgbClr val="000000"/>
              </a:solidFill>
            </a:endParaRPr>
          </a:p>
          <a:p>
            <a:r>
              <a:rPr lang="it-IT" sz="3200" b="1" dirty="0" err="1" smtClean="0">
                <a:solidFill>
                  <a:srgbClr val="000000"/>
                </a:solidFill>
              </a:rPr>
              <a:t>OperatoreCentroSupervisione</a:t>
            </a:r>
            <a:endParaRPr lang="it-IT" sz="3200" b="1" dirty="0" smtClean="0">
              <a:solidFill>
                <a:srgbClr val="000000"/>
              </a:solidFill>
            </a:endParaRPr>
          </a:p>
          <a:p>
            <a:r>
              <a:rPr lang="it-IT" sz="2400" dirty="0" smtClean="0">
                <a:solidFill>
                  <a:srgbClr val="000000"/>
                </a:solidFill>
              </a:rPr>
              <a:t>CREATE VIEW </a:t>
            </a:r>
            <a:r>
              <a:rPr lang="it-IT" sz="2400" dirty="0" err="1" smtClean="0">
                <a:solidFill>
                  <a:srgbClr val="000000"/>
                </a:solidFill>
              </a:rPr>
              <a:t>OperatoreCentroSupervisione</a:t>
            </a:r>
            <a:r>
              <a:rPr lang="it-IT" sz="2400" dirty="0" smtClean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 smtClean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 smtClean="0">
                <a:solidFill>
                  <a:srgbClr val="000000"/>
                </a:solidFill>
              </a:rPr>
              <a:t>FROM </a:t>
            </a:r>
            <a:r>
              <a:rPr lang="it-IT" sz="2400" dirty="0" err="1" smtClean="0">
                <a:solidFill>
                  <a:srgbClr val="000000"/>
                </a:solidFill>
              </a:rPr>
              <a:t>BSE.OperatoreCentroSupervisione</a:t>
            </a:r>
            <a:endParaRPr lang="it-IT" sz="2400" i="1" dirty="0" smtClean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07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PianificazioniSpostamento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PianificazioniSpostamento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BSE.PianificazioniSpostamento</a:t>
            </a:r>
            <a:endParaRPr lang="it-IT" sz="2400" dirty="0">
              <a:solidFill>
                <a:srgbClr val="000000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80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543052"/>
            <a:ext cx="10718007" cy="463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la denominazione di un fiume ed un intervallo di date (data inizio e data fine), estrarre le previsioni dettagliate per ogni SEP verificatasi per il fiume richiesto nell’intervallo temporale dato.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Parametri input : 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Denominazione corso d’acqua:@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nomefiume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inizio: 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datainizio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fine: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datafine</a:t>
            </a:r>
            <a:endParaRPr lang="it-IT" sz="2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6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6"/>
            <a:ext cx="11141340" cy="529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sono gli operatori a campo che segnalano SEG?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notificate le pianificazioni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degli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spostamenti?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resi visibili le informazioni SEP?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ifferenza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fra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sintetiche?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1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SELECT </a:t>
            </a:r>
            <a:r>
              <a:rPr lang="it-IT" sz="2800" dirty="0" err="1">
                <a:solidFill>
                  <a:srgbClr val="000000"/>
                </a:solidFill>
              </a:rPr>
              <a:t>Sep.data</a:t>
            </a:r>
            <a:r>
              <a:rPr lang="it-IT" sz="2800" dirty="0">
                <a:solidFill>
                  <a:srgbClr val="000000"/>
                </a:solidFill>
              </a:rPr>
              <a:t>, </a:t>
            </a:r>
            <a:r>
              <a:rPr lang="it-IT" sz="2800" dirty="0" err="1">
                <a:solidFill>
                  <a:srgbClr val="000000"/>
                </a:solidFill>
              </a:rPr>
              <a:t>Sep.dettagli</a:t>
            </a:r>
            <a:r>
              <a:rPr lang="it-IT" sz="2800" dirty="0">
                <a:solidFill>
                  <a:srgbClr val="000000"/>
                </a:solidFill>
              </a:rPr>
              <a:t>, Previsione.*</a:t>
            </a: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FROM </a:t>
            </a:r>
            <a:r>
              <a:rPr lang="it-IT" sz="2800" dirty="0" err="1">
                <a:solidFill>
                  <a:srgbClr val="000000"/>
                </a:solidFill>
              </a:rPr>
              <a:t>CorsoAcqua</a:t>
            </a:r>
            <a:r>
              <a:rPr lang="it-IT" sz="2800" dirty="0">
                <a:solidFill>
                  <a:srgbClr val="000000"/>
                </a:solidFill>
              </a:rPr>
              <a:t>, </a:t>
            </a:r>
            <a:r>
              <a:rPr lang="it-IT" sz="2800" dirty="0" err="1">
                <a:solidFill>
                  <a:srgbClr val="000000"/>
                </a:solidFill>
              </a:rPr>
              <a:t>TrattiAcqua</a:t>
            </a:r>
            <a:r>
              <a:rPr lang="it-IT" sz="2800" dirty="0">
                <a:solidFill>
                  <a:srgbClr val="000000"/>
                </a:solidFill>
              </a:rPr>
              <a:t>, </a:t>
            </a:r>
            <a:r>
              <a:rPr lang="it-IT" sz="2800" dirty="0" err="1">
                <a:solidFill>
                  <a:srgbClr val="000000"/>
                </a:solidFill>
              </a:rPr>
              <a:t>SensoriIdrici</a:t>
            </a:r>
            <a:r>
              <a:rPr lang="it-IT" sz="2800" dirty="0">
                <a:solidFill>
                  <a:srgbClr val="000000"/>
                </a:solidFill>
              </a:rPr>
              <a:t>, </a:t>
            </a:r>
            <a:r>
              <a:rPr lang="it-IT" sz="2800" dirty="0" err="1">
                <a:solidFill>
                  <a:srgbClr val="000000"/>
                </a:solidFill>
              </a:rPr>
              <a:t>DatiSensoriPrevisioniSep</a:t>
            </a:r>
            <a:r>
              <a:rPr lang="it-IT" sz="2800" dirty="0" smtClean="0">
                <a:solidFill>
                  <a:srgbClr val="000000"/>
                </a:solidFill>
              </a:rPr>
              <a:t>, </a:t>
            </a:r>
            <a:r>
              <a:rPr lang="it-IT" sz="2800" dirty="0" err="1" smtClean="0">
                <a:solidFill>
                  <a:srgbClr val="000000"/>
                </a:solidFill>
              </a:rPr>
              <a:t>Sep</a:t>
            </a:r>
            <a:r>
              <a:rPr lang="it-IT" sz="2800" dirty="0">
                <a:solidFill>
                  <a:srgbClr val="000000"/>
                </a:solidFill>
              </a:rPr>
              <a:t>, 			Previsioni</a:t>
            </a: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WHERE </a:t>
            </a:r>
            <a:r>
              <a:rPr lang="it-IT" sz="2800" dirty="0" err="1">
                <a:solidFill>
                  <a:srgbClr val="000000"/>
                </a:solidFill>
              </a:rPr>
              <a:t>CorsoAcqua.id</a:t>
            </a:r>
            <a:r>
              <a:rPr lang="it-IT" sz="2800" dirty="0">
                <a:solidFill>
                  <a:srgbClr val="000000"/>
                </a:solidFill>
              </a:rPr>
              <a:t> = </a:t>
            </a:r>
            <a:r>
              <a:rPr lang="it-IT" sz="2800" dirty="0" err="1">
                <a:solidFill>
                  <a:srgbClr val="000000"/>
                </a:solidFill>
              </a:rPr>
              <a:t>TrattiAcqua.idCorsoAcqua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AND </a:t>
            </a:r>
            <a:r>
              <a:rPr lang="it-IT" sz="2800" dirty="0" err="1">
                <a:solidFill>
                  <a:srgbClr val="000000"/>
                </a:solidFill>
              </a:rPr>
              <a:t>TrattiAcqua.id</a:t>
            </a:r>
            <a:r>
              <a:rPr lang="it-IT" sz="2800" dirty="0">
                <a:solidFill>
                  <a:srgbClr val="000000"/>
                </a:solidFill>
              </a:rPr>
              <a:t> = </a:t>
            </a:r>
            <a:r>
              <a:rPr lang="it-IT" sz="2800" dirty="0" err="1">
                <a:solidFill>
                  <a:srgbClr val="000000"/>
                </a:solidFill>
              </a:rPr>
              <a:t>SensoriIdrici.idTrattoAcqua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AND </a:t>
            </a:r>
            <a:r>
              <a:rPr lang="it-IT" sz="2800" dirty="0" err="1">
                <a:solidFill>
                  <a:srgbClr val="000000"/>
                </a:solidFill>
              </a:rPr>
              <a:t>SensoriIdrici.id</a:t>
            </a:r>
            <a:r>
              <a:rPr lang="it-IT" sz="2800" dirty="0">
                <a:solidFill>
                  <a:srgbClr val="000000"/>
                </a:solidFill>
              </a:rPr>
              <a:t> = </a:t>
            </a:r>
            <a:r>
              <a:rPr lang="it-IT" sz="2800" dirty="0" err="1">
                <a:solidFill>
                  <a:srgbClr val="000000"/>
                </a:solidFill>
              </a:rPr>
              <a:t>DatiSensoriPrevisioniSep.idSensoreIdrico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AND </a:t>
            </a:r>
            <a:r>
              <a:rPr lang="it-IT" sz="2800" dirty="0" err="1">
                <a:solidFill>
                  <a:srgbClr val="000000"/>
                </a:solidFill>
              </a:rPr>
              <a:t>DatiSensoriPrevisioniSep.idSep</a:t>
            </a:r>
            <a:r>
              <a:rPr lang="it-IT" sz="2800" dirty="0">
                <a:solidFill>
                  <a:srgbClr val="000000"/>
                </a:solidFill>
              </a:rPr>
              <a:t> = </a:t>
            </a:r>
            <a:r>
              <a:rPr lang="it-IT" sz="2800" dirty="0" err="1">
                <a:solidFill>
                  <a:srgbClr val="000000"/>
                </a:solidFill>
              </a:rPr>
              <a:t>Sep.id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AND </a:t>
            </a:r>
            <a:r>
              <a:rPr lang="it-IT" sz="2800" dirty="0" err="1">
                <a:solidFill>
                  <a:srgbClr val="000000"/>
                </a:solidFill>
              </a:rPr>
              <a:t>DatiSensoriPrevisioniSep.idPrevisione</a:t>
            </a:r>
            <a:r>
              <a:rPr lang="it-IT" sz="2800" dirty="0">
                <a:solidFill>
                  <a:srgbClr val="000000"/>
                </a:solidFill>
              </a:rPr>
              <a:t> = </a:t>
            </a:r>
            <a:r>
              <a:rPr lang="it-IT" sz="2800" dirty="0" err="1">
                <a:solidFill>
                  <a:srgbClr val="000000"/>
                </a:solidFill>
              </a:rPr>
              <a:t>Previsioni.id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WHERE </a:t>
            </a:r>
            <a:r>
              <a:rPr lang="it-IT" sz="2800" dirty="0" err="1">
                <a:solidFill>
                  <a:srgbClr val="000000"/>
                </a:solidFill>
              </a:rPr>
              <a:t>CorsoAcqua.denominazione</a:t>
            </a:r>
            <a:r>
              <a:rPr lang="it-IT" sz="2800" dirty="0">
                <a:solidFill>
                  <a:srgbClr val="000000"/>
                </a:solidFill>
              </a:rPr>
              <a:t> = @</a:t>
            </a:r>
            <a:r>
              <a:rPr lang="it-IT" sz="2800" dirty="0" err="1">
                <a:solidFill>
                  <a:srgbClr val="000000"/>
                </a:solidFill>
              </a:rPr>
              <a:t>nomefiume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AND </a:t>
            </a:r>
            <a:r>
              <a:rPr lang="it-IT" sz="2800" dirty="0" err="1">
                <a:solidFill>
                  <a:srgbClr val="000000"/>
                </a:solidFill>
              </a:rPr>
              <a:t>Sep.dataIdentificazione</a:t>
            </a:r>
            <a:r>
              <a:rPr lang="it-IT" sz="2800" dirty="0">
                <a:solidFill>
                  <a:srgbClr val="000000"/>
                </a:solidFill>
              </a:rPr>
              <a:t> BETWEEN @</a:t>
            </a:r>
            <a:r>
              <a:rPr lang="it-IT" sz="2800" dirty="0" err="1">
                <a:solidFill>
                  <a:srgbClr val="000000"/>
                </a:solidFill>
              </a:rPr>
              <a:t>datainizio</a:t>
            </a:r>
            <a:r>
              <a:rPr lang="it-IT" sz="2800" dirty="0">
                <a:solidFill>
                  <a:srgbClr val="000000"/>
                </a:solidFill>
              </a:rPr>
              <a:t> AND @</a:t>
            </a:r>
            <a:r>
              <a:rPr lang="it-IT" sz="2800" dirty="0" err="1">
                <a:solidFill>
                  <a:srgbClr val="000000"/>
                </a:solidFill>
              </a:rPr>
              <a:t>datafine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55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2481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 - </a:t>
            </a:r>
            <a:r>
              <a:rPr lang="it-IT" b="1" dirty="0" err="1" smtClean="0">
                <a:solidFill>
                  <a:srgbClr val="0072C6"/>
                </a:solidFill>
              </a:rPr>
              <a:t>unfolding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endParaRPr lang="it-IT" sz="3000" dirty="0"/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SELECT BSE.Sep.data, BSE.Sep.dettagli, BDM.PrevisioniMeteo.*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FROM BRI.CorsoAcqua, BRI.TrattiAcqua, BRI.DatiIdrometrici, BSE.SensoriIdrici, 			BSE.SensoriPrevisioniSep, BSE.Sep, BDM.PrevisioniMeteo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WHERE BRI.CorsoAcqua.id = BRI.TrattiAcqua.idCorsoAcqua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BRI.TrattiAcqua.id = BRI.SensoriIdrici.idTrattoAcqua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BRI.SensoriIdrici.id = BSE.SensoriPrevisioniSep.idSensoreIdrico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BSE.SensoriPrevisioniSep.idSep = BSE.Sep.id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BSE.SensoriPrevisioniSep.idPrevisione = BDM.Previsioni.id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BSE.PrevisioniSensoriSep.di = BRI.DatiIdrometrici.livelloAcqua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BSE.PrevisioniSensoriSep.dataRilevazione = BRI.DatiIdrometrici.data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BRI.CorsoAcqua.denominazione = @</a:t>
            </a:r>
            <a:r>
              <a:rPr lang="it-IT" sz="2400" dirty="0" err="1" smtClean="0">
                <a:solidFill>
                  <a:srgbClr val="000000"/>
                </a:solidFill>
              </a:rPr>
              <a:t>nomefiume</a:t>
            </a:r>
            <a:endParaRPr lang="it-IT" sz="24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it-IT" sz="2400" dirty="0" smtClean="0">
                <a:solidFill>
                  <a:srgbClr val="000000"/>
                </a:solidFill>
              </a:rPr>
              <a:t>AND </a:t>
            </a:r>
            <a:r>
              <a:rPr lang="it-IT" sz="2400" dirty="0" err="1" smtClean="0">
                <a:solidFill>
                  <a:srgbClr val="000000"/>
                </a:solidFill>
              </a:rPr>
              <a:t>BSE.Sep.dataIdentificazione</a:t>
            </a:r>
            <a:r>
              <a:rPr lang="it-IT" sz="2400" dirty="0" smtClean="0">
                <a:solidFill>
                  <a:srgbClr val="000000"/>
                </a:solidFill>
              </a:rPr>
              <a:t> BETWEEN @</a:t>
            </a:r>
            <a:r>
              <a:rPr lang="it-IT" sz="2400" dirty="0" err="1" smtClean="0">
                <a:solidFill>
                  <a:srgbClr val="000000"/>
                </a:solidFill>
              </a:rPr>
              <a:t>datainizio</a:t>
            </a:r>
            <a:r>
              <a:rPr lang="it-IT" sz="2400" dirty="0" smtClean="0">
                <a:solidFill>
                  <a:srgbClr val="000000"/>
                </a:solidFill>
              </a:rPr>
              <a:t> AND @</a:t>
            </a:r>
            <a:r>
              <a:rPr lang="it-IT" sz="2400" dirty="0" err="1" smtClean="0">
                <a:solidFill>
                  <a:srgbClr val="000000"/>
                </a:solidFill>
              </a:rPr>
              <a:t>datafine</a:t>
            </a:r>
            <a:endParaRPr lang="it-IT" sz="2400" b="1" i="1" dirty="0" smtClean="0">
              <a:solidFill>
                <a:srgbClr val="000000"/>
              </a:solidFill>
            </a:endParaRPr>
          </a:p>
          <a:p>
            <a:pPr lvl="0"/>
            <a:endParaRPr lang="it-IT" sz="28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17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7.20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45" y="4212927"/>
            <a:ext cx="4292600" cy="231140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valori dei dati nello storico e i relativi corsi d’acqua presenti nella base 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dati BRI saranno resi pubblici e fruibili via web browser.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pubblicati rispettano i vincoli di privacy e fruibilità degli open data </a:t>
            </a:r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>
                <a:solidFill>
                  <a:schemeClr val="tx1"/>
                </a:solidFill>
              </a:rPr>
              <a:t>e</a:t>
            </a:r>
            <a:r>
              <a:rPr lang="it-IT" sz="3200" dirty="0" smtClean="0">
                <a:solidFill>
                  <a:schemeClr val="tx1"/>
                </a:solidFill>
              </a:rPr>
              <a:t> sono esposti in formato JSON via REST API.</a:t>
            </a: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sui sensori esposti rispettano i principi degli Open Data:</a:t>
            </a: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Completi: sono completi di tutte le informazione per l’utilizzo anche offline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Primari: hanno granularità tale che ne permette l’integrazione con altre applicazioni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Tempestivi: rappresentazione </a:t>
            </a:r>
            <a:r>
              <a:rPr lang="it-IT" sz="3200" dirty="0" err="1" smtClean="0">
                <a:solidFill>
                  <a:schemeClr val="tx1"/>
                </a:solidFill>
              </a:rPr>
              <a:t>real</a:t>
            </a:r>
            <a:r>
              <a:rPr lang="it-IT" sz="3200" dirty="0" smtClean="0">
                <a:solidFill>
                  <a:schemeClr val="tx1"/>
                </a:solidFill>
              </a:rPr>
              <a:t> time dello storico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Accessibili: disponibili via REST API 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proprietari: i dati sono processabili da applicativi open source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discriminatori: non sono previsti meccanismi di registrazione per l’utilizzo dei dati (es: API KEY)</a:t>
            </a:r>
          </a:p>
          <a:p>
            <a:pPr lvl="0"/>
            <a:endParaRPr lang="it-IT" sz="3200" dirty="0" smtClean="0"/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44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/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sono pubblicati sotto licenza </a:t>
            </a:r>
            <a:r>
              <a:rPr lang="it-IT" sz="3200" i="1" dirty="0" err="1" smtClean="0">
                <a:solidFill>
                  <a:schemeClr val="tx1"/>
                </a:solidFill>
              </a:rPr>
              <a:t>Italian</a:t>
            </a:r>
            <a:r>
              <a:rPr lang="it-IT" sz="3200" i="1" dirty="0" smtClean="0">
                <a:solidFill>
                  <a:schemeClr val="tx1"/>
                </a:solidFill>
              </a:rPr>
              <a:t> Open Data </a:t>
            </a:r>
            <a:r>
              <a:rPr lang="it-IT" sz="3200" i="1" dirty="0" err="1" smtClean="0">
                <a:solidFill>
                  <a:schemeClr val="tx1"/>
                </a:solidFill>
              </a:rPr>
              <a:t>Licenses</a:t>
            </a:r>
            <a:r>
              <a:rPr lang="it-IT" sz="3200" i="1" dirty="0" smtClean="0">
                <a:solidFill>
                  <a:schemeClr val="tx1"/>
                </a:solidFill>
              </a:rPr>
              <a:t> 2.0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che ne permette l’utilizzo, ma obbliga l’utilizzatore a citare il Licenziante.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 algn="r"/>
            <a:r>
              <a:rPr lang="it-IT" sz="3200" dirty="0" smtClean="0">
                <a:solidFill>
                  <a:schemeClr val="tx1"/>
                </a:solidFill>
              </a:rPr>
              <a:t>												            </a:t>
            </a:r>
            <a:r>
              <a:rPr lang="it-IT" sz="2500" dirty="0" smtClean="0">
                <a:solidFill>
                  <a:schemeClr val="tx1"/>
                </a:solidFill>
              </a:rPr>
              <a:t> Licenza: http</a:t>
            </a:r>
            <a:r>
              <a:rPr lang="it-IT" sz="2500" dirty="0">
                <a:solidFill>
                  <a:schemeClr val="tx1"/>
                </a:solidFill>
              </a:rPr>
              <a:t>://www.dati.gov.it/iodl/2.0/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 smtClean="0">
              <a:solidFill>
                <a:schemeClr val="tx1"/>
              </a:solidFill>
            </a:endParaRPr>
          </a:p>
          <a:p>
            <a:pPr lvl="0"/>
            <a:r>
              <a:rPr lang="it-IT" sz="3000" dirty="0" smtClean="0">
                <a:solidFill>
                  <a:schemeClr val="tx1"/>
                </a:solidFill>
              </a:rPr>
              <a:t>I dati pubblicati possono essere utilizzati ad esempio dal corso di laurea di statistica o di geologia (analisi ed inferenza statistica sui dati) oppure da agenzie che si occupano di gestione territoriale. </a:t>
            </a:r>
            <a:endParaRPr lang="it-IT" sz="3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69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570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dati implementata è centralizzata, una possibile alternativa è quella di distribuire le basi dati BRI e BSE.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distribuita introduce problemi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 dati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distribuzione dei frammenti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Uno studio dettagliato delle operazioni eseguite sulla base dati permette di scegliere l’architettura appropriata.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 architettura centralizzata riduce i costi della gestione dei dati (replicazione/frammentazione, mutua esclusione).</a:t>
            </a:r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per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costi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si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intendono le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risorse utilizzare per svolgere un operazione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69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254652"/>
            <a:ext cx="11279983" cy="654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 che è possibile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Squadre di emergenza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Pianificazione spostamento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Sede operativa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Operatore centro di supervisione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regioni. (quindi la base dati sarà distribuita su 20 nodi)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862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311804"/>
            <a:ext cx="1127998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situazioni di emergenza potenziale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comuni a più regioni, sono informazioni da replicare su ogni nodo dell’istanza distribuita.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gestione della replicazione delle informazioni, implica l’utilizzo di una strategia di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mutua esclusione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garantire la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consistenza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dei dati. 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la pianificazione di spostamenti per gestire una SEP che comprende più regione, è da considerarsi una situazione straordinaria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680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297516"/>
            <a:ext cx="11279983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che è possibile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Dato idrometrico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Nodo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regioni. (quindi la base dati sarà distribuita su 20 nodi)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assumiamo non ci siano sensori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e nodi sul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confine regionale</a:t>
            </a:r>
          </a:p>
        </p:txBody>
      </p:sp>
    </p:spTree>
    <p:extLst>
      <p:ext uri="{BB962C8B-B14F-4D97-AF65-F5344CB8AC3E}">
        <p14:creationId xmlns:p14="http://schemas.microsoft.com/office/powerpoint/2010/main" val="10029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354669"/>
            <a:ext cx="1127998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 corsi d’acqua con i relativi tratti, comuni a più regioni, devono essere replicati fra 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nodi DB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delle regioni coinvolte.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Esempio: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corso d’acqua </a:t>
            </a:r>
            <a:r>
              <a:rPr lang="it-IT" sz="2200" i="1" spc="-100" dirty="0">
                <a:ln w="3175">
                  <a:noFill/>
                </a:ln>
                <a:latin typeface="+mj-lt"/>
                <a:cs typeface="Arial" charset="0"/>
              </a:rPr>
              <a:t>Po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è replicato nelle basi dati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delle regioni Piemonte, Lombardia, Emilia Romagna e Veneto.  (il tratto fra Piacenza e Cremona è condiviso fra Lombardia ed Emilia Romagna)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76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4"/>
            <a:ext cx="11141340" cy="529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L’algoritmo che identifica una SEP sulla base di quanti dati lavora?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Come interagiamo con BDM?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pianifica gli spostamenti delle squadre in base a SEP?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40" y="1367913"/>
            <a:ext cx="10006013" cy="3627325"/>
          </a:xfrm>
        </p:spPr>
        <p:txBody>
          <a:bodyPr anchor="ctr"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Considerazioni</a:t>
            </a:r>
          </a:p>
        </p:txBody>
      </p:sp>
    </p:spTree>
    <p:extLst>
      <p:ext uri="{BB962C8B-B14F-4D97-AF65-F5344CB8AC3E}">
        <p14:creationId xmlns:p14="http://schemas.microsoft.com/office/powerpoint/2010/main" val="76899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11815"/>
            <a:ext cx="1057989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architetture software analizzate sono le seguenti: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Unico nodo di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per l’intero sistema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nodo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ogni regione</a:t>
            </a: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b="1" spc="-100" dirty="0" smtClean="0">
                <a:ln w="3175">
                  <a:noFill/>
                </a:ln>
                <a:solidFill>
                  <a:srgbClr val="00B050"/>
                </a:solidFill>
                <a:latin typeface="+mj-lt"/>
                <a:cs typeface="Arial" charset="0"/>
              </a:rPr>
              <a:t>Pro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soluzione ottimale per il nostro sistema è l’utilizzo di un unico nodo di Gestione Centrale in quanto il numero di dati da monitorare (sensori) è relativamente piccolo (nella nostra stima 2000 sensori) quindi la duplicazione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hw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comporterebbe costi (in termini di denaro, sviluppo e manutenzione) maggiori. (non giustificabili da un incremento delle prestazioni del sistema)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738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11816"/>
            <a:ext cx="105798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800" b="1" spc="-100" dirty="0" smtClean="0">
                <a:ln w="3175">
                  <a:noFill/>
                </a:ln>
                <a:solidFill>
                  <a:srgbClr val="FF0000"/>
                </a:solidFill>
                <a:latin typeface="+mj-lt"/>
                <a:cs typeface="Arial" charset="0"/>
              </a:rPr>
              <a:t>Contro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un solo nodo centrale comporta un maggiore controllo dello stato del sistema, in quanto il malfunzionamento di un componente, se non gestito nel modo corretto (con procedure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recovery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fault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tollerance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), comprometterebbe la stabilità dell’intero sistema.</a:t>
            </a:r>
          </a:p>
          <a:p>
            <a:pPr lvl="0"/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nodi computazionali distribuiti non preclude il funzionamento dell’intero sistema in seguito ad un malfunzionamento localizzato.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205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configurazioni del gestore centrale sono le seguenti: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Gestore Storico e Gestore Emergenze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formato da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un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solo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componente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SEP, Gestore SEG e Gestore Storico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tre diverse configurazioni, la prima soluzione è da considerarsi migliore. (vedi slide sui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178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354667"/>
            <a:ext cx="1127998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centralizzata è dovuta alla presenza di numerose letture verso lo storico delle rilevazioni idrometriche.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L’algoritmo viene eseguito una volta all’ora; la presenza nel sistema di una base dati distribuita comporterebbe una lettura massiva da ogni nodo dell’istanza. </a:t>
            </a: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(devo recuperare lo storico per 2000 sensori distribuiti in 20 nodi!!!)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software prevede un solo gestore centrale che si occupa della computazione dell’algoritmo di identificazione SEP (che utilizza le rilevazioni e il posizionamento dei sensori) 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87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Varie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9" y="1526120"/>
            <a:ext cx="11215688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dei dati tra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sensori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avviene tramite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segnale GPRS. (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wireless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questo tipo di trasmissione permette il posizionamento dei sensori anche in zone difficilmente raggiungibili da rete internet cablata.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altro tipo di approccio è quello di utilizzare la trasmissione via cavo con la conseguenza della riduzione dei costi (un modulo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cable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internet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meno costoso di un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modulo 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ma si ottengono limitazioni sul posizionamento dei sensori.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NB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: assumiamo una copertura completa del segnale GPRS </a:t>
            </a:r>
          </a:p>
        </p:txBody>
      </p:sp>
    </p:spTree>
    <p:extLst>
      <p:ext uri="{BB962C8B-B14F-4D97-AF65-F5344CB8AC3E}">
        <p14:creationId xmlns:p14="http://schemas.microsoft.com/office/powerpoint/2010/main" val="379514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Evoluzioni future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9" y="1526120"/>
            <a:ext cx="1121568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può essere migliorato sviluppando una o più delle seguenti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features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Gestione automatica della pianificazione degli spostamenti in caso di SEP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Introduzione di nuove tipologie di sensori per una maggiore probabilità di identificazione SEP (esempio sensore sismico, geotermico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Introduzioni di nuovi metodi di segnalazione SEG (non solo da operatori a campo)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8554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4498851" y="2769993"/>
            <a:ext cx="2937511" cy="911995"/>
          </a:xfrm>
        </p:spPr>
        <p:txBody>
          <a:bodyPr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910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Stilografica.thmx</Template>
  <TotalTime>1470</TotalTime>
  <Words>2998</Words>
  <Application>Microsoft Office PowerPoint</Application>
  <PresentationFormat>Widescreen</PresentationFormat>
  <Paragraphs>950</Paragraphs>
  <Slides>97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97</vt:i4>
      </vt:variant>
    </vt:vector>
  </HeadingPairs>
  <TitlesOfParts>
    <vt:vector size="102" baseType="lpstr">
      <vt:lpstr>Arial</vt:lpstr>
      <vt:lpstr>Calibri</vt:lpstr>
      <vt:lpstr>Calibri Light</vt:lpstr>
      <vt:lpstr>Segoe UI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NTTSight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Zuccon</dc:creator>
  <cp:lastModifiedBy>Matteo Zuccon</cp:lastModifiedBy>
  <cp:revision>246</cp:revision>
  <dcterms:created xsi:type="dcterms:W3CDTF">2015-02-18T18:51:45Z</dcterms:created>
  <dcterms:modified xsi:type="dcterms:W3CDTF">2015-02-23T15:19:06Z</dcterms:modified>
</cp:coreProperties>
</file>