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2" r:id="rId6"/>
    <p:sldId id="261" r:id="rId7"/>
    <p:sldId id="272" r:id="rId8"/>
    <p:sldId id="274" r:id="rId9"/>
    <p:sldId id="275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70" r:id="rId36"/>
    <p:sldId id="271" r:id="rId37"/>
    <p:sldId id="276" r:id="rId38"/>
    <p:sldId id="299" r:id="rId39"/>
    <p:sldId id="300" r:id="rId40"/>
    <p:sldId id="301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SEG.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coinvolte.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civile. 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interessata.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emergenza più prossime.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time (1 rilevazione all’ora per ogni sensore).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sistema deve essere disponibile h24.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sistema deve:</a:t>
            </a:r>
          </a:p>
          <a:p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acquisire 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acquisire 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identificare 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F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79" y="1768736"/>
            <a:ext cx="6660345" cy="4492524"/>
          </a:xfrm>
          <a:prstGeom prst="rect">
            <a:avLst/>
          </a:prstGeom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25491"/>
              </p:ext>
            </p:extLst>
          </p:nvPr>
        </p:nvGraphicFramePr>
        <p:xfrm>
          <a:off x="452619" y="2423738"/>
          <a:ext cx="4673026" cy="3102707"/>
        </p:xfrm>
        <a:graphic>
          <a:graphicData uri="http://schemas.openxmlformats.org/drawingml/2006/table">
            <a:tbl>
              <a:tblPr/>
              <a:tblGrid>
                <a:gridCol w="2429973"/>
                <a:gridCol w="2243053"/>
              </a:tblGrid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Astrazione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Complessità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Frequenza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Ritardo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4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Localizzazione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11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ExtraFlow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IntraFlow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60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Condivisione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1297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rilevazione di DI utilizzato.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1400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€/unità </a:t>
            </a:r>
            <a:r>
              <a:rPr lang="it-IT" sz="14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(Prezzo aggiornato a febbraio 2015)</a:t>
            </a:r>
          </a:p>
          <a:p>
            <a:pPr lvl="0"/>
            <a:endParaRPr lang="it-IT" sz="28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Macchina 4 core, 7GB </a:t>
            </a:r>
            <a:r>
              <a:rPr lang="it-IT" sz="2400" dirty="0" err="1" smtClean="0"/>
              <a:t>Ram</a:t>
            </a:r>
            <a:r>
              <a:rPr lang="it-IT" sz="2400" dirty="0" smtClean="0"/>
              <a:t>, 320GB HDD</a:t>
            </a:r>
          </a:p>
          <a:p>
            <a:pPr lvl="0"/>
            <a:r>
              <a:rPr lang="it-IT" sz="2400" dirty="0" smtClean="0"/>
              <a:t>	Prezzo = 97,52€/mese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65" y="2868083"/>
            <a:ext cx="7138459" cy="2265341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3830658"/>
            <a:ext cx="2863595" cy="7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Macchina 2 core, 7,5GB </a:t>
            </a:r>
            <a:r>
              <a:rPr lang="it-IT" sz="2400" dirty="0" err="1" smtClean="0"/>
              <a:t>Ram</a:t>
            </a:r>
            <a:r>
              <a:rPr lang="it-IT" sz="2400" dirty="0" smtClean="0"/>
              <a:t>, 300GB HDD, 32SSD</a:t>
            </a:r>
          </a:p>
          <a:p>
            <a:pPr lvl="0"/>
            <a:r>
              <a:rPr lang="it-IT" sz="2400" dirty="0" smtClean="0"/>
              <a:t>	Prezzo = 101 €/mese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4" y="2846249"/>
            <a:ext cx="5108339" cy="20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 smtClean="0">
                <a:solidFill>
                  <a:srgbClr val="0072C6"/>
                </a:solidFill>
              </a:rPr>
              <a:t>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/>
              <a:t>Per lo sviluppo del sistema supponiamo i seguenti costi:</a:t>
            </a:r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Analisi requisiti e creazione documenti di implementazione/architettura:</a:t>
            </a:r>
          </a:p>
          <a:p>
            <a:pPr lvl="0"/>
            <a:r>
              <a:rPr lang="it-IT" sz="2400" dirty="0"/>
              <a:t>	</a:t>
            </a:r>
            <a:endParaRPr lang="it-IT" sz="2400" dirty="0" smtClean="0"/>
          </a:p>
          <a:p>
            <a:pPr lvl="0"/>
            <a:r>
              <a:rPr lang="it-IT" sz="2400" dirty="0"/>
              <a:t>	</a:t>
            </a:r>
            <a:r>
              <a:rPr lang="it-IT" sz="2400" dirty="0" smtClean="0"/>
              <a:t>3         per 7-10 gg a 150€/h</a:t>
            </a:r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Sviluppo del sistema partendo dalla documentazione prodotta nella fase di analisi:</a:t>
            </a:r>
          </a:p>
          <a:p>
            <a:pPr lvl="0"/>
            <a:endParaRPr lang="it-IT" sz="2400" dirty="0" smtClean="0"/>
          </a:p>
          <a:p>
            <a:pPr lvl="0"/>
            <a:r>
              <a:rPr lang="it-IT" sz="2400" dirty="0"/>
              <a:t>	</a:t>
            </a:r>
            <a:r>
              <a:rPr lang="it-IT" sz="2400" dirty="0" smtClean="0"/>
              <a:t>5          per 90 gg a 80€/h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>
                <a:solidFill>
                  <a:srgbClr val="0072C6"/>
                </a:solidFill>
              </a:rPr>
              <a:t>4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/>
              <a:t>Installazione di un singolo sensore:</a:t>
            </a:r>
          </a:p>
          <a:p>
            <a:pPr lvl="0"/>
            <a:r>
              <a:rPr lang="it-IT" sz="2400" dirty="0"/>
              <a:t>	</a:t>
            </a:r>
            <a:endParaRPr lang="it-IT" sz="2400" dirty="0" smtClean="0"/>
          </a:p>
          <a:p>
            <a:pPr lvl="0"/>
            <a:r>
              <a:rPr lang="it-IT" sz="2400" dirty="0"/>
              <a:t>	</a:t>
            </a:r>
            <a:r>
              <a:rPr lang="it-IT" sz="2400" dirty="0" smtClean="0"/>
              <a:t>2         per 4 ore a 30€/h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Costo per licenze </a:t>
            </a:r>
            <a:r>
              <a:rPr lang="it-IT" sz="2400" i="1" dirty="0" err="1" smtClean="0"/>
              <a:t>MySQL</a:t>
            </a:r>
            <a:r>
              <a:rPr lang="it-IT" sz="2400" dirty="0" smtClean="0"/>
              <a:t> e </a:t>
            </a:r>
            <a:r>
              <a:rPr lang="it-IT" sz="2400" i="1" dirty="0" smtClean="0"/>
              <a:t>Java SE Server </a:t>
            </a:r>
            <a:r>
              <a:rPr lang="it-IT" sz="2400" dirty="0" smtClean="0"/>
              <a:t>(</a:t>
            </a:r>
            <a:r>
              <a:rPr lang="it-IT" sz="2400" i="1" dirty="0" err="1" smtClean="0"/>
              <a:t>GlassFish</a:t>
            </a:r>
            <a:r>
              <a:rPr lang="it-IT" sz="2400" dirty="0" smtClean="0"/>
              <a:t>) : circa 5000€ / anno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pianificare 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notificare la 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memorizzare l’allocazione 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notificare 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 smtClean="0">
                <a:solidFill>
                  <a:srgbClr val="0072C6"/>
                </a:solidFill>
              </a:rPr>
              <a:t>5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/>
              <a:t>Riepilogo costi:	     </a:t>
            </a:r>
            <a:endParaRPr lang="it-IT" sz="2400" dirty="0"/>
          </a:p>
          <a:p>
            <a:pPr lvl="0"/>
            <a:endParaRPr lang="it-IT" sz="1500" dirty="0" smtClean="0"/>
          </a:p>
          <a:p>
            <a:pPr lvl="0"/>
            <a:r>
              <a:rPr lang="it-IT" sz="2400" dirty="0" smtClean="0"/>
              <a:t>2.000 Sensori per 1400€  ** / </a:t>
            </a:r>
            <a:r>
              <a:rPr lang="it-IT" sz="2400" dirty="0" err="1" smtClean="0"/>
              <a:t>cad</a:t>
            </a:r>
            <a:r>
              <a:rPr lang="it-IT" sz="2400" dirty="0" smtClean="0"/>
              <a:t>  = 		</a:t>
            </a:r>
            <a:r>
              <a:rPr lang="it-IT" sz="2400" smtClean="0"/>
              <a:t>	2.800.000  </a:t>
            </a:r>
            <a:r>
              <a:rPr lang="it-IT" sz="2400" dirty="0" smtClean="0"/>
              <a:t>€</a:t>
            </a:r>
          </a:p>
          <a:p>
            <a:pPr lvl="0"/>
            <a:endParaRPr lang="it-IT" sz="1000" dirty="0" smtClean="0"/>
          </a:p>
          <a:p>
            <a:pPr lvl="0"/>
            <a:r>
              <a:rPr lang="it-IT" sz="2400" dirty="0" smtClean="0"/>
              <a:t>Installazione sensori  30 € * 4h * 2p * 2000 = 		    480.000  €</a:t>
            </a:r>
          </a:p>
          <a:p>
            <a:pPr lvl="0"/>
            <a:endParaRPr lang="it-IT" sz="1000" dirty="0" smtClean="0"/>
          </a:p>
          <a:p>
            <a:pPr lvl="0"/>
            <a:r>
              <a:rPr lang="it-IT" sz="2400" dirty="0" smtClean="0"/>
              <a:t>Analisi e architettura 150 € * 8h * 3p * 10 =		      36.000  €</a:t>
            </a:r>
          </a:p>
          <a:p>
            <a:pPr lvl="0"/>
            <a:endParaRPr lang="it-IT" sz="1000" dirty="0" smtClean="0"/>
          </a:p>
          <a:p>
            <a:pPr lvl="0"/>
            <a:r>
              <a:rPr lang="it-IT" sz="2400" dirty="0" smtClean="0"/>
              <a:t>Sviluppo e test 80 € * 8h * 5p * 90 gg=			     288.000 €</a:t>
            </a:r>
          </a:p>
          <a:p>
            <a:pPr lvl="0"/>
            <a:endParaRPr lang="it-IT" sz="1000" dirty="0" smtClean="0"/>
          </a:p>
          <a:p>
            <a:pPr lvl="0"/>
            <a:r>
              <a:rPr lang="it-IT" sz="2400" dirty="0" smtClean="0"/>
              <a:t>Componenti HW (</a:t>
            </a:r>
            <a:r>
              <a:rPr lang="it-IT" sz="2400" dirty="0" err="1" smtClean="0"/>
              <a:t>Azure</a:t>
            </a:r>
            <a:r>
              <a:rPr lang="it-IT" sz="2400" dirty="0" smtClean="0"/>
              <a:t> </a:t>
            </a:r>
            <a:r>
              <a:rPr lang="it-IT" sz="2400" dirty="0" err="1" smtClean="0"/>
              <a:t>solution</a:t>
            </a:r>
            <a:r>
              <a:rPr lang="it-IT" sz="2400" dirty="0"/>
              <a:t>) = 			</a:t>
            </a:r>
            <a:r>
              <a:rPr lang="it-IT" sz="2400" dirty="0" smtClean="0"/>
              <a:t>     1170.24 €</a:t>
            </a:r>
            <a:r>
              <a:rPr lang="it-IT" sz="2400" dirty="0" smtClean="0"/>
              <a:t>  / anno</a:t>
            </a:r>
          </a:p>
          <a:p>
            <a:pPr lvl="0"/>
            <a:endParaRPr lang="it-IT" sz="1000" dirty="0" smtClean="0"/>
          </a:p>
          <a:p>
            <a:pPr lvl="0"/>
            <a:r>
              <a:rPr lang="it-IT" sz="2400" dirty="0" smtClean="0"/>
              <a:t>Componenti SW 				</a:t>
            </a:r>
            <a:r>
              <a:rPr lang="it-IT" sz="2400" dirty="0"/>
              <a:t>	</a:t>
            </a:r>
            <a:r>
              <a:rPr lang="it-IT" sz="2400" dirty="0" smtClean="0"/>
              <a:t>           5000 €  / anno</a:t>
            </a:r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</a:t>
            </a:r>
            <a:r>
              <a:rPr lang="it-IT" sz="2400" dirty="0"/>
              <a:t>						</a:t>
            </a:r>
            <a:r>
              <a:rPr lang="it-IT" sz="2400" dirty="0" smtClean="0"/>
              <a:t>3.610.170,24 €</a:t>
            </a:r>
          </a:p>
          <a:p>
            <a:pPr lvl="0"/>
            <a:endParaRPr lang="it-IT" sz="2400" dirty="0"/>
          </a:p>
          <a:p>
            <a:pPr lvl="0"/>
            <a:r>
              <a:rPr lang="it-IT" sz="2000" dirty="0" smtClean="0"/>
              <a:t>** sconto di circa del 30%</a:t>
            </a:r>
            <a:r>
              <a:rPr lang="it-IT" sz="2400" dirty="0" smtClean="0"/>
              <a:t>					</a:t>
            </a:r>
            <a:r>
              <a:rPr lang="it-IT" sz="2000" dirty="0" smtClean="0"/>
              <a:t>NB: i costi rappresentano una stima indicativa</a:t>
            </a:r>
            <a:endParaRPr lang="it-IT" sz="2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/>
              <a:t>I valori dei dati nello storico e i relativi corsi d’acqua presenti nella base </a:t>
            </a:r>
          </a:p>
          <a:p>
            <a:pPr lvl="0"/>
            <a:r>
              <a:rPr lang="it-IT" sz="3200" dirty="0" smtClean="0"/>
              <a:t>dati BRI saranno resi pubblici e fruibili via web browser.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I dati pubblicati rispettano i vincoli di privacy e fruibilità degli open data </a:t>
            </a:r>
            <a:endParaRPr lang="it-IT" sz="3200" dirty="0"/>
          </a:p>
          <a:p>
            <a:pPr lvl="0"/>
            <a:r>
              <a:rPr lang="it-IT" sz="3200" dirty="0"/>
              <a:t>e</a:t>
            </a:r>
            <a:r>
              <a:rPr lang="it-IT" sz="3200" dirty="0" smtClean="0"/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/>
              <a:t>I dati sui sensori esposti rispettano i principi degli Open Data:</a:t>
            </a:r>
          </a:p>
          <a:p>
            <a:pPr lvl="0"/>
            <a:endParaRPr lang="it-IT" sz="1500" dirty="0" smtClean="0"/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Tempestivi: rappresentazione </a:t>
            </a:r>
            <a:r>
              <a:rPr lang="it-IT" sz="3200" dirty="0" err="1" smtClean="0"/>
              <a:t>real</a:t>
            </a:r>
            <a:r>
              <a:rPr lang="it-IT" sz="3200" dirty="0" smtClean="0"/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I dati sono pubblicati sotto licenza </a:t>
            </a:r>
            <a:r>
              <a:rPr lang="it-IT" sz="3200" i="1" dirty="0" err="1" smtClean="0"/>
              <a:t>Italian</a:t>
            </a:r>
            <a:r>
              <a:rPr lang="it-IT" sz="3200" i="1" dirty="0" smtClean="0"/>
              <a:t> Open Data </a:t>
            </a:r>
            <a:r>
              <a:rPr lang="it-IT" sz="3200" i="1" dirty="0" err="1" smtClean="0"/>
              <a:t>Licenses</a:t>
            </a:r>
            <a:r>
              <a:rPr lang="it-IT" sz="3200" i="1" dirty="0" smtClean="0"/>
              <a:t> 2.0</a:t>
            </a:r>
          </a:p>
          <a:p>
            <a:pPr lvl="0"/>
            <a:r>
              <a:rPr lang="it-IT" sz="3200" dirty="0" smtClean="0"/>
              <a:t>che ne permette l’utilizzo ma obbliga l’utilizzatore a citare il Licenziante.</a:t>
            </a:r>
          </a:p>
          <a:p>
            <a:pPr lvl="0"/>
            <a:endParaRPr lang="it-IT" sz="3200" dirty="0"/>
          </a:p>
          <a:p>
            <a:pPr lvl="0" algn="r"/>
            <a:r>
              <a:rPr lang="it-IT" sz="3200" dirty="0" smtClean="0"/>
              <a:t>												            </a:t>
            </a:r>
            <a:r>
              <a:rPr lang="it-IT" sz="2500" dirty="0" smtClean="0"/>
              <a:t> http</a:t>
            </a:r>
            <a:r>
              <a:rPr lang="it-IT" sz="2500" dirty="0"/>
              <a:t>://</a:t>
            </a:r>
            <a:r>
              <a:rPr lang="it-IT" sz="2500" dirty="0" err="1"/>
              <a:t>www.dati.gov.it</a:t>
            </a:r>
            <a:r>
              <a:rPr lang="it-IT" sz="2500" dirty="0"/>
              <a:t>/</a:t>
            </a:r>
            <a:r>
              <a:rPr lang="it-IT" sz="2500" dirty="0" err="1"/>
              <a:t>iodl</a:t>
            </a:r>
            <a:r>
              <a:rPr lang="it-IT" sz="2500" dirty="0"/>
              <a:t>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/>
          </a:p>
          <a:p>
            <a:pPr lvl="0"/>
            <a:r>
              <a:rPr lang="it-IT" sz="3000" dirty="0" smtClean="0"/>
              <a:t>I dati pubblicati possono essere utilizzati ad esempio dal corso di laurea di statistica o di geologia (analisi ed inferenza sui dati) oppure da agenzie che si occupano di gestione territoriale. </a:t>
            </a: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208215"/>
            <a:ext cx="10587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DI - dato 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 - segnalazione emergenza 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SEG - segnalazione emergenza 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BDM - base dati 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 - base dati segnalazioni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recupero dei dati meteo viene effettuato ogni 3 ore (assunzione fatta sulla base del funzionamento di servizi web reali ) . 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La pianificazione degli spostamenti delle squadre di emergenza non viene svolta in automatico dal sistema.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campo regione della tabella nodo d’acqua in BRI e il campo denominazione della tabella regione in BDM hanno lo stesso dominio.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Conosciamo lo schema logico di BDM.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 nodi idrici si trovano in corrispondenza del punto di confluenza di due corsi d’acqua.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tratto di fiume va da un nodo al successivo.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monitorati solo i tratti d’acqua considerati a rischio.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dotati di modulo GPRS (Output digitale).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tupla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territorio di una regione è suddiviso in celle.</a:t>
            </a: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Una squadra di emergenza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può essere sul campo o nella sede operativa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1019</Words>
  <Application>Microsoft Office PowerPoint</Application>
  <PresentationFormat>Widescreen</PresentationFormat>
  <Paragraphs>317</Paragraphs>
  <Slides>43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Helvetica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85</cp:revision>
  <dcterms:created xsi:type="dcterms:W3CDTF">2015-02-18T18:51:45Z</dcterms:created>
  <dcterms:modified xsi:type="dcterms:W3CDTF">2015-02-20T09:01:04Z</dcterms:modified>
</cp:coreProperties>
</file>