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256" r:id="rId2"/>
    <p:sldId id="257" r:id="rId3"/>
    <p:sldId id="258" r:id="rId4"/>
    <p:sldId id="259" r:id="rId5"/>
    <p:sldId id="262" r:id="rId6"/>
    <p:sldId id="263" r:id="rId7"/>
    <p:sldId id="273" r:id="rId8"/>
    <p:sldId id="261" r:id="rId9"/>
    <p:sldId id="272" r:id="rId10"/>
    <p:sldId id="274" r:id="rId11"/>
    <p:sldId id="275" r:id="rId12"/>
    <p:sldId id="264" r:id="rId13"/>
    <p:sldId id="265" r:id="rId14"/>
    <p:sldId id="266" r:id="rId15"/>
    <p:sldId id="267" r:id="rId16"/>
    <p:sldId id="269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302" r:id="rId36"/>
    <p:sldId id="303" r:id="rId37"/>
    <p:sldId id="304" r:id="rId38"/>
    <p:sldId id="305" r:id="rId39"/>
    <p:sldId id="306" r:id="rId40"/>
    <p:sldId id="270" r:id="rId41"/>
    <p:sldId id="307" r:id="rId42"/>
    <p:sldId id="271" r:id="rId43"/>
    <p:sldId id="276" r:id="rId44"/>
    <p:sldId id="299" r:id="rId45"/>
    <p:sldId id="300" r:id="rId46"/>
    <p:sldId id="301" r:id="rId47"/>
    <p:sldId id="308" r:id="rId48"/>
    <p:sldId id="311" r:id="rId49"/>
    <p:sldId id="309" r:id="rId50"/>
    <p:sldId id="312" r:id="rId51"/>
    <p:sldId id="310" r:id="rId52"/>
    <p:sldId id="313" r:id="rId53"/>
    <p:sldId id="316" r:id="rId54"/>
    <p:sldId id="315" r:id="rId55"/>
    <p:sldId id="317" r:id="rId56"/>
    <p:sldId id="344" r:id="rId57"/>
    <p:sldId id="314" r:id="rId58"/>
    <p:sldId id="341" r:id="rId59"/>
    <p:sldId id="343" r:id="rId60"/>
    <p:sldId id="342" r:id="rId61"/>
    <p:sldId id="335" r:id="rId62"/>
    <p:sldId id="336" r:id="rId63"/>
    <p:sldId id="337" r:id="rId64"/>
    <p:sldId id="338" r:id="rId65"/>
    <p:sldId id="339" r:id="rId66"/>
    <p:sldId id="340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45" r:id="rId75"/>
    <p:sldId id="295" r:id="rId76"/>
    <p:sldId id="296" r:id="rId77"/>
    <p:sldId id="297" r:id="rId78"/>
    <p:sldId id="325" r:id="rId79"/>
    <p:sldId id="326" r:id="rId80"/>
    <p:sldId id="327" r:id="rId81"/>
    <p:sldId id="328" r:id="rId82"/>
    <p:sldId id="329" r:id="rId83"/>
    <p:sldId id="332" r:id="rId84"/>
    <p:sldId id="333" r:id="rId85"/>
    <p:sldId id="334" r:id="rId86"/>
    <p:sldId id="330" r:id="rId87"/>
    <p:sldId id="331" r:id="rId88"/>
    <p:sldId id="347" r:id="rId89"/>
    <p:sldId id="346" r:id="rId9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  <a:srgbClr val="00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9" autoAdjust="0"/>
    <p:restoredTop sz="94660"/>
  </p:normalViewPr>
  <p:slideViewPr>
    <p:cSldViewPr snapToGrid="0">
      <p:cViewPr varScale="1">
        <p:scale>
          <a:sx n="79" d="100"/>
          <a:sy n="79" d="100"/>
        </p:scale>
        <p:origin x="69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Foglio1!$A$5:$A$12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Foglio1!$B$5:$B$12</c:f>
              <c:numCache>
                <c:formatCode>General</c:formatCode>
                <c:ptCount val="8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30</c:v>
                </c:pt>
                <c:pt idx="6">
                  <c:v>60</c:v>
                </c:pt>
                <c:pt idx="7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200848"/>
        <c:axId val="117201408"/>
      </c:radarChart>
      <c:catAx>
        <c:axId val="11720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201408"/>
        <c:crosses val="autoZero"/>
        <c:auto val="1"/>
        <c:lblAlgn val="ctr"/>
        <c:lblOffset val="100"/>
        <c:noMultiLvlLbl val="0"/>
      </c:catAx>
      <c:valAx>
        <c:axId val="11720140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200848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68438858935733"/>
          <c:y val="7.3886341319010479E-2"/>
          <c:w val="0.46511599843123058"/>
          <c:h val="0.8442789827884134"/>
        </c:manualLayout>
      </c:layout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Foglio2!$A$1:$A$8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Foglio2!$B$1:$B$8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60</c:v>
                </c:pt>
                <c:pt idx="7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203648"/>
        <c:axId val="117204208"/>
      </c:radarChart>
      <c:catAx>
        <c:axId val="11720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204208"/>
        <c:crosses val="autoZero"/>
        <c:auto val="1"/>
        <c:lblAlgn val="ctr"/>
        <c:lblOffset val="100"/>
        <c:noMultiLvlLbl val="0"/>
      </c:catAx>
      <c:valAx>
        <c:axId val="11720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203648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Foglio3!$A$7:$A$14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Foglio3!$B$7:$B$14</c:f>
              <c:numCache>
                <c:formatCode>General</c:formatCode>
                <c:ptCount val="8"/>
                <c:pt idx="0">
                  <c:v>10</c:v>
                </c:pt>
                <c:pt idx="1">
                  <c:v>80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100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206448"/>
        <c:axId val="115460816"/>
      </c:radarChart>
      <c:catAx>
        <c:axId val="11720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5460816"/>
        <c:crosses val="autoZero"/>
        <c:auto val="1"/>
        <c:lblAlgn val="ctr"/>
        <c:lblOffset val="100"/>
        <c:noMultiLvlLbl val="0"/>
      </c:catAx>
      <c:valAx>
        <c:axId val="11546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206448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0536-3C86-400C-9F50-1275C6A29586}" type="datetimeFigureOut">
              <a:rPr lang="it-IT" smtClean="0"/>
              <a:t>22/02/2015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D91E-6CA1-409C-9187-4AB7B2A7EE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52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4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22/02/2015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912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22/02/2015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583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22/02/2015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844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22/02/2015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552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22/02/2015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72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22/02/2015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134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22/02/2015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48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22/02/2015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278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22/02/2015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62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22/02/2015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50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22/02/2015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444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C95-6AD5-4D34-9000-81E21223B4F6}" type="datetimeFigureOut">
              <a:rPr lang="it-IT" smtClean="0"/>
              <a:t>22/02/2015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19125" y="4820556"/>
            <a:ext cx="78343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Francesco </a:t>
            </a:r>
            <a:r>
              <a:rPr lang="en-US" sz="3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Mazzei</a:t>
            </a:r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 	748118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Stefano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Saldarini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	748101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Matteo Zuccon	756417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38" y="1367909"/>
            <a:ext cx="10006013" cy="362732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Architetture 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del software e dei dati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Appello 25/02/2015</a:t>
            </a:r>
          </a:p>
        </p:txBody>
      </p:sp>
      <p:sp>
        <p:nvSpPr>
          <p:cNvPr id="6" name="Rettangolo 5"/>
          <p:cNvSpPr/>
          <p:nvPr/>
        </p:nvSpPr>
        <p:spPr>
          <a:xfrm>
            <a:off x="2259523" y="478449"/>
            <a:ext cx="732053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Dipartimento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di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Informatica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Sistemistica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e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Comunicazione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541123" y="90171"/>
            <a:ext cx="502862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Università degli Studi di Milano-Bicocca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0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698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Conosciamo lo schema logico di BDM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nodi idrici si trovano in corrispondenza del punto di confluenza di due corsi d’acqua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tratto di fiume va da un nodo al successivo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Vengono monitorati solo i tratti d’acqua considerati a rischio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-3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8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di DI avviene tramite sensori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idromometrici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dotati di modulo GPRS (Output digitale)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 della tabella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BDM.previsioniMeteo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e l’id della tabella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BSE.previsioni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identificano la stessa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tupla</a:t>
            </a: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territorio di una regione è suddiviso in celle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Una squadra di emergenza  può essere sul campo o nella sede operativa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-4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5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0013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Esistono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circa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1000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fiumi in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Italia.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’altezza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massima registrata è di circa 9 metri (Po affluenza con il Ticino)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Stime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27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9728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U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operatore a campo può segnalare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sistema identifica automaticamente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sistema permette di pianificare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gli spostamenti delle squadre di emergenza per gestire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notificata ai responsabili territoriali della protezione civile e alle squadre di emergenza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coinvolte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memorizzata su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BSE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9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2" y="1700214"/>
            <a:ext cx="1114901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dettagliata agli operatori di un centro di supervisione e ai responsabili territoriali della protezione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civile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sintetica alla popolazione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interessata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SEG devono essere notificate alle squadre di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emergenza più prossime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2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1513" y="2257425"/>
            <a:ext cx="104441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ricezione di DI deve essere in real-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time (1 rilevazione all’ora per ogni sensore)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deve essere disponibile h24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non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3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/>
          <p:cNvSpPr/>
          <p:nvPr/>
        </p:nvSpPr>
        <p:spPr>
          <a:xfrm>
            <a:off x="1285875" y="1314450"/>
            <a:ext cx="442913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992981" y="2462075"/>
            <a:ext cx="442913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17" y="657226"/>
            <a:ext cx="10232137" cy="586446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29" y="314326"/>
            <a:ext cx="10813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Use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cases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 smtClean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19" name="Triangolo isoscele 18"/>
          <p:cNvSpPr/>
          <p:nvPr/>
        </p:nvSpPr>
        <p:spPr>
          <a:xfrm rot="4892389">
            <a:off x="4001834" y="954389"/>
            <a:ext cx="156796" cy="12323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riangolo isoscele 20"/>
          <p:cNvSpPr/>
          <p:nvPr/>
        </p:nvSpPr>
        <p:spPr>
          <a:xfrm rot="5764653">
            <a:off x="4179716" y="1494391"/>
            <a:ext cx="143455" cy="14505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Triangolo isoscele 21"/>
          <p:cNvSpPr/>
          <p:nvPr/>
        </p:nvSpPr>
        <p:spPr>
          <a:xfrm rot="16384888">
            <a:off x="5221564" y="4505181"/>
            <a:ext cx="152137" cy="19091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Triangolo isoscele 22"/>
          <p:cNvSpPr/>
          <p:nvPr/>
        </p:nvSpPr>
        <p:spPr>
          <a:xfrm rot="17068366">
            <a:off x="4859539" y="5501750"/>
            <a:ext cx="149738" cy="17148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riangolo isoscele 23"/>
          <p:cNvSpPr/>
          <p:nvPr/>
        </p:nvSpPr>
        <p:spPr>
          <a:xfrm rot="11209492">
            <a:off x="1869521" y="3816753"/>
            <a:ext cx="147730" cy="12024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Triangolo isoscele 24"/>
          <p:cNvSpPr/>
          <p:nvPr/>
        </p:nvSpPr>
        <p:spPr>
          <a:xfrm>
            <a:off x="2267712" y="5261913"/>
            <a:ext cx="170255" cy="10256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riangolo isoscele 25"/>
          <p:cNvSpPr/>
          <p:nvPr/>
        </p:nvSpPr>
        <p:spPr>
          <a:xfrm rot="5962915">
            <a:off x="4720873" y="2906421"/>
            <a:ext cx="141168" cy="14932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Triangolo isoscele 26"/>
          <p:cNvSpPr/>
          <p:nvPr/>
        </p:nvSpPr>
        <p:spPr>
          <a:xfrm rot="5080462">
            <a:off x="5665185" y="2557938"/>
            <a:ext cx="160632" cy="14358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Triangolo isoscele 27"/>
          <p:cNvSpPr/>
          <p:nvPr/>
        </p:nvSpPr>
        <p:spPr>
          <a:xfrm rot="5080462">
            <a:off x="8329994" y="1968861"/>
            <a:ext cx="150490" cy="9744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Triangolo isoscele 28"/>
          <p:cNvSpPr/>
          <p:nvPr/>
        </p:nvSpPr>
        <p:spPr>
          <a:xfrm rot="4011855">
            <a:off x="8677860" y="1084429"/>
            <a:ext cx="149930" cy="11485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611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6.01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3" y="642043"/>
            <a:ext cx="11661086" cy="587206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model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61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Rileva DI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0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" y="1493310"/>
            <a:ext cx="11770623" cy="42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51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09.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/>
          <a:stretch/>
        </p:blipFill>
        <p:spPr>
          <a:xfrm>
            <a:off x="329184" y="1682180"/>
            <a:ext cx="11547683" cy="36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2" y="2242244"/>
            <a:ext cx="10315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spc="-100" dirty="0">
                <a:ln w="3175">
                  <a:noFill/>
                </a:ln>
                <a:latin typeface="+mj-lt"/>
                <a:cs typeface="Arial" charset="0"/>
              </a:rPr>
              <a:t>Realizzazione di un sistema per l’osservazione della situazione idrogeologica del territorio e per la segnalazione di </a:t>
            </a:r>
            <a:r>
              <a:rPr lang="it-IT" sz="4800" spc="-100" dirty="0" smtClean="0">
                <a:ln w="3175">
                  <a:noFill/>
                </a:ln>
                <a:latin typeface="+mj-lt"/>
                <a:cs typeface="Arial" charset="0"/>
              </a:rPr>
              <a:t>emergenze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err="1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</a:t>
            </a:r>
            <a:r>
              <a:rPr lang="it-IT" sz="3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bstract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38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0.1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/>
          <a:stretch/>
        </p:blipFill>
        <p:spPr>
          <a:xfrm>
            <a:off x="182880" y="1201401"/>
            <a:ext cx="11863600" cy="53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11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38" y="987964"/>
            <a:ext cx="10194085" cy="541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2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Ricevi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2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317" y="1124135"/>
            <a:ext cx="7454140" cy="5432123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3030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Aggiorna storico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1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583"/>
            <a:ext cx="12192000" cy="557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9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Schermata 2015-02-19 alle 15.18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797"/>
            <a:ext cx="12192000" cy="547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1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22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604"/>
            <a:ext cx="12192000" cy="539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2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25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107"/>
            <a:ext cx="12192000" cy="555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50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29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730" y="996394"/>
            <a:ext cx="9484067" cy="55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1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13" y="1160711"/>
            <a:ext cx="8329174" cy="51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32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Schermata 2015-02-19 alle 16.09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541"/>
            <a:ext cx="12192000" cy="53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5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28800"/>
            <a:ext cx="1100137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sistema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deve supportare: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in tempo reale di dati idrometrici  (livello dei corsi d’acqua) attraverso opportuni sensori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segnalazioni di emergenze gravi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L’identificazione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situazioni di emergenza potenziali a medio termine (alcune ore), attraverso l’incrocio delle informazioni meteo e i dati idrometrici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81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856"/>
            <a:ext cx="12192000" cy="55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04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sintetici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34.3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r="662"/>
          <a:stretch/>
        </p:blipFill>
        <p:spPr>
          <a:xfrm>
            <a:off x="109728" y="1483648"/>
            <a:ext cx="11935968" cy="433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8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dettagliati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264"/>
            <a:ext cx="12192000" cy="43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35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1 -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6.1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834"/>
            <a:ext cx="12192000" cy="55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1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36430"/>
              </p:ext>
            </p:extLst>
          </p:nvPr>
        </p:nvGraphicFramePr>
        <p:xfrm>
          <a:off x="972742" y="1343027"/>
          <a:ext cx="4270771" cy="256222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83300"/>
                <a:gridCol w="1587471"/>
              </a:tblGrid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30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20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55285"/>
              </p:ext>
            </p:extLst>
          </p:nvPr>
        </p:nvGraphicFramePr>
        <p:xfrm>
          <a:off x="415529" y="4371976"/>
          <a:ext cx="5972175" cy="1754058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54363"/>
                <a:gridCol w="3417812"/>
              </a:tblGrid>
              <a:tr h="45527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Contro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64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Valori</a:t>
                      </a:r>
                      <a:r>
                        <a:rPr lang="it-IT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medio bassi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IntraFlow di medio valore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basso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Complessita medio bassa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083463"/>
              </p:ext>
            </p:extLst>
          </p:nvPr>
        </p:nvGraphicFramePr>
        <p:xfrm>
          <a:off x="4362639" y="1005270"/>
          <a:ext cx="9248775" cy="5112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356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 – non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20 alle 09.59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41" y="926794"/>
            <a:ext cx="10365703" cy="55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3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04070"/>
              </p:ext>
            </p:extLst>
          </p:nvPr>
        </p:nvGraphicFramePr>
        <p:xfrm>
          <a:off x="757239" y="1128708"/>
          <a:ext cx="4529137" cy="29337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87459"/>
                <a:gridCol w="1941678"/>
              </a:tblGrid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50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22614"/>
              </p:ext>
            </p:extLst>
          </p:nvPr>
        </p:nvGraphicFramePr>
        <p:xfrm>
          <a:off x="300037" y="4700590"/>
          <a:ext cx="5572126" cy="150113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3086101"/>
                <a:gridCol w="2486025"/>
              </a:tblGrid>
              <a:tr h="47647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 elevato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media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222486"/>
              </p:ext>
            </p:extLst>
          </p:nvPr>
        </p:nvGraphicFramePr>
        <p:xfrm>
          <a:off x="3887342" y="810198"/>
          <a:ext cx="10234614" cy="5498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9379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3 – non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20 alle 09.59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8" y="951792"/>
            <a:ext cx="11189469" cy="553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5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3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09170"/>
              </p:ext>
            </p:extLst>
          </p:nvPr>
        </p:nvGraphicFramePr>
        <p:xfrm>
          <a:off x="828675" y="1200148"/>
          <a:ext cx="4343400" cy="264795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74093"/>
                <a:gridCol w="1669307"/>
              </a:tblGrid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80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24280"/>
              </p:ext>
            </p:extLst>
          </p:nvPr>
        </p:nvGraphicFramePr>
        <p:xfrm>
          <a:off x="415529" y="4186239"/>
          <a:ext cx="5885259" cy="200024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13409"/>
                <a:gridCol w="3371850"/>
              </a:tblGrid>
              <a:tr h="47334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l" fontAlgn="b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elevata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145093"/>
              </p:ext>
            </p:extLst>
          </p:nvPr>
        </p:nvGraphicFramePr>
        <p:xfrm>
          <a:off x="4259960" y="1019556"/>
          <a:ext cx="9625014" cy="5241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428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- 4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15529" y="1072724"/>
            <a:ext cx="110013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foot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print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e i pro/contro delle diverse soluzioni, abbiamo scelta la prima poiché rappresenta i migliori compromessi tra le diverse proprietà analizzate.</a:t>
            </a: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01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40992"/>
            <a:ext cx="11044237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degli spostamenti delle squadre di emergenza in base alle informazioni relative alle emergenze potenziali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della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pianificazione ai responsabili territoriali della protezione civile e alle squadre di emergenza coinvolte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memorizzazione della pianificazione di squadre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 alle squadre di emergenza più prossime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20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29" y="1992929"/>
            <a:ext cx="1838325" cy="3600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669382" y="1515904"/>
            <a:ext cx="935950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ensore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per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rilevazione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utilizzato: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000" b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3000" b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range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	8-9.5m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Power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Supply (DC): 		8 – 33 DC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Measurement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accuracy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0.3% /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1.5mm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Temperature:                             -30° to +70°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Output: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GPRS/GSM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Price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	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1400€/unità </a:t>
            </a:r>
            <a:r>
              <a:rPr lang="it-IT" sz="14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(</a:t>
            </a:r>
            <a:r>
              <a:rPr lang="it-IT" sz="2000" i="1" spc="-100" dirty="0" err="1" smtClean="0">
                <a:ln w="3175">
                  <a:noFill/>
                </a:ln>
                <a:latin typeface="+mj-lt"/>
                <a:cs typeface="Arial" charset="0"/>
              </a:rPr>
              <a:t>Ital</a:t>
            </a:r>
            <a:r>
              <a:rPr lang="it-IT" sz="2000" i="1" spc="-100" dirty="0" smtClean="0">
                <a:ln w="3175">
                  <a:noFill/>
                </a:ln>
                <a:latin typeface="+mj-lt"/>
                <a:cs typeface="Arial" charset="0"/>
              </a:rPr>
              <a:t> Control </a:t>
            </a:r>
            <a:r>
              <a:rPr lang="it-IT" sz="2000" i="1" spc="-100" dirty="0" err="1" smtClean="0">
                <a:ln w="3175">
                  <a:noFill/>
                </a:ln>
                <a:latin typeface="+mj-lt"/>
                <a:cs typeface="Arial" charset="0"/>
              </a:rPr>
              <a:t>Meters</a:t>
            </a:r>
            <a:r>
              <a:rPr lang="it-IT" sz="2000" i="1" spc="-100" dirty="0" smtClean="0">
                <a:ln w="3175">
                  <a:noFill/>
                </a:ln>
                <a:latin typeface="+mj-lt"/>
                <a:cs typeface="Arial" charset="0"/>
              </a:rPr>
              <a:t> SRL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 febbraio 2015)								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 algn="r"/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000" spc="-100" dirty="0" err="1">
                <a:ln w="3175">
                  <a:noFill/>
                </a:ln>
                <a:latin typeface="+mj-lt"/>
                <a:cs typeface="Arial" charset="0"/>
              </a:rPr>
              <a:t>sheet</a:t>
            </a:r>
            <a:r>
              <a:rPr lang="it-IT" sz="2000" spc="-100" dirty="0">
                <a:ln w="3175">
                  <a:noFill/>
                </a:ln>
                <a:latin typeface="+mj-lt"/>
                <a:cs typeface="Arial" charset="0"/>
              </a:rPr>
              <a:t>: http://www.solidat.com/objects/DS/DS-GaugerGSM.pdf</a:t>
            </a:r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- 1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1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vola 1"/>
          <p:cNvSpPr/>
          <p:nvPr/>
        </p:nvSpPr>
        <p:spPr>
          <a:xfrm>
            <a:off x="8569558" y="3143250"/>
            <a:ext cx="3528714" cy="278606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42893" y="3449694"/>
            <a:ext cx="7811094" cy="22057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415529" y="2075884"/>
            <a:ext cx="108715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Il sensore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rileva i dati in modo analogico e dove aver eseguito il campionamento digitale,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invia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 dati al server tramite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– 2 funzionamento sensore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5347984" y="4255627"/>
            <a:ext cx="1319806" cy="980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err="1" smtClean="0"/>
              <a:t>Modeulo</a:t>
            </a:r>
            <a:r>
              <a:rPr lang="it-IT" sz="1500" dirty="0" smtClean="0"/>
              <a:t> GPRS</a:t>
            </a:r>
            <a:endParaRPr lang="it-IT" sz="1500" dirty="0"/>
          </a:p>
        </p:txBody>
      </p:sp>
      <p:sp>
        <p:nvSpPr>
          <p:cNvPr id="7" name="Rettangolo 6"/>
          <p:cNvSpPr/>
          <p:nvPr/>
        </p:nvSpPr>
        <p:spPr>
          <a:xfrm>
            <a:off x="9768188" y="4558148"/>
            <a:ext cx="1008457" cy="78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Gestore Centrale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37" y="3460738"/>
            <a:ext cx="1619250" cy="9239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322" y="3993813"/>
            <a:ext cx="1030188" cy="56123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" y="4466718"/>
            <a:ext cx="1783840" cy="99637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130" y="4373687"/>
            <a:ext cx="2047875" cy="101917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418751" y="4683589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to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42892" y="3517546"/>
            <a:ext cx="2749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9797344" y="3524298"/>
            <a:ext cx="11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Internet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4464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- 3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4 core, 7GB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320GB HDD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97,52€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7" name="Immagine 6" descr="Schermata 2015-02-19 alle 13.19.5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4"/>
          <a:stretch/>
        </p:blipFill>
        <p:spPr>
          <a:xfrm>
            <a:off x="4455950" y="3077907"/>
            <a:ext cx="6802600" cy="2389717"/>
          </a:xfrm>
          <a:prstGeom prst="rect">
            <a:avLst/>
          </a:prstGeom>
        </p:spPr>
      </p:pic>
      <p:pic>
        <p:nvPicPr>
          <p:cNvPr id="8" name="Immagine 7" descr="Schermata 2015-02-19 alle 13.2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53" y="3830658"/>
            <a:ext cx="3439453" cy="8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27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- 4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2 core, 7,5GB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300GB HDD, 32SSD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101 €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736" y="2960549"/>
            <a:ext cx="4957314" cy="198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75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Stima costi- 1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Per lo sviluppo del sistema supponiamo i seguenti costi: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requisiti e creazione documenti di implementazione/architettura: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3         per 7-10 gg a 150€ / 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del sistema partendo dalla documentazione prodotta nella fase di analisi:</a:t>
            </a:r>
          </a:p>
          <a:p>
            <a:pPr lvl="0"/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5          per 90 gg a 80€ / h</a:t>
            </a:r>
          </a:p>
          <a:p>
            <a:pPr lvl="0"/>
            <a:endParaRPr lang="it-IT" sz="2400" dirty="0"/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	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1" y="3516949"/>
            <a:ext cx="300037" cy="57642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484100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>
                <a:solidFill>
                  <a:srgbClr val="0072C6"/>
                </a:solidFill>
              </a:rPr>
              <a:t>Stima costi- 2</a:t>
            </a:r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di un singolo sensore: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2         per 4 ore a 30€/h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Costo per licenze </a:t>
            </a:r>
            <a:r>
              <a:rPr lang="it-IT" sz="2400" i="1" dirty="0" err="1" smtClean="0">
                <a:solidFill>
                  <a:schemeClr val="tx1"/>
                </a:solidFill>
              </a:rPr>
              <a:t>MySQL</a:t>
            </a:r>
            <a:r>
              <a:rPr lang="it-IT" sz="2400" dirty="0" smtClean="0">
                <a:solidFill>
                  <a:schemeClr val="tx1"/>
                </a:solidFill>
              </a:rPr>
              <a:t> e </a:t>
            </a:r>
            <a:r>
              <a:rPr lang="it-IT" sz="2400" i="1" dirty="0" smtClean="0">
                <a:solidFill>
                  <a:schemeClr val="tx1"/>
                </a:solidFill>
              </a:rPr>
              <a:t>Java SE Server </a:t>
            </a:r>
            <a:r>
              <a:rPr lang="it-IT" sz="2400" dirty="0" smtClean="0">
                <a:solidFill>
                  <a:schemeClr val="tx1"/>
                </a:solidFill>
              </a:rPr>
              <a:t>(</a:t>
            </a:r>
            <a:r>
              <a:rPr lang="it-IT" sz="2400" i="1" dirty="0" err="1" smtClean="0">
                <a:solidFill>
                  <a:schemeClr val="tx1"/>
                </a:solidFill>
              </a:rPr>
              <a:t>GlassFish</a:t>
            </a:r>
            <a:r>
              <a:rPr lang="it-IT" sz="2400" dirty="0" smtClean="0">
                <a:solidFill>
                  <a:schemeClr val="tx1"/>
                </a:solidFill>
              </a:rPr>
              <a:t>) : circa 5000€ / anno	</a:t>
            </a:r>
            <a:r>
              <a:rPr lang="it-IT" sz="2400" dirty="0" smtClean="0"/>
              <a:t>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279789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1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>
                <a:solidFill>
                  <a:srgbClr val="0072C6"/>
                </a:solidFill>
              </a:rPr>
              <a:t>Stima costi- </a:t>
            </a:r>
            <a:r>
              <a:rPr lang="it-IT" sz="3000" b="1" i="1" dirty="0" smtClean="0">
                <a:solidFill>
                  <a:srgbClr val="0072C6"/>
                </a:solidFill>
              </a:rPr>
              <a:t>3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Riepilogo costi:	     </a:t>
            </a:r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2.000 Sensori per 1400€  ** / </a:t>
            </a:r>
            <a:r>
              <a:rPr lang="it-IT" sz="2400" dirty="0" err="1" smtClean="0">
                <a:solidFill>
                  <a:schemeClr val="tx1"/>
                </a:solidFill>
              </a:rPr>
              <a:t>cad</a:t>
            </a:r>
            <a:r>
              <a:rPr lang="it-IT" sz="2400" dirty="0" smtClean="0">
                <a:solidFill>
                  <a:schemeClr val="tx1"/>
                </a:solidFill>
              </a:rPr>
              <a:t>  = 			2.800.000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sensori  30 € x 4h </a:t>
            </a:r>
            <a:r>
              <a:rPr lang="it-IT" sz="2400" dirty="0">
                <a:solidFill>
                  <a:schemeClr val="tx1"/>
                </a:solidFill>
              </a:rPr>
              <a:t>x</a:t>
            </a:r>
            <a:r>
              <a:rPr lang="it-IT" sz="2400" dirty="0" smtClean="0">
                <a:solidFill>
                  <a:schemeClr val="tx1"/>
                </a:solidFill>
              </a:rPr>
              <a:t> 2p x 2000 = 		    480.000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e architettura 150 € x 8h x 3p x 10 =		      36.000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e test 80 € x 8h x 5p x 90 gg=			     288.000 €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HW (</a:t>
            </a:r>
            <a:r>
              <a:rPr lang="it-IT" sz="2400" dirty="0" err="1" smtClean="0">
                <a:solidFill>
                  <a:schemeClr val="tx1"/>
                </a:solidFill>
              </a:rPr>
              <a:t>Azure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solution</a:t>
            </a:r>
            <a:r>
              <a:rPr lang="it-IT" sz="2400" dirty="0">
                <a:solidFill>
                  <a:schemeClr val="tx1"/>
                </a:solidFill>
              </a:rPr>
              <a:t>) = 			</a:t>
            </a:r>
            <a:r>
              <a:rPr lang="it-IT" sz="2400" dirty="0" smtClean="0">
                <a:solidFill>
                  <a:schemeClr val="tx1"/>
                </a:solidFill>
              </a:rPr>
              <a:t>     1170.24 €  / anno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SW 				</a:t>
            </a:r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           5000 €  / anno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</a:t>
            </a:r>
            <a:r>
              <a:rPr lang="it-IT" sz="2400" dirty="0">
                <a:solidFill>
                  <a:schemeClr val="tx1"/>
                </a:solidFill>
              </a:rPr>
              <a:t>						</a:t>
            </a:r>
            <a:r>
              <a:rPr lang="it-IT" sz="2400" b="1" i="1" dirty="0" smtClean="0">
                <a:solidFill>
                  <a:schemeClr val="tx1"/>
                </a:solidFill>
              </a:rPr>
              <a:t>3.610.170,24 €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000" dirty="0" smtClean="0">
                <a:solidFill>
                  <a:schemeClr val="tx1"/>
                </a:solidFill>
              </a:rPr>
              <a:t>** sconto del 30%  	                                 </a:t>
            </a:r>
            <a:r>
              <a:rPr lang="it-IT" sz="2400" dirty="0" smtClean="0">
                <a:solidFill>
                  <a:schemeClr val="tx1"/>
                </a:solidFill>
              </a:rPr>
              <a:t>				</a:t>
            </a:r>
            <a:r>
              <a:rPr lang="it-IT" sz="2000" dirty="0" smtClean="0">
                <a:solidFill>
                  <a:schemeClr val="tx1"/>
                </a:solidFill>
              </a:rPr>
              <a:t>NB: i costi rappresentano una stima indicativa</a:t>
            </a:r>
            <a:endParaRPr lang="it-IT" sz="2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cxnSp>
        <p:nvCxnSpPr>
          <p:cNvPr id="7" name="Connettore 1 6"/>
          <p:cNvCxnSpPr/>
          <p:nvPr/>
        </p:nvCxnSpPr>
        <p:spPr>
          <a:xfrm>
            <a:off x="5786438" y="5243513"/>
            <a:ext cx="4043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931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2143124"/>
            <a:ext cx="11518495" cy="37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00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1" y="1652587"/>
            <a:ext cx="118395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7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0" y="2714621"/>
            <a:ext cx="11908668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69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8655" y="1879602"/>
            <a:ext cx="1058703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- dato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idrometrico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SEP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potenziale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grave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BDM - base dati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meteo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segnalazioni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BRI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- base dati rete idrica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Acronimi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06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59" y="1275405"/>
            <a:ext cx="9886951" cy="5119679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18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5" y="1150134"/>
            <a:ext cx="9341643" cy="5407825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19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1165875"/>
            <a:ext cx="9658349" cy="53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Eterogeneità e corrispondenze </a:t>
            </a:r>
            <a:r>
              <a:rPr lang="it-IT" sz="3000" b="1" i="1" dirty="0" err="1" smtClean="0">
                <a:solidFill>
                  <a:srgbClr val="0072C6"/>
                </a:solidFill>
              </a:rPr>
              <a:t>interschema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2301848"/>
            <a:ext cx="11670506" cy="28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6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-1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97" y="1700214"/>
            <a:ext cx="9377203" cy="475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9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-2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01" y="1700214"/>
            <a:ext cx="10030196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98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99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" t="2052" r="18402" b="8417"/>
          <a:stretch/>
        </p:blipFill>
        <p:spPr>
          <a:xfrm>
            <a:off x="1485900" y="0"/>
            <a:ext cx="9391650" cy="685800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844800" y="57912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838700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2844800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6423025" y="5905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1892300" y="2024063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771650" y="2794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3994150" y="20193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4108450" y="360045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7381875" y="35306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5302250" y="6794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6807200" y="2058989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18542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8934450" y="205740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/>
        </p:nvSpPr>
        <p:spPr>
          <a:xfrm>
            <a:off x="8947150" y="1171576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8007350" y="571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7331075" y="34925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/>
          <p:cNvSpPr/>
          <p:nvPr/>
        </p:nvSpPr>
        <p:spPr>
          <a:xfrm>
            <a:off x="1733550" y="249464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/>
          <p:cNvSpPr/>
          <p:nvPr/>
        </p:nvSpPr>
        <p:spPr>
          <a:xfrm>
            <a:off x="9410700" y="447675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/>
          <p:cNvSpPr txBox="1"/>
          <p:nvPr/>
        </p:nvSpPr>
        <p:spPr>
          <a:xfrm>
            <a:off x="9636125" y="4564618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BSE</a:t>
            </a:r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9413874" y="5149850"/>
            <a:ext cx="1012825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9636125" y="518743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BRI</a:t>
            </a:r>
            <a:endParaRPr lang="it-IT" dirty="0"/>
          </a:p>
        </p:txBody>
      </p:sp>
      <p:sp>
        <p:nvSpPr>
          <p:cNvPr id="31" name="Rettangolo 30"/>
          <p:cNvSpPr/>
          <p:nvPr/>
        </p:nvSpPr>
        <p:spPr>
          <a:xfrm>
            <a:off x="9397999" y="5797550"/>
            <a:ext cx="1028699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9636125" y="581608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BDM</a:t>
            </a:r>
            <a:endParaRPr lang="it-IT" dirty="0"/>
          </a:p>
        </p:txBody>
      </p:sp>
      <p:sp>
        <p:nvSpPr>
          <p:cNvPr id="33" name="Rettangolo 32"/>
          <p:cNvSpPr/>
          <p:nvPr/>
        </p:nvSpPr>
        <p:spPr>
          <a:xfrm>
            <a:off x="7286624" y="3454142"/>
            <a:ext cx="1111251" cy="5974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7610477" y="3643317"/>
            <a:ext cx="55721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smtClean="0"/>
              <a:t>Regione</a:t>
            </a:r>
            <a:endParaRPr lang="it-IT" sz="700" b="1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4036220" y="2141522"/>
            <a:ext cx="8151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err="1" smtClean="0"/>
              <a:t>PrevisioneMeteo</a:t>
            </a:r>
            <a:endParaRPr lang="it-IT" sz="700" b="1" dirty="0"/>
          </a:p>
        </p:txBody>
      </p:sp>
      <p:sp>
        <p:nvSpPr>
          <p:cNvPr id="36" name="Rettangolo 35"/>
          <p:cNvSpPr/>
          <p:nvPr/>
        </p:nvSpPr>
        <p:spPr>
          <a:xfrm>
            <a:off x="39497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34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-1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80" y="1136538"/>
            <a:ext cx="7539038" cy="53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48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06" y="1270879"/>
            <a:ext cx="8891586" cy="524422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-2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21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sono gli operatori a campo che segnalano SEG?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notificate le pianificazioni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degli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spostamenti?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resi visibili le informazioni SEP?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ifferenza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fra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sintetiche?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10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-3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17" y="1099798"/>
            <a:ext cx="6286502" cy="54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58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67564"/>
            <a:ext cx="11149013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integration involves combining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residing in different sources and providing users with a unified view of these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data. </a:t>
            </a:r>
            <a:r>
              <a:rPr lang="en-US" sz="2800" spc="-100" baseline="30000" dirty="0" smtClean="0">
                <a:ln w="3175">
                  <a:noFill/>
                </a:ln>
                <a:latin typeface="+mj-lt"/>
                <a:cs typeface="Arial" charset="0"/>
              </a:rPr>
              <a:t>1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modalità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Virtual 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data integration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comporta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creazione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uno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schema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logico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globale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virtuale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che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integra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più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basi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reali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. 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Questo non comporta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copia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fisica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ma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solamente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l’integrazione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(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tramite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wrappers e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mediatore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)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provenienti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fonti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diverse. </a:t>
            </a:r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1. Maurizio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Lenzerini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(2002). "Data Integration: A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Theoretical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Perspective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". PODS 2002. pp. 233–246</a:t>
            </a:r>
            <a:r>
              <a:rPr lang="it-IT" dirty="0"/>
              <a:t>.</a:t>
            </a:r>
            <a:endParaRPr lang="it-IT" baseline="30000" dirty="0"/>
          </a:p>
        </p:txBody>
      </p:sp>
    </p:spTree>
    <p:extLst>
      <p:ext uri="{BB962C8B-B14F-4D97-AF65-F5344CB8AC3E}">
        <p14:creationId xmlns:p14="http://schemas.microsoft.com/office/powerpoint/2010/main" val="386155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67564"/>
            <a:ext cx="11149013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L’esistenza di più basi di dati è trasparenze all’utilizzatore dello schema virtuale.</a:t>
            </a:r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82" y="2014351"/>
            <a:ext cx="6183441" cy="421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36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558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modalità ETL –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Trasform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comprende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processo di estrazione, trasformazione e caricamento di dati su di un sistema di sintesi (esempio 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).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il processo di estrazione (cioè il recupero di dati da un sistema esterno), i dati vengono trasformati, ed esempio: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Normalizzazione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Selezione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Computazione di nuovi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Raggupramento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81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la trasformazione, i dati vengono caricati (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sulle tabelle del nuovo sistema di sintesi. (comporta la copia fisica sul nuovo sistema)</a:t>
            </a: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477" y="2310516"/>
            <a:ext cx="6286499" cy="41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27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601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VDI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VDI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presenti nelle basi dati non vengono replicate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fisicamente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su di una nuova base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dati.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Ogni interrogazione comporta interrogazioni verso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n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basi di dati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Nel nostro sistema essendo BDM esterna, non è sempre possibile conoscerne lo stato e le tempistiche di integrazione.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43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601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VDL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ETL (data </a:t>
            </a:r>
            <a:r>
              <a:rPr lang="it-IT" sz="2800" b="1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interrogazioni alle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sono sempre possibili indipendentemente dallo stato dei data source.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possibile trasformare i dati. (esempio normalizzare le misurazioni dei sensori)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necessario creare una nuova base di dati e gestire lo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scheduling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operazioni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transform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26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419224"/>
            <a:ext cx="3668901" cy="220979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1385887"/>
            <a:ext cx="4235557" cy="227647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62" y="3955253"/>
            <a:ext cx="9658730" cy="23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32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1700214"/>
            <a:ext cx="2707105" cy="154305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190" y="1700214"/>
            <a:ext cx="3318240" cy="154305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023" y="1700214"/>
            <a:ext cx="3204947" cy="156686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125" y="3779206"/>
            <a:ext cx="3933145" cy="1562100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6522" y="3824287"/>
            <a:ext cx="3995738" cy="19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65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1314450"/>
            <a:ext cx="11370350" cy="495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5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L’algoritmo che identifica una SEP sulla base di quanti dati lavora?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Come interagiamo con BDM?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!!!!!!!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!!!!!!!!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23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18" y="1808220"/>
            <a:ext cx="2605087" cy="182709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699" y="1700214"/>
            <a:ext cx="5022536" cy="181927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18" y="4076011"/>
            <a:ext cx="4348164" cy="186181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699" y="4076011"/>
            <a:ext cx="5358952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06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08" y="1319289"/>
            <a:ext cx="5915882" cy="2220179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208" y="3900611"/>
            <a:ext cx="9086278" cy="2676658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587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543051"/>
            <a:ext cx="10718006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la denominazione di un fiume ed un intervallo di date (data inizio e data fine), estrarre le previsioni dettagliate per ogni SEP verificatasi per il fiume richiesto nell’intervallo temporale dato.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Parametri input : 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Denominazione corso d’acqua:@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nomefiume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inizio: 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datainizio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fine: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datafine</a:t>
            </a:r>
            <a:endParaRPr lang="it-IT" sz="2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639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81" y="1357313"/>
            <a:ext cx="9128120" cy="50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5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79" y="1157290"/>
            <a:ext cx="8209439" cy="5386386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2481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 - </a:t>
            </a:r>
            <a:r>
              <a:rPr lang="it-IT" b="1" dirty="0" err="1" smtClean="0">
                <a:solidFill>
                  <a:srgbClr val="0072C6"/>
                </a:solidFill>
              </a:rPr>
              <a:t>unfolding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172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7.20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45" y="4212927"/>
            <a:ext cx="4292600" cy="231140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valori dei dati nello storico e i relativi corsi d’acqua presenti nella base 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dati BRI saranno resi pubblici e fruibili via web browser.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pubblicati rispettano i vincoli di privacy e fruibilità degli open data </a:t>
            </a:r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>
                <a:solidFill>
                  <a:schemeClr val="tx1"/>
                </a:solidFill>
              </a:rPr>
              <a:t>e</a:t>
            </a:r>
            <a:r>
              <a:rPr lang="it-IT" sz="3200" dirty="0" smtClean="0">
                <a:solidFill>
                  <a:schemeClr val="tx1"/>
                </a:solidFill>
              </a:rPr>
              <a:t> sono esposti in formato JSON via REST API.</a:t>
            </a: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0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sui sensori esposti rispettano i principi degli Open Data:</a:t>
            </a: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Completi: sono completi di tutte le informazione per l’utilizzo anche offline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Primari: hanno granularità tale che ne permette l’integrazione con altre applicazioni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Tempestivi: rappresentazione </a:t>
            </a:r>
            <a:r>
              <a:rPr lang="it-IT" sz="3200" dirty="0" err="1" smtClean="0">
                <a:solidFill>
                  <a:schemeClr val="tx1"/>
                </a:solidFill>
              </a:rPr>
              <a:t>real</a:t>
            </a:r>
            <a:r>
              <a:rPr lang="it-IT" sz="3200" dirty="0" smtClean="0">
                <a:solidFill>
                  <a:schemeClr val="tx1"/>
                </a:solidFill>
              </a:rPr>
              <a:t> time dello storico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Accessibili: disponibili via REST API 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proprietari: i dati sono processabili da applicativi open source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discriminatori: non sono previsti meccanismi di registrazione per l’utilizzo dei dati (es: API KEY)</a:t>
            </a:r>
          </a:p>
          <a:p>
            <a:pPr lvl="0"/>
            <a:endParaRPr lang="it-IT" sz="3200" dirty="0" smtClean="0"/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446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/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sono pubblicati sotto licenza </a:t>
            </a:r>
            <a:r>
              <a:rPr lang="it-IT" sz="3200" i="1" dirty="0" err="1" smtClean="0">
                <a:solidFill>
                  <a:schemeClr val="tx1"/>
                </a:solidFill>
              </a:rPr>
              <a:t>Italian</a:t>
            </a:r>
            <a:r>
              <a:rPr lang="it-IT" sz="3200" i="1" dirty="0" smtClean="0">
                <a:solidFill>
                  <a:schemeClr val="tx1"/>
                </a:solidFill>
              </a:rPr>
              <a:t> Open Data </a:t>
            </a:r>
            <a:r>
              <a:rPr lang="it-IT" sz="3200" i="1" dirty="0" err="1" smtClean="0">
                <a:solidFill>
                  <a:schemeClr val="tx1"/>
                </a:solidFill>
              </a:rPr>
              <a:t>Licenses</a:t>
            </a:r>
            <a:r>
              <a:rPr lang="it-IT" sz="3200" i="1" dirty="0" smtClean="0">
                <a:solidFill>
                  <a:schemeClr val="tx1"/>
                </a:solidFill>
              </a:rPr>
              <a:t> 2.0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che ne permette l’utilizzo ma obbliga l’utilizzatore a citare il Licenziante.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 algn="r"/>
            <a:r>
              <a:rPr lang="it-IT" sz="3200" dirty="0" smtClean="0">
                <a:solidFill>
                  <a:schemeClr val="tx1"/>
                </a:solidFill>
              </a:rPr>
              <a:t>												            </a:t>
            </a:r>
            <a:r>
              <a:rPr lang="it-IT" sz="2500" dirty="0" smtClean="0">
                <a:solidFill>
                  <a:schemeClr val="tx1"/>
                </a:solidFill>
              </a:rPr>
              <a:t> Licenza: http</a:t>
            </a:r>
            <a:r>
              <a:rPr lang="it-IT" sz="2500" dirty="0">
                <a:solidFill>
                  <a:schemeClr val="tx1"/>
                </a:solidFill>
              </a:rPr>
              <a:t>://www.dati.gov.it/iodl/2.0/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 smtClean="0">
              <a:solidFill>
                <a:schemeClr val="tx1"/>
              </a:solidFill>
            </a:endParaRPr>
          </a:p>
          <a:p>
            <a:pPr lvl="0"/>
            <a:r>
              <a:rPr lang="it-IT" sz="3000" dirty="0" smtClean="0">
                <a:solidFill>
                  <a:schemeClr val="tx1"/>
                </a:solidFill>
              </a:rPr>
              <a:t>I dati pubblicati possono essere utilizzati ad esempio dal corso di laurea di statistica o di geologia (analisi ed inferenza statistica sui dati) oppure da agenzie che si occupano di gestione territoriale. </a:t>
            </a:r>
            <a:endParaRPr lang="it-IT" sz="3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69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dati implementata è centralizzata, una possibile alternativa è quella di distribuire le basi dati BRI e BSE.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distribuita introduce problemi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 dati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distribuzione dei frammenti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Uno studio dettagliato delle operazioni eseguite sulla base dati permette di scegliere l’architettura appropriata.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 architettura centralizzata riduce i costi della gestione dei dati (replicazione/frammentazione, mutua esclusione).</a:t>
            </a:r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per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costi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si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intendono le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risorse utilizzare per svolgere un operazione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6998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254651"/>
            <a:ext cx="11279982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 che è possibile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Squadre di emergenza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Pianificazione spostamento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Sede operativa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Operatore centro di supervisione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regioni. (quindi la base dati sarà distribuita su 20 nodi)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8628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2042221"/>
            <a:ext cx="10158413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target del sistema è il territorio nazionale italiano.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Presenza di 2000 sensori idrici dislocati sul territorio nazionale (a febbraio 2015 in Lombardia sono presenti circa 100 sensori).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sensori idrici inviano i dati rilevati ogni ora (tutti i sensori sono sincronizzati).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-1 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1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11803"/>
            <a:ext cx="1127998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situazioni di emergenza potenziale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comuni a più regioni, sono informazioni da replicare su ogni nodo dell’istanza distribuita.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gestione della replicazione delle informazioni, implica l’utilizzo di una strategia di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mutua esclusione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garantire la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consistenza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dei dati. 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la pianificazione di spostamenti per gestire una SEP che comprende più regione, è da considerarsi una situazione straordinaria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6807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297515"/>
            <a:ext cx="11279982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che è possibile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Dato idrometrico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Nodo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regioni. (quindi la base dati sarà distribuita su 20 nodi)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assumiamo non ci siano sensori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e nodi sul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confine regionale</a:t>
            </a:r>
          </a:p>
        </p:txBody>
      </p:sp>
    </p:spTree>
    <p:extLst>
      <p:ext uri="{BB962C8B-B14F-4D97-AF65-F5344CB8AC3E}">
        <p14:creationId xmlns:p14="http://schemas.microsoft.com/office/powerpoint/2010/main" val="1002953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54667"/>
            <a:ext cx="112799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 corsi d’acqua con i relativi tratti, comuni a più regioni, devono essere replicati fra 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nodi DB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delle regioni coinvolte.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Esempio: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corso d’acqua </a:t>
            </a:r>
            <a:r>
              <a:rPr lang="it-IT" sz="2200" i="1" spc="-100" dirty="0">
                <a:ln w="3175">
                  <a:noFill/>
                </a:ln>
                <a:latin typeface="+mj-lt"/>
                <a:cs typeface="Arial" charset="0"/>
              </a:rPr>
              <a:t>Po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è replicato nelle basi dati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delle regioni Piemonte, Lombardia, Emilia Romagna e Veneto.  (il tratto fra Piacenza e Cremona è condiviso fra Lombardia ed Emilia Romagna)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7685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54667"/>
            <a:ext cx="1127998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centralizzata è dovuta alla presenza di numerose letture verso lo storico delle rilevazioni idrometriche.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L’algoritmo viene eseguito una volta all’ora; la presenza nel sistema di una base dati distribuita comporterebbe una lettura massiva da ogni nodo dell’istanza. </a:t>
            </a: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(devo recuperare lo storico per 2000 sensori distribuiti in 20 nodi!!!)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software prevede un solo gestore centrale che si occupa della computazione dell’algoritmo di identificazione SEP (che utilizza le rilevazioni e il posizionamento dei sensori) 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878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11815"/>
            <a:ext cx="1057989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architetture software analizzate sono le seguenti: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Unico nodo di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per l’intero sistema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nodo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ogni regione</a:t>
            </a: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soluzione ottimale per il nostro sistema è l’utilizzo di un unico nodo di Gestione Centrale in quanto il numero di dati da monitorare (sensori) è relativamente piccolo (nella nostra stima 2000 sensori) quindi la duplicazione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hw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comporterebbe costi (in termini di denaro, sviluppo e manutenzione) maggiori. (non giustificabili da un incremento delle prestazioni del sistema)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7381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11815"/>
            <a:ext cx="105798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un solo nodo centrale comporta un maggiore controllo dello stato del sistema, in quanto il malfunzionamento di un componente, se non gestito nel modo corretto (con procedure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recovery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fault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tollerance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), comprometterebbe la stabilità dell’intero sistema.</a:t>
            </a:r>
          </a:p>
          <a:p>
            <a:pPr lvl="0"/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nodi computazionali distribuiti non preclude il funzionamento dell’intero sistema in seguito ad un malfunzionamento localizzato.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2058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configurazioni del gestore centrale sono le seguenti: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Gestore Storico e Gestore Emergenze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formato da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un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solo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componente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SEP, Gestore SEG e Gestore Storico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tre diverse configurazioni, la prima soluzione è da considerarsi migliore. (vedi slide sui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1788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Varie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8" y="1526119"/>
            <a:ext cx="1121568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dei dati tra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sensori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avviene tramite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segnale GPRS. (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wireless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questo tipo di trasmissione permette il posizionamento dei sensori anche in zone difficilmente raggiungibili da rete internet cablata.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altro tipo di approccio è quello di utilizzare la trasmissione via cavo con la conseguenza della riduzione dei costi (un modulo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cable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internet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meno costoso di un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modulo 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ma si ottengono limitazioni sul posizionamento dei sensori.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NB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: assumiamo una copertura completa del segnale GPRS </a:t>
            </a:r>
          </a:p>
        </p:txBody>
      </p:sp>
    </p:spTree>
    <p:extLst>
      <p:ext uri="{BB962C8B-B14F-4D97-AF65-F5344CB8AC3E}">
        <p14:creationId xmlns:p14="http://schemas.microsoft.com/office/powerpoint/2010/main" val="379514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Evoluzioni future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8" y="1526119"/>
            <a:ext cx="112156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può essere migliorato sviluppando una o più delle seguenti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features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Gestione automatica della pianificazione degli spostamenti in caso di SEP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Introduzione di nuove tipologie di sensori per una maggiore probabilità di identificazione SEP (esempio sensore sismico, geotermico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Introduzioni di nuovi metodi di segnalazione SEG (non solo da operatori a campo)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85546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4376928" y="2769989"/>
            <a:ext cx="2937511" cy="91199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49109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recupero dei dati meteo viene effettuato ogni 3 ore (assunzione fatta sulla base del funzionamento di servizi web reali )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degli spostamenti delle squadre di emergenza non viene svolta in automatico dal sistema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campo regione della tabella nodo d’acqua in BRI e il campo denominazione della tabella regione in BDM hanno lo stesso dominio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0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2502</Words>
  <Application>Microsoft Office PowerPoint</Application>
  <PresentationFormat>Widescreen</PresentationFormat>
  <Paragraphs>821</Paragraphs>
  <Slides>89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89</vt:i4>
      </vt:variant>
    </vt:vector>
  </HeadingPairs>
  <TitlesOfParts>
    <vt:vector size="94" baseType="lpstr">
      <vt:lpstr>Arial</vt:lpstr>
      <vt:lpstr>Calibri</vt:lpstr>
      <vt:lpstr>Calibri Light</vt:lpstr>
      <vt:lpstr>Segoe UI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NTTSight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Zuccon</dc:creator>
  <cp:lastModifiedBy>Matteo Zuccon</cp:lastModifiedBy>
  <cp:revision>202</cp:revision>
  <dcterms:created xsi:type="dcterms:W3CDTF">2015-02-18T18:51:45Z</dcterms:created>
  <dcterms:modified xsi:type="dcterms:W3CDTF">2015-02-22T12:14:29Z</dcterms:modified>
</cp:coreProperties>
</file>