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352" r:id="rId3"/>
    <p:sldId id="353" r:id="rId4"/>
    <p:sldId id="257" r:id="rId5"/>
    <p:sldId id="258" r:id="rId6"/>
    <p:sldId id="259" r:id="rId7"/>
    <p:sldId id="262" r:id="rId8"/>
    <p:sldId id="263" r:id="rId9"/>
    <p:sldId id="273" r:id="rId10"/>
    <p:sldId id="261" r:id="rId11"/>
    <p:sldId id="272" r:id="rId12"/>
    <p:sldId id="274" r:id="rId13"/>
    <p:sldId id="275" r:id="rId14"/>
    <p:sldId id="348" r:id="rId15"/>
    <p:sldId id="264" r:id="rId16"/>
    <p:sldId id="265" r:id="rId17"/>
    <p:sldId id="266" r:id="rId18"/>
    <p:sldId id="267" r:id="rId19"/>
    <p:sldId id="351" r:id="rId20"/>
    <p:sldId id="269"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4" r:id="rId38"/>
    <p:sldId id="305" r:id="rId39"/>
    <p:sldId id="302" r:id="rId40"/>
    <p:sldId id="303" r:id="rId41"/>
    <p:sldId id="293" r:id="rId42"/>
    <p:sldId id="294" r:id="rId43"/>
    <p:sldId id="306" r:id="rId44"/>
    <p:sldId id="270" r:id="rId45"/>
    <p:sldId id="307" r:id="rId46"/>
    <p:sldId id="271" r:id="rId47"/>
    <p:sldId id="276" r:id="rId48"/>
    <p:sldId id="299" r:id="rId49"/>
    <p:sldId id="300" r:id="rId50"/>
    <p:sldId id="301" r:id="rId51"/>
    <p:sldId id="350" r:id="rId52"/>
    <p:sldId id="308" r:id="rId53"/>
    <p:sldId id="311" r:id="rId54"/>
    <p:sldId id="309" r:id="rId55"/>
    <p:sldId id="312" r:id="rId56"/>
    <p:sldId id="310" r:id="rId57"/>
    <p:sldId id="313" r:id="rId58"/>
    <p:sldId id="316" r:id="rId59"/>
    <p:sldId id="315" r:id="rId60"/>
    <p:sldId id="344" r:id="rId61"/>
    <p:sldId id="314" r:id="rId62"/>
    <p:sldId id="341" r:id="rId63"/>
    <p:sldId id="343" r:id="rId64"/>
    <p:sldId id="342" r:id="rId65"/>
    <p:sldId id="335" r:id="rId66"/>
    <p:sldId id="336" r:id="rId67"/>
    <p:sldId id="337" r:id="rId68"/>
    <p:sldId id="338" r:id="rId69"/>
    <p:sldId id="339" r:id="rId70"/>
    <p:sldId id="340" r:id="rId71"/>
    <p:sldId id="318" r:id="rId72"/>
    <p:sldId id="355" r:id="rId73"/>
    <p:sldId id="319" r:id="rId74"/>
    <p:sldId id="356" r:id="rId75"/>
    <p:sldId id="357" r:id="rId76"/>
    <p:sldId id="358" r:id="rId77"/>
    <p:sldId id="359" r:id="rId78"/>
    <p:sldId id="360" r:id="rId79"/>
    <p:sldId id="323" r:id="rId80"/>
    <p:sldId id="324" r:id="rId81"/>
    <p:sldId id="345" r:id="rId82"/>
    <p:sldId id="295" r:id="rId83"/>
    <p:sldId id="296" r:id="rId84"/>
    <p:sldId id="297" r:id="rId85"/>
    <p:sldId id="354" r:id="rId86"/>
    <p:sldId id="325" r:id="rId87"/>
    <p:sldId id="326" r:id="rId88"/>
    <p:sldId id="327" r:id="rId89"/>
    <p:sldId id="328" r:id="rId90"/>
    <p:sldId id="329" r:id="rId91"/>
    <p:sldId id="333" r:id="rId92"/>
    <p:sldId id="334" r:id="rId93"/>
    <p:sldId id="330" r:id="rId94"/>
    <p:sldId id="332" r:id="rId95"/>
    <p:sldId id="331" r:id="rId96"/>
    <p:sldId id="347" r:id="rId97"/>
    <p:sldId id="346" r:id="rId9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Zuccon" initials="M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5BBA"/>
    <a:srgbClr val="0072C6"/>
    <a:srgbClr val="007679"/>
    <a:srgbClr val="C94E01"/>
    <a:srgbClr val="BD4A01"/>
    <a:srgbClr val="E55B00"/>
    <a:srgbClr val="004B00"/>
    <a:srgbClr val="006B00"/>
    <a:srgbClr val="930000"/>
    <a:srgbClr val="007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4660"/>
  </p:normalViewPr>
  <p:slideViewPr>
    <p:cSldViewPr snapToGrid="0">
      <p:cViewPr varScale="1">
        <p:scale>
          <a:sx n="79" d="100"/>
          <a:sy n="79" d="100"/>
        </p:scale>
        <p:origin x="690" y="78"/>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spPr>
            <a:solidFill>
              <a:schemeClr val="accent1"/>
            </a:solidFill>
            <a:ln>
              <a:noFill/>
            </a:ln>
            <a:effectLst/>
          </c:spPr>
          <c:cat>
            <c:strRef>
              <c:f>Foglio3!$A$7:$A$14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Foglio3!$B$7:$B$14</c:f>
              <c:numCache>
                <c:formatCode>General</c:formatCode>
                <c:ptCount val="8"/>
                <c:pt idx="0">
                  <c:v>10</c:v>
                </c:pt>
                <c:pt idx="1">
                  <c:v>80</c:v>
                </c:pt>
                <c:pt idx="2">
                  <c:v>20</c:v>
                </c:pt>
                <c:pt idx="3">
                  <c:v>10</c:v>
                </c:pt>
                <c:pt idx="4">
                  <c:v>30</c:v>
                </c:pt>
                <c:pt idx="5">
                  <c:v>100</c:v>
                </c:pt>
                <c:pt idx="6">
                  <c:v>100</c:v>
                </c:pt>
                <c:pt idx="7">
                  <c:v>0</c:v>
                </c:pt>
              </c:numCache>
            </c:numRef>
          </c:val>
        </c:ser>
        <c:dLbls>
          <c:showLegendKey val="0"/>
          <c:showVal val="0"/>
          <c:showCatName val="0"/>
          <c:showSerName val="0"/>
          <c:showPercent val="0"/>
          <c:showBubbleSize val="0"/>
        </c:dLbls>
        <c:axId val="112301520"/>
        <c:axId val="112302080"/>
      </c:radarChart>
      <c:catAx>
        <c:axId val="11230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2302080"/>
        <c:crosses val="autoZero"/>
        <c:auto val="1"/>
        <c:lblAlgn val="ctr"/>
        <c:lblOffset val="100"/>
        <c:noMultiLvlLbl val="0"/>
      </c:catAx>
      <c:valAx>
        <c:axId val="112302080"/>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230152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68438858935699"/>
          <c:y val="7.3886341319010507E-2"/>
          <c:w val="0.46511599843123003"/>
          <c:h val="0.84427898278841296"/>
        </c:manualLayout>
      </c:layout>
      <c:radarChart>
        <c:radarStyle val="filled"/>
        <c:varyColors val="0"/>
        <c:ser>
          <c:idx val="0"/>
          <c:order val="0"/>
          <c:spPr>
            <a:solidFill>
              <a:schemeClr val="accent1"/>
            </a:solidFill>
            <a:ln>
              <a:noFill/>
            </a:ln>
            <a:effectLst/>
          </c:spPr>
          <c:cat>
            <c:strRef>
              <c:f>Foglio2!$A$1:$A$8</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Foglio2!$B$1:$B$8</c:f>
              <c:numCache>
                <c:formatCode>General</c:formatCode>
                <c:ptCount val="8"/>
                <c:pt idx="0">
                  <c:v>10</c:v>
                </c:pt>
                <c:pt idx="1">
                  <c:v>10</c:v>
                </c:pt>
                <c:pt idx="2">
                  <c:v>20</c:v>
                </c:pt>
                <c:pt idx="3">
                  <c:v>10</c:v>
                </c:pt>
                <c:pt idx="4">
                  <c:v>30</c:v>
                </c:pt>
                <c:pt idx="5">
                  <c:v>100</c:v>
                </c:pt>
                <c:pt idx="6">
                  <c:v>60</c:v>
                </c:pt>
                <c:pt idx="7">
                  <c:v>50</c:v>
                </c:pt>
              </c:numCache>
            </c:numRef>
          </c:val>
        </c:ser>
        <c:dLbls>
          <c:showLegendKey val="0"/>
          <c:showVal val="0"/>
          <c:showCatName val="0"/>
          <c:showSerName val="0"/>
          <c:showPercent val="0"/>
          <c:showBubbleSize val="0"/>
        </c:dLbls>
        <c:axId val="112304320"/>
        <c:axId val="112304880"/>
      </c:radarChart>
      <c:catAx>
        <c:axId val="11230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2304880"/>
        <c:crosses val="autoZero"/>
        <c:auto val="1"/>
        <c:lblAlgn val="ctr"/>
        <c:lblOffset val="100"/>
        <c:noMultiLvlLbl val="0"/>
      </c:catAx>
      <c:valAx>
        <c:axId val="112304880"/>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230432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spPr>
            <a:solidFill>
              <a:schemeClr val="accent1"/>
            </a:solidFill>
            <a:ln>
              <a:noFill/>
            </a:ln>
            <a:effectLst/>
          </c:spPr>
          <c:cat>
            <c:strRef>
              <c:f>Foglio1!$A$5:$A$12</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Foglio1!$B$5:$B$12</c:f>
              <c:numCache>
                <c:formatCode>General</c:formatCode>
                <c:ptCount val="8"/>
                <c:pt idx="0">
                  <c:v>10</c:v>
                </c:pt>
                <c:pt idx="1">
                  <c:v>30</c:v>
                </c:pt>
                <c:pt idx="2">
                  <c:v>20</c:v>
                </c:pt>
                <c:pt idx="3">
                  <c:v>10</c:v>
                </c:pt>
                <c:pt idx="4">
                  <c:v>30</c:v>
                </c:pt>
                <c:pt idx="5">
                  <c:v>30</c:v>
                </c:pt>
                <c:pt idx="6">
                  <c:v>60</c:v>
                </c:pt>
                <c:pt idx="7">
                  <c:v>20</c:v>
                </c:pt>
              </c:numCache>
            </c:numRef>
          </c:val>
        </c:ser>
        <c:dLbls>
          <c:showLegendKey val="0"/>
          <c:showVal val="0"/>
          <c:showCatName val="0"/>
          <c:showSerName val="0"/>
          <c:showPercent val="0"/>
          <c:showBubbleSize val="0"/>
        </c:dLbls>
        <c:axId val="144885024"/>
        <c:axId val="144885584"/>
      </c:radarChart>
      <c:catAx>
        <c:axId val="14488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4885584"/>
        <c:crosses val="autoZero"/>
        <c:auto val="1"/>
        <c:lblAlgn val="ctr"/>
        <c:lblOffset val="100"/>
        <c:noMultiLvlLbl val="0"/>
      </c:catAx>
      <c:valAx>
        <c:axId val="144885584"/>
        <c:scaling>
          <c:orientation val="minMax"/>
          <c:max val="100"/>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488502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Soluzione 1</c:v>
          </c:tx>
          <c:spPr>
            <a:ln w="38100" cap="rnd">
              <a:solidFill>
                <a:srgbClr val="FF000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Foglio4!$C$7:$C$14</c:f>
              <c:numCache>
                <c:formatCode>General</c:formatCode>
                <c:ptCount val="8"/>
                <c:pt idx="0">
                  <c:v>10</c:v>
                </c:pt>
                <c:pt idx="1">
                  <c:v>80</c:v>
                </c:pt>
                <c:pt idx="2">
                  <c:v>20</c:v>
                </c:pt>
                <c:pt idx="3">
                  <c:v>10</c:v>
                </c:pt>
                <c:pt idx="4">
                  <c:v>30</c:v>
                </c:pt>
                <c:pt idx="5">
                  <c:v>100</c:v>
                </c:pt>
                <c:pt idx="6">
                  <c:v>100</c:v>
                </c:pt>
                <c:pt idx="7">
                  <c:v>0</c:v>
                </c:pt>
              </c:numCache>
            </c:numRef>
          </c:val>
        </c:ser>
        <c:ser>
          <c:idx val="1"/>
          <c:order val="1"/>
          <c:tx>
            <c:v>Soluzione 2</c:v>
          </c:tx>
          <c:spPr>
            <a:ln w="38100" cap="rnd">
              <a:solidFill>
                <a:srgbClr val="FFC00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Foglio4!$D$7:$D$14</c:f>
              <c:numCache>
                <c:formatCode>General</c:formatCode>
                <c:ptCount val="8"/>
                <c:pt idx="0">
                  <c:v>10</c:v>
                </c:pt>
                <c:pt idx="1">
                  <c:v>10</c:v>
                </c:pt>
                <c:pt idx="2">
                  <c:v>20</c:v>
                </c:pt>
                <c:pt idx="3">
                  <c:v>10</c:v>
                </c:pt>
                <c:pt idx="4">
                  <c:v>30</c:v>
                </c:pt>
                <c:pt idx="5">
                  <c:v>100</c:v>
                </c:pt>
                <c:pt idx="6">
                  <c:v>60</c:v>
                </c:pt>
                <c:pt idx="7">
                  <c:v>50</c:v>
                </c:pt>
              </c:numCache>
            </c:numRef>
          </c:val>
        </c:ser>
        <c:ser>
          <c:idx val="2"/>
          <c:order val="2"/>
          <c:tx>
            <c:v>Soluzione 3</c:v>
          </c:tx>
          <c:spPr>
            <a:ln w="63500" cap="rnd">
              <a:solidFill>
                <a:srgbClr val="00B05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Foglio4!$E$7:$E$14</c:f>
              <c:numCache>
                <c:formatCode>General</c:formatCode>
                <c:ptCount val="8"/>
                <c:pt idx="0">
                  <c:v>10</c:v>
                </c:pt>
                <c:pt idx="1">
                  <c:v>30</c:v>
                </c:pt>
                <c:pt idx="2">
                  <c:v>20</c:v>
                </c:pt>
                <c:pt idx="3">
                  <c:v>10</c:v>
                </c:pt>
                <c:pt idx="4">
                  <c:v>30</c:v>
                </c:pt>
                <c:pt idx="5">
                  <c:v>30</c:v>
                </c:pt>
                <c:pt idx="6">
                  <c:v>60</c:v>
                </c:pt>
                <c:pt idx="7">
                  <c:v>20</c:v>
                </c:pt>
              </c:numCache>
            </c:numRef>
          </c:val>
        </c:ser>
        <c:dLbls>
          <c:showLegendKey val="0"/>
          <c:showVal val="0"/>
          <c:showCatName val="0"/>
          <c:showSerName val="0"/>
          <c:showPercent val="0"/>
          <c:showBubbleSize val="0"/>
        </c:dLbls>
        <c:axId val="144888944"/>
        <c:axId val="144889504"/>
      </c:radarChart>
      <c:catAx>
        <c:axId val="14488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4889504"/>
        <c:crosses val="autoZero"/>
        <c:auto val="1"/>
        <c:lblAlgn val="ctr"/>
        <c:lblOffset val="100"/>
        <c:noMultiLvlLbl val="0"/>
      </c:catAx>
      <c:valAx>
        <c:axId val="144889504"/>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4888944"/>
        <c:crosses val="autoZero"/>
        <c:crossBetween val="between"/>
        <c:majorUnit val="10"/>
      </c:valAx>
      <c:spPr>
        <a:noFill/>
        <a:ln>
          <a:noFill/>
        </a:ln>
        <a:effectLst/>
      </c:spPr>
    </c:plotArea>
    <c:legend>
      <c:legendPos val="r"/>
      <c:legendEntry>
        <c:idx val="0"/>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egendEntry>
        <c:idx val="1"/>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egendEntry>
        <c:idx val="2"/>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ayout>
        <c:manualLayout>
          <c:xMode val="edge"/>
          <c:yMode val="edge"/>
          <c:x val="0.75749241861677197"/>
          <c:y val="0.35966070141884798"/>
          <c:w val="0.19076629595858599"/>
          <c:h val="0.3145287896480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0536-3C86-400C-9F50-1275C6A29586}" type="datetimeFigureOut">
              <a:rPr lang="it-IT" smtClean="0"/>
              <a:t>23/02/2015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BD91E-6CA1-409C-9187-4AB7B2A7EE76}" type="slidenum">
              <a:rPr lang="it-IT" smtClean="0"/>
              <a:t>‹N›</a:t>
            </a:fld>
            <a:endParaRPr lang="it-IT"/>
          </a:p>
        </p:txBody>
      </p:sp>
    </p:spTree>
    <p:extLst>
      <p:ext uri="{BB962C8B-B14F-4D97-AF65-F5344CB8AC3E}">
        <p14:creationId xmlns:p14="http://schemas.microsoft.com/office/powerpoint/2010/main" val="24265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D3BD91E-6CA1-409C-9187-4AB7B2A7EE76}" type="slidenum">
              <a:rPr lang="it-IT" smtClean="0"/>
              <a:t>17</a:t>
            </a:fld>
            <a:endParaRPr lang="it-IT"/>
          </a:p>
        </p:txBody>
      </p:sp>
    </p:spTree>
    <p:extLst>
      <p:ext uri="{BB962C8B-B14F-4D97-AF65-F5344CB8AC3E}">
        <p14:creationId xmlns:p14="http://schemas.microsoft.com/office/powerpoint/2010/main" val="7554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D3BD91E-6CA1-409C-9187-4AB7B2A7EE76}" type="slidenum">
              <a:rPr lang="it-IT" smtClean="0"/>
              <a:t>25</a:t>
            </a:fld>
            <a:endParaRPr lang="it-IT"/>
          </a:p>
        </p:txBody>
      </p:sp>
    </p:spTree>
    <p:extLst>
      <p:ext uri="{BB962C8B-B14F-4D97-AF65-F5344CB8AC3E}">
        <p14:creationId xmlns:p14="http://schemas.microsoft.com/office/powerpoint/2010/main" val="354409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23/02/2015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850912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23/02/2015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909583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23/02/2015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047844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23/02/2015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997552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809BC95-6AD5-4D34-9000-81E21223B4F6}" type="datetimeFigureOut">
              <a:rPr lang="it-IT" smtClean="0"/>
              <a:t>23/02/2015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872572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0809BC95-6AD5-4D34-9000-81E21223B4F6}" type="datetimeFigureOut">
              <a:rPr lang="it-IT" smtClean="0"/>
              <a:t>23/02/2015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429134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0809BC95-6AD5-4D34-9000-81E21223B4F6}" type="datetimeFigureOut">
              <a:rPr lang="it-IT" smtClean="0"/>
              <a:t>23/02/2015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10914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0809BC95-6AD5-4D34-9000-81E21223B4F6}" type="datetimeFigureOut">
              <a:rPr lang="it-IT" smtClean="0"/>
              <a:t>23/02/2015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221278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809BC95-6AD5-4D34-9000-81E21223B4F6}" type="datetimeFigureOut">
              <a:rPr lang="it-IT" smtClean="0"/>
              <a:t>23/02/2015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340462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09BC95-6AD5-4D34-9000-81E21223B4F6}" type="datetimeFigureOut">
              <a:rPr lang="it-IT" smtClean="0"/>
              <a:t>23/02/2015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420950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09BC95-6AD5-4D34-9000-81E21223B4F6}" type="datetimeFigureOut">
              <a:rPr lang="it-IT" smtClean="0"/>
              <a:t>23/02/2015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724444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9BC95-6AD5-4D34-9000-81E21223B4F6}" type="datetimeFigureOut">
              <a:rPr lang="it-IT" smtClean="0"/>
              <a:t>23/02/2015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6457C-8D0E-4021-BB99-E24A507D8F57}" type="slidenum">
              <a:rPr lang="it-IT" smtClean="0"/>
              <a:t>‹N›</a:t>
            </a:fld>
            <a:endParaRPr lang="it-IT"/>
          </a:p>
        </p:txBody>
      </p:sp>
    </p:spTree>
    <p:extLst>
      <p:ext uri="{BB962C8B-B14F-4D97-AF65-F5344CB8AC3E}">
        <p14:creationId xmlns:p14="http://schemas.microsoft.com/office/powerpoint/2010/main" val="265961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4" name="Rettangolo 3"/>
          <p:cNvSpPr/>
          <p:nvPr/>
        </p:nvSpPr>
        <p:spPr>
          <a:xfrm>
            <a:off x="619125" y="4820560"/>
            <a:ext cx="7834312" cy="1661993"/>
          </a:xfrm>
          <a:prstGeom prst="rect">
            <a:avLst/>
          </a:prstGeom>
        </p:spPr>
        <p:txBody>
          <a:bodyPr wrap="square">
            <a:spAutoFit/>
          </a:bodyPr>
          <a:lstStyle/>
          <a:p>
            <a:r>
              <a:rPr lang="en-US" sz="3400" dirty="0">
                <a:solidFill>
                  <a:schemeClr val="bg1"/>
                </a:solidFill>
                <a:latin typeface="Segoe UI Light" panose="020B0502040204020203" pitchFamily="34" charset="0"/>
              </a:rPr>
              <a:t>Francesco </a:t>
            </a:r>
            <a:r>
              <a:rPr lang="en-US" sz="3400" dirty="0" err="1">
                <a:solidFill>
                  <a:schemeClr val="bg1"/>
                </a:solidFill>
                <a:latin typeface="Segoe UI Light" panose="020B0502040204020203" pitchFamily="34" charset="0"/>
              </a:rPr>
              <a:t>Mazzei</a:t>
            </a:r>
            <a:r>
              <a:rPr lang="en-US" sz="3400" dirty="0">
                <a:solidFill>
                  <a:schemeClr val="bg1"/>
                </a:solidFill>
                <a:latin typeface="Segoe UI Light" panose="020B0502040204020203" pitchFamily="34" charset="0"/>
              </a:rPr>
              <a:t> 	748118</a:t>
            </a:r>
          </a:p>
          <a:p>
            <a:r>
              <a:rPr lang="en-US" sz="3400" dirty="0" smtClean="0">
                <a:solidFill>
                  <a:schemeClr val="bg1"/>
                </a:solidFill>
                <a:latin typeface="Segoe UI Light" panose="020B0502040204020203" pitchFamily="34" charset="0"/>
              </a:rPr>
              <a:t>Stefano </a:t>
            </a:r>
            <a:r>
              <a:rPr lang="en-US" sz="3400" dirty="0" err="1" smtClean="0">
                <a:solidFill>
                  <a:schemeClr val="bg1"/>
                </a:solidFill>
                <a:latin typeface="Segoe UI Light" panose="020B0502040204020203" pitchFamily="34" charset="0"/>
              </a:rPr>
              <a:t>Saldarini</a:t>
            </a:r>
            <a:r>
              <a:rPr lang="en-US" sz="3400" dirty="0" smtClean="0">
                <a:solidFill>
                  <a:schemeClr val="bg1"/>
                </a:solidFill>
                <a:latin typeface="Segoe UI Light" panose="020B0502040204020203" pitchFamily="34" charset="0"/>
              </a:rPr>
              <a:t> 	748101</a:t>
            </a:r>
          </a:p>
          <a:p>
            <a:r>
              <a:rPr lang="en-US" sz="3400" dirty="0" smtClean="0">
                <a:solidFill>
                  <a:schemeClr val="bg1"/>
                </a:solidFill>
                <a:latin typeface="Segoe UI Light" panose="020B0502040204020203" pitchFamily="34" charset="0"/>
              </a:rPr>
              <a:t>Matteo Zuccon	756417</a:t>
            </a:r>
          </a:p>
        </p:txBody>
      </p:sp>
      <p:sp>
        <p:nvSpPr>
          <p:cNvPr id="5" name="Sottotitolo 2"/>
          <p:cNvSpPr>
            <a:spLocks noGrp="1"/>
          </p:cNvSpPr>
          <p:nvPr>
            <p:ph type="subTitle" idx="1"/>
          </p:nvPr>
        </p:nvSpPr>
        <p:spPr>
          <a:xfrm>
            <a:off x="1100140" y="1367913"/>
            <a:ext cx="10006013" cy="3627325"/>
          </a:xfrm>
        </p:spPr>
        <p:txBody>
          <a:bodyPr>
            <a:noAutofit/>
          </a:bodyPr>
          <a:lstStyle/>
          <a:p>
            <a:r>
              <a:rPr lang="it-IT" sz="6000" b="1" dirty="0" smtClean="0">
                <a:solidFill>
                  <a:schemeClr val="bg1"/>
                </a:solidFill>
                <a:latin typeface="Segoe UI Light" panose="020B0502040204020203" pitchFamily="34" charset="0"/>
              </a:rPr>
              <a:t>Architetture </a:t>
            </a:r>
          </a:p>
          <a:p>
            <a:r>
              <a:rPr lang="it-IT" sz="6000" b="1" dirty="0" smtClean="0">
                <a:solidFill>
                  <a:schemeClr val="bg1"/>
                </a:solidFill>
                <a:latin typeface="Segoe UI Light" panose="020B0502040204020203" pitchFamily="34" charset="0"/>
              </a:rPr>
              <a:t>del software e dei dati</a:t>
            </a:r>
          </a:p>
          <a:p>
            <a:r>
              <a:rPr lang="it-IT" sz="6000" b="1" dirty="0" smtClean="0">
                <a:solidFill>
                  <a:schemeClr val="bg1"/>
                </a:solidFill>
                <a:latin typeface="Segoe UI Light" panose="020B0502040204020203" pitchFamily="34" charset="0"/>
              </a:rPr>
              <a:t>Appello 25/02/2015</a:t>
            </a:r>
          </a:p>
        </p:txBody>
      </p:sp>
      <p:sp>
        <p:nvSpPr>
          <p:cNvPr id="6" name="Rettangolo 5"/>
          <p:cNvSpPr/>
          <p:nvPr/>
        </p:nvSpPr>
        <p:spPr>
          <a:xfrm>
            <a:off x="2259523" y="478449"/>
            <a:ext cx="7725398" cy="446276"/>
          </a:xfrm>
          <a:prstGeom prst="rect">
            <a:avLst/>
          </a:prstGeom>
        </p:spPr>
        <p:txBody>
          <a:bodyPr wrap="none">
            <a:spAutoFit/>
          </a:bodyPr>
          <a:lstStyle/>
          <a:p>
            <a:r>
              <a:rPr lang="en-US" sz="2300" dirty="0" err="1" smtClean="0">
                <a:solidFill>
                  <a:schemeClr val="bg1"/>
                </a:solidFill>
                <a:latin typeface="Segoe UI Light" panose="020B0502040204020203" pitchFamily="34" charset="0"/>
              </a:rPr>
              <a:t>Dipartimento</a:t>
            </a:r>
            <a:r>
              <a:rPr lang="en-US" sz="2300" dirty="0" smtClean="0">
                <a:solidFill>
                  <a:schemeClr val="bg1"/>
                </a:solidFill>
                <a:latin typeface="Segoe UI Light" panose="020B0502040204020203" pitchFamily="34" charset="0"/>
              </a:rPr>
              <a:t> di </a:t>
            </a:r>
            <a:r>
              <a:rPr lang="en-US" sz="2300" dirty="0" err="1" smtClean="0">
                <a:solidFill>
                  <a:schemeClr val="bg1"/>
                </a:solidFill>
                <a:latin typeface="Segoe UI Light" panose="020B0502040204020203" pitchFamily="34" charset="0"/>
              </a:rPr>
              <a:t>Informatica</a:t>
            </a:r>
            <a:r>
              <a:rPr lang="en-US" sz="2300" dirty="0" smtClean="0">
                <a:solidFill>
                  <a:schemeClr val="bg1"/>
                </a:solidFill>
                <a:latin typeface="Segoe UI Light" panose="020B0502040204020203" pitchFamily="34" charset="0"/>
              </a:rPr>
              <a:t> </a:t>
            </a:r>
            <a:r>
              <a:rPr lang="en-US" sz="2300" dirty="0" err="1" smtClean="0">
                <a:solidFill>
                  <a:schemeClr val="bg1"/>
                </a:solidFill>
                <a:latin typeface="Segoe UI Light" panose="020B0502040204020203" pitchFamily="34" charset="0"/>
              </a:rPr>
              <a:t>Sistemistica</a:t>
            </a:r>
            <a:r>
              <a:rPr lang="en-US" sz="2300" dirty="0" smtClean="0">
                <a:solidFill>
                  <a:schemeClr val="bg1"/>
                </a:solidFill>
                <a:latin typeface="Segoe UI Light" panose="020B0502040204020203" pitchFamily="34" charset="0"/>
              </a:rPr>
              <a:t> e </a:t>
            </a:r>
            <a:r>
              <a:rPr lang="en-US" sz="2300" dirty="0" err="1" smtClean="0">
                <a:solidFill>
                  <a:schemeClr val="bg1"/>
                </a:solidFill>
                <a:latin typeface="Segoe UI Light" panose="020B0502040204020203" pitchFamily="34" charset="0"/>
              </a:rPr>
              <a:t>Comunicazione</a:t>
            </a:r>
            <a:endParaRPr lang="en-US" sz="2300" dirty="0" smtClean="0">
              <a:solidFill>
                <a:schemeClr val="bg1"/>
              </a:solidFill>
              <a:latin typeface="Segoe UI Light" panose="020B0502040204020203" pitchFamily="34" charset="0"/>
            </a:endParaRPr>
          </a:p>
        </p:txBody>
      </p:sp>
      <p:sp>
        <p:nvSpPr>
          <p:cNvPr id="7" name="Rettangolo 6"/>
          <p:cNvSpPr/>
          <p:nvPr/>
        </p:nvSpPr>
        <p:spPr>
          <a:xfrm>
            <a:off x="3541124" y="90171"/>
            <a:ext cx="5348640" cy="446276"/>
          </a:xfrm>
          <a:prstGeom prst="rect">
            <a:avLst/>
          </a:prstGeom>
        </p:spPr>
        <p:txBody>
          <a:bodyPr wrap="none">
            <a:spAutoFit/>
          </a:bodyPr>
          <a:lstStyle/>
          <a:p>
            <a:r>
              <a:rPr lang="it-IT" sz="2300" dirty="0" smtClean="0">
                <a:solidFill>
                  <a:schemeClr val="bg1"/>
                </a:solidFill>
                <a:latin typeface="Segoe UI Light" panose="020B0502040204020203" pitchFamily="34" charset="0"/>
              </a:rPr>
              <a:t>Università degli Studi di Milano-Bicocca</a:t>
            </a:r>
            <a:endParaRPr lang="en-US" sz="2300" dirty="0" smtClean="0">
              <a:solidFill>
                <a:schemeClr val="bg1"/>
              </a:solidFill>
              <a:latin typeface="Segoe UI Light" panose="020B0502040204020203" pitchFamily="34" charset="0"/>
            </a:endParaRPr>
          </a:p>
        </p:txBody>
      </p:sp>
    </p:spTree>
    <p:extLst>
      <p:ext uri="{BB962C8B-B14F-4D97-AF65-F5344CB8AC3E}">
        <p14:creationId xmlns:p14="http://schemas.microsoft.com/office/powerpoint/2010/main" val="1152130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2042222"/>
            <a:ext cx="10158413" cy="5478422"/>
          </a:xfrm>
          <a:prstGeom prst="rect">
            <a:avLst/>
          </a:prstGeom>
          <a:noFill/>
        </p:spPr>
        <p:txBody>
          <a:bodyPr wrap="square" rtlCol="0">
            <a:spAutoFit/>
          </a:bodyPr>
          <a:lstStyle/>
          <a:p>
            <a:pPr marL="457200" lvl="0" indent="-457200">
              <a:buFont typeface="Arial"/>
              <a:buChar char="•"/>
            </a:pPr>
            <a:r>
              <a:rPr lang="it-IT" sz="3200" spc="-100" dirty="0" smtClean="0">
                <a:ln w="3175">
                  <a:noFill/>
                </a:ln>
                <a:latin typeface="+mj-lt"/>
                <a:cs typeface="Arial" charset="0"/>
              </a:rPr>
              <a:t>Il target del sistema è il territorio nazionale italiano</a:t>
            </a:r>
          </a:p>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Presenza di 2000 sensori idrici dislocati sul territorio nazionale (a febbraio 2015 in Lombardia sono presenti circa 100 sensori – Arpa Lombardia)</a:t>
            </a:r>
          </a:p>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I sensori idrici inviano i dati rilevati ogni ora (tutti i sensori sono sincronizzati – l’intervallo di rilevazione è analogo a quello di sistemi realmente esistenti)</a:t>
            </a: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137891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858712"/>
            <a:ext cx="10158413" cy="7725192"/>
          </a:xfrm>
          <a:prstGeom prst="rect">
            <a:avLst/>
          </a:prstGeom>
          <a:noFill/>
        </p:spPr>
        <p:txBody>
          <a:bodyPr wrap="square" rtlCol="0">
            <a:spAutoFit/>
          </a:bodyPr>
          <a:lstStyle/>
          <a:p>
            <a:pPr marL="457200" indent="-457200">
              <a:buFont typeface="Arial"/>
              <a:buChar char="•"/>
            </a:pPr>
            <a:r>
              <a:rPr lang="it-IT" sz="3200" spc="-100" dirty="0">
                <a:ln w="3175">
                  <a:noFill/>
                </a:ln>
                <a:latin typeface="+mj-lt"/>
                <a:cs typeface="Arial" charset="0"/>
              </a:rPr>
              <a:t>I sensori sono programmabili (end-</a:t>
            </a:r>
            <a:r>
              <a:rPr lang="it-IT" sz="3200" spc="-100" dirty="0" err="1">
                <a:ln w="3175">
                  <a:noFill/>
                </a:ln>
                <a:latin typeface="+mj-lt"/>
                <a:cs typeface="Arial" charset="0"/>
              </a:rPr>
              <a:t>point</a:t>
            </a:r>
            <a:r>
              <a:rPr lang="it-IT" sz="3200" spc="-100" dirty="0">
                <a:ln w="3175">
                  <a:noFill/>
                </a:ln>
                <a:latin typeface="+mj-lt"/>
                <a:cs typeface="Arial" charset="0"/>
              </a:rPr>
              <a:t> invio dati e frequenza invio) </a:t>
            </a:r>
            <a:endParaRPr lang="it-IT" sz="3200" spc="-100" dirty="0" smtClean="0">
              <a:ln w="3175">
                <a:noFill/>
              </a:ln>
              <a:latin typeface="+mj-lt"/>
              <a:cs typeface="Arial" charset="0"/>
            </a:endParaRPr>
          </a:p>
          <a:p>
            <a:pPr marL="457200" indent="-457200">
              <a:buFont typeface="Arial"/>
              <a:buChar char="•"/>
            </a:pPr>
            <a:endParaRPr lang="it-IT" sz="3200" spc="-100" dirty="0">
              <a:ln w="3175">
                <a:noFill/>
              </a:ln>
              <a:latin typeface="+mj-lt"/>
              <a:cs typeface="Arial" charset="0"/>
            </a:endParaRPr>
          </a:p>
          <a:p>
            <a:pPr marL="457200" lvl="0" indent="-457200">
              <a:buFont typeface="Arial"/>
              <a:buChar char="•"/>
            </a:pPr>
            <a:r>
              <a:rPr lang="it-IT" sz="3200" spc="-100" dirty="0">
                <a:ln w="3175">
                  <a:noFill/>
                </a:ln>
                <a:latin typeface="+mj-lt"/>
                <a:cs typeface="Arial" charset="0"/>
              </a:rPr>
              <a:t>La trasmissione di </a:t>
            </a:r>
            <a:r>
              <a:rPr lang="it-IT" sz="3200" spc="-100" dirty="0" err="1">
                <a:ln w="3175">
                  <a:noFill/>
                </a:ln>
                <a:latin typeface="+mj-lt"/>
                <a:cs typeface="Arial" charset="0"/>
              </a:rPr>
              <a:t>DI</a:t>
            </a:r>
            <a:r>
              <a:rPr lang="it-IT" sz="3200" spc="-100" dirty="0">
                <a:ln w="3175">
                  <a:noFill/>
                </a:ln>
                <a:latin typeface="+mj-lt"/>
                <a:cs typeface="Arial" charset="0"/>
              </a:rPr>
              <a:t> avviene tramite sensori idrometrici dotati di modulo GPRS (con output digitale) </a:t>
            </a: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La pianificazione degli spostamenti delle squadre di emergenza </a:t>
            </a:r>
            <a:r>
              <a:rPr lang="it-IT" sz="3200" b="1" spc="-100" dirty="0" smtClean="0">
                <a:ln w="3175">
                  <a:noFill/>
                </a:ln>
                <a:latin typeface="+mj-lt"/>
                <a:cs typeface="Arial" charset="0"/>
              </a:rPr>
              <a:t>non</a:t>
            </a:r>
            <a:r>
              <a:rPr lang="it-IT" sz="3200" spc="-100" dirty="0" smtClean="0">
                <a:ln w="3175">
                  <a:noFill/>
                </a:ln>
                <a:latin typeface="+mj-lt"/>
                <a:cs typeface="Arial" charset="0"/>
              </a:rPr>
              <a:t> viene svolta in automatico dal sistema, ma da un operatore del centro di supervisione</a:t>
            </a:r>
          </a:p>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192680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8"/>
            <a:ext cx="10158413" cy="6494085"/>
          </a:xfrm>
          <a:prstGeom prst="rect">
            <a:avLst/>
          </a:prstGeom>
          <a:noFill/>
        </p:spPr>
        <p:txBody>
          <a:bodyPr wrap="square" rtlCol="0">
            <a:spAutoFit/>
          </a:bodyPr>
          <a:lstStyle/>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I nodi idrici si trovano in corrispondenza del punto di confluenza di due corsi d’acqua</a:t>
            </a:r>
          </a:p>
          <a:p>
            <a:pPr marL="457200" lvl="0" indent="-457200">
              <a:buFont typeface="Arial"/>
              <a:buChar char="•"/>
            </a:pPr>
            <a:endParaRPr lang="it-IT" sz="1600" spc="-100" dirty="0" smtClean="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Il tratto di fiume va da un nodo al successivo</a:t>
            </a: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Vengono monitorati solo i tratti d’acqua considerati a rischio</a:t>
            </a:r>
          </a:p>
          <a:p>
            <a:pPr marL="457200" indent="-457200">
              <a:buFont typeface="Arial"/>
              <a:buChar char="•"/>
            </a:pPr>
            <a:endParaRPr lang="it-IT" sz="3200" spc="-100" dirty="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141078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383222"/>
            <a:ext cx="10158413" cy="7463582"/>
          </a:xfrm>
          <a:prstGeom prst="rect">
            <a:avLst/>
          </a:prstGeom>
          <a:noFill/>
        </p:spPr>
        <p:txBody>
          <a:bodyPr wrap="square" rtlCol="0">
            <a:spAutoFit/>
          </a:bodyPr>
          <a:lstStyle/>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endParaRPr lang="it-IT" sz="1600" spc="-100" dirty="0" smtClean="0">
              <a:ln w="3175">
                <a:noFill/>
              </a:ln>
              <a:latin typeface="+mj-lt"/>
              <a:cs typeface="Arial" charset="0"/>
            </a:endParaRP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Una squadra di emergenza  può essere sul campo o nella sede operativa</a:t>
            </a: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L’identificazione della squadra di emergenza più prossima avviene semplicemente considerando la distanza fra il luogo in cui avviene l’emergenza e la sede operativa della squadra (solamente se la squadra non è impegnata sul campo)</a:t>
            </a:r>
            <a:endParaRPr lang="it-IT" sz="3200" spc="-100" dirty="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63907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7"/>
            <a:ext cx="10158413" cy="8417690"/>
          </a:xfrm>
          <a:prstGeom prst="rect">
            <a:avLst/>
          </a:prstGeom>
          <a:noFill/>
        </p:spPr>
        <p:txBody>
          <a:bodyPr wrap="square" rtlCol="0">
            <a:spAutoFit/>
          </a:bodyPr>
          <a:lstStyle/>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a:ln w="3175">
                  <a:noFill/>
                </a:ln>
                <a:latin typeface="+mj-lt"/>
                <a:cs typeface="Arial" charset="0"/>
              </a:rPr>
              <a:t>Il campo regione della tabella </a:t>
            </a:r>
            <a:r>
              <a:rPr lang="it-IT" sz="3200" i="1" spc="-100" dirty="0">
                <a:ln w="3175">
                  <a:noFill/>
                </a:ln>
                <a:latin typeface="+mj-lt"/>
                <a:cs typeface="Arial" charset="0"/>
              </a:rPr>
              <a:t>nodo d’acqua </a:t>
            </a:r>
            <a:r>
              <a:rPr lang="it-IT" sz="3200" spc="-100" dirty="0">
                <a:ln w="3175">
                  <a:noFill/>
                </a:ln>
                <a:latin typeface="+mj-lt"/>
                <a:cs typeface="Arial" charset="0"/>
              </a:rPr>
              <a:t>in BRI e il campo denominazione della tabella </a:t>
            </a:r>
            <a:r>
              <a:rPr lang="it-IT" sz="3200" i="1" spc="-100" dirty="0">
                <a:ln w="3175">
                  <a:noFill/>
                </a:ln>
                <a:latin typeface="+mj-lt"/>
                <a:cs typeface="Arial" charset="0"/>
              </a:rPr>
              <a:t>regione</a:t>
            </a:r>
            <a:r>
              <a:rPr lang="it-IT" sz="3200" spc="-100" dirty="0">
                <a:ln w="3175">
                  <a:noFill/>
                </a:ln>
                <a:latin typeface="+mj-lt"/>
                <a:cs typeface="Arial" charset="0"/>
              </a:rPr>
              <a:t> in BDM hanno lo stesso </a:t>
            </a:r>
            <a:r>
              <a:rPr lang="it-IT" sz="3200" spc="-100" dirty="0" smtClean="0">
                <a:ln w="3175">
                  <a:noFill/>
                </a:ln>
                <a:latin typeface="+mj-lt"/>
                <a:cs typeface="Arial" charset="0"/>
              </a:rPr>
              <a:t>dominio</a:t>
            </a:r>
          </a:p>
          <a:p>
            <a:pPr marL="457200" lvl="0" indent="-457200">
              <a:buFont typeface="Arial"/>
              <a:buChar char="•"/>
            </a:pPr>
            <a:endParaRPr lang="it-IT" sz="1500" spc="-100" dirty="0">
              <a:ln w="3175">
                <a:noFill/>
              </a:ln>
              <a:latin typeface="+mj-lt"/>
              <a:cs typeface="Arial" charset="0"/>
            </a:endParaRPr>
          </a:p>
          <a:p>
            <a:pPr marL="457200" indent="-457200">
              <a:buFont typeface="Arial"/>
              <a:buChar char="•"/>
            </a:pPr>
            <a:r>
              <a:rPr lang="it-IT" sz="3200" spc="-100" dirty="0">
                <a:ln w="3175">
                  <a:noFill/>
                </a:ln>
                <a:latin typeface="+mj-lt"/>
                <a:cs typeface="Arial" charset="0"/>
              </a:rPr>
              <a:t>Conosciamo lo schema logico di </a:t>
            </a:r>
            <a:r>
              <a:rPr lang="it-IT" sz="3200" spc="-100" dirty="0" smtClean="0">
                <a:ln w="3175">
                  <a:noFill/>
                </a:ln>
                <a:latin typeface="+mj-lt"/>
                <a:cs typeface="Arial" charset="0"/>
              </a:rPr>
              <a:t>BDM</a:t>
            </a:r>
          </a:p>
          <a:p>
            <a:pPr marL="457200" indent="-457200">
              <a:buFont typeface="Arial"/>
              <a:buChar char="•"/>
            </a:pPr>
            <a:endParaRPr lang="it-IT" sz="1500" spc="-100" dirty="0">
              <a:ln w="3175">
                <a:noFill/>
              </a:ln>
              <a:latin typeface="+mj-lt"/>
              <a:cs typeface="Arial" charset="0"/>
            </a:endParaRPr>
          </a:p>
          <a:p>
            <a:pPr marL="457200" indent="-457200">
              <a:buFont typeface="Arial"/>
              <a:buChar char="•"/>
            </a:pPr>
            <a:r>
              <a:rPr lang="it-IT" sz="3200" spc="-100" dirty="0">
                <a:ln w="3175">
                  <a:noFill/>
                </a:ln>
                <a:latin typeface="+mj-lt"/>
                <a:cs typeface="Arial" charset="0"/>
              </a:rPr>
              <a:t>L’</a:t>
            </a:r>
            <a:r>
              <a:rPr lang="it-IT" sz="3200" i="1" spc="-100" dirty="0">
                <a:ln w="3175">
                  <a:noFill/>
                </a:ln>
                <a:latin typeface="+mj-lt"/>
                <a:cs typeface="Arial" charset="0"/>
              </a:rPr>
              <a:t>id</a:t>
            </a:r>
            <a:r>
              <a:rPr lang="it-IT" sz="3200" spc="-100" dirty="0">
                <a:ln w="3175">
                  <a:noFill/>
                </a:ln>
                <a:latin typeface="+mj-lt"/>
                <a:cs typeface="Arial" charset="0"/>
              </a:rPr>
              <a:t> della tabella </a:t>
            </a:r>
            <a:r>
              <a:rPr lang="it-IT" sz="3200" spc="-100" dirty="0" err="1">
                <a:ln w="3175">
                  <a:noFill/>
                </a:ln>
                <a:latin typeface="+mj-lt"/>
                <a:cs typeface="Arial" charset="0"/>
              </a:rPr>
              <a:t>BDM.previsioniMeteo</a:t>
            </a:r>
            <a:r>
              <a:rPr lang="it-IT" sz="3200" spc="-100" dirty="0">
                <a:ln w="3175">
                  <a:noFill/>
                </a:ln>
                <a:latin typeface="+mj-lt"/>
                <a:cs typeface="Arial" charset="0"/>
              </a:rPr>
              <a:t> e l’</a:t>
            </a:r>
            <a:r>
              <a:rPr lang="it-IT" sz="3200" i="1" spc="-100" dirty="0">
                <a:ln w="3175">
                  <a:noFill/>
                </a:ln>
                <a:latin typeface="+mj-lt"/>
                <a:cs typeface="Arial" charset="0"/>
              </a:rPr>
              <a:t>id</a:t>
            </a:r>
            <a:r>
              <a:rPr lang="it-IT" sz="3200" spc="-100" dirty="0">
                <a:ln w="3175">
                  <a:noFill/>
                </a:ln>
                <a:latin typeface="+mj-lt"/>
                <a:cs typeface="Arial" charset="0"/>
              </a:rPr>
              <a:t> della tabella </a:t>
            </a:r>
            <a:r>
              <a:rPr lang="it-IT" sz="3200" spc="-100" dirty="0" err="1">
                <a:ln w="3175">
                  <a:noFill/>
                </a:ln>
                <a:latin typeface="+mj-lt"/>
                <a:cs typeface="Arial" charset="0"/>
              </a:rPr>
              <a:t>BSE.previsioni</a:t>
            </a:r>
            <a:r>
              <a:rPr lang="it-IT" sz="3200" spc="-100" dirty="0">
                <a:ln w="3175">
                  <a:noFill/>
                </a:ln>
                <a:latin typeface="+mj-lt"/>
                <a:cs typeface="Arial" charset="0"/>
              </a:rPr>
              <a:t> identificano la stessa </a:t>
            </a:r>
            <a:r>
              <a:rPr lang="it-IT" sz="3200" spc="-100" dirty="0" smtClean="0">
                <a:ln w="3175">
                  <a:noFill/>
                </a:ln>
                <a:latin typeface="+mj-lt"/>
                <a:cs typeface="Arial" charset="0"/>
              </a:rPr>
              <a:t>previsione</a:t>
            </a:r>
            <a:endParaRPr lang="it-IT" sz="3200" spc="-100" dirty="0">
              <a:ln w="3175">
                <a:noFill/>
              </a:ln>
              <a:latin typeface="+mj-lt"/>
              <a:cs typeface="Arial" charset="0"/>
            </a:endParaRPr>
          </a:p>
          <a:p>
            <a:pPr marL="457200" indent="-457200">
              <a:buFont typeface="Arial"/>
              <a:buChar char="•"/>
            </a:pPr>
            <a:endParaRPr lang="it-IT" sz="3200" spc="-100" dirty="0" smtClean="0">
              <a:ln w="3175">
                <a:noFill/>
              </a:ln>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53788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4"/>
            <a:ext cx="11001375" cy="3046988"/>
          </a:xfrm>
          <a:prstGeom prst="rect">
            <a:avLst/>
          </a:prstGeom>
          <a:noFill/>
        </p:spPr>
        <p:txBody>
          <a:bodyPr wrap="square" rtlCol="0">
            <a:spAutoFit/>
          </a:bodyPr>
          <a:lstStyle/>
          <a:p>
            <a:pPr marL="457200" lvl="0" indent="-457200">
              <a:buFont typeface="Arial" panose="020B0604020202020204" pitchFamily="34" charset="0"/>
              <a:buChar char="•"/>
            </a:pPr>
            <a:endParaRPr lang="it-IT" sz="3200" spc="-100" dirty="0" smtClean="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Esistono </a:t>
            </a:r>
            <a:r>
              <a:rPr lang="it-IT" sz="3200" spc="-100" dirty="0">
                <a:ln w="3175">
                  <a:noFill/>
                </a:ln>
                <a:latin typeface="+mj-lt"/>
                <a:cs typeface="Arial" charset="0"/>
              </a:rPr>
              <a:t>circa </a:t>
            </a:r>
            <a:r>
              <a:rPr lang="it-IT" sz="3200" spc="-100" dirty="0" smtClean="0">
                <a:ln w="3175">
                  <a:noFill/>
                </a:ln>
                <a:latin typeface="+mj-lt"/>
                <a:cs typeface="Arial" charset="0"/>
              </a:rPr>
              <a:t>1000 </a:t>
            </a:r>
            <a:r>
              <a:rPr lang="it-IT" sz="3200" spc="-100" dirty="0">
                <a:ln w="3175">
                  <a:noFill/>
                </a:ln>
                <a:latin typeface="+mj-lt"/>
                <a:cs typeface="Arial" charset="0"/>
              </a:rPr>
              <a:t>fiumi in </a:t>
            </a:r>
            <a:r>
              <a:rPr lang="it-IT" sz="3200" spc="-100" dirty="0" smtClean="0">
                <a:ln w="3175">
                  <a:noFill/>
                </a:ln>
                <a:latin typeface="+mj-lt"/>
                <a:cs typeface="Arial" charset="0"/>
              </a:rPr>
              <a:t>Italia (non tutti necessitano monitoraggio)</a:t>
            </a:r>
            <a:endParaRPr lang="it-IT" sz="3200" spc="-100" dirty="0">
              <a:ln w="3175">
                <a:noFill/>
              </a:ln>
              <a:latin typeface="+mj-lt"/>
              <a:cs typeface="Arial" charset="0"/>
            </a:endParaRPr>
          </a:p>
          <a:p>
            <a:pPr marL="457200" lvl="0" indent="-457200">
              <a:buFont typeface="Arial" panose="020B0604020202020204" pitchFamily="34" charset="0"/>
              <a:buChar char="•"/>
            </a:pPr>
            <a:endParaRPr lang="it-IT" sz="32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L</a:t>
            </a:r>
            <a:r>
              <a:rPr lang="it-IT" sz="3200" spc="-100" dirty="0" smtClean="0">
                <a:ln w="3175">
                  <a:noFill/>
                </a:ln>
                <a:latin typeface="+mj-lt"/>
                <a:cs typeface="Arial" charset="0"/>
              </a:rPr>
              <a:t>’altezza </a:t>
            </a:r>
            <a:r>
              <a:rPr lang="it-IT" sz="3200" spc="-100" dirty="0">
                <a:ln w="3175">
                  <a:noFill/>
                </a:ln>
                <a:latin typeface="+mj-lt"/>
                <a:cs typeface="Arial" charset="0"/>
              </a:rPr>
              <a:t>massima registrata è di circa 9 metri (Po affluenza con il Ticino) </a:t>
            </a: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Stime</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748927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3" y="1700214"/>
            <a:ext cx="10972800" cy="5262980"/>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a:ln w="3175">
                  <a:noFill/>
                </a:ln>
                <a:latin typeface="+mj-lt"/>
                <a:cs typeface="Arial" charset="0"/>
              </a:rPr>
              <a:t>U</a:t>
            </a:r>
            <a:r>
              <a:rPr lang="it-IT" sz="2800" spc="-100" dirty="0" smtClean="0">
                <a:ln w="3175">
                  <a:noFill/>
                </a:ln>
                <a:latin typeface="+mj-lt"/>
                <a:cs typeface="Arial" charset="0"/>
              </a:rPr>
              <a:t>n </a:t>
            </a:r>
            <a:r>
              <a:rPr lang="it-IT" sz="2800" spc="-100" dirty="0">
                <a:ln w="3175">
                  <a:noFill/>
                </a:ln>
                <a:latin typeface="+mj-lt"/>
                <a:cs typeface="Arial" charset="0"/>
              </a:rPr>
              <a:t>operatore a campo può segnalare una </a:t>
            </a:r>
            <a:r>
              <a:rPr lang="it-IT" sz="2800" spc="-100" dirty="0" smtClean="0">
                <a:ln w="3175">
                  <a:noFill/>
                </a:ln>
                <a:latin typeface="+mj-lt"/>
                <a:cs typeface="Arial" charset="0"/>
              </a:rPr>
              <a:t>SEG</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I</a:t>
            </a:r>
            <a:r>
              <a:rPr lang="it-IT" sz="2800" spc="-100" dirty="0" smtClean="0">
                <a:ln w="3175">
                  <a:noFill/>
                </a:ln>
                <a:latin typeface="+mj-lt"/>
                <a:cs typeface="Arial" charset="0"/>
              </a:rPr>
              <a:t>l </a:t>
            </a:r>
            <a:r>
              <a:rPr lang="it-IT" sz="2800" spc="-100" dirty="0">
                <a:ln w="3175">
                  <a:noFill/>
                </a:ln>
                <a:latin typeface="+mj-lt"/>
                <a:cs typeface="Arial" charset="0"/>
              </a:rPr>
              <a:t>sistema identifica automaticamente una </a:t>
            </a:r>
            <a:r>
              <a:rPr lang="it-IT" sz="2800" spc="-100" dirty="0" smtClean="0">
                <a:ln w="3175">
                  <a:noFill/>
                </a:ln>
                <a:latin typeface="+mj-lt"/>
                <a:cs typeface="Arial" charset="0"/>
              </a:rPr>
              <a:t>SEP</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Il sistema permette all’operatore del centro di supervisione di pianificare gli </a:t>
            </a:r>
            <a:r>
              <a:rPr lang="it-IT" sz="2800" spc="-100" dirty="0">
                <a:ln w="3175">
                  <a:noFill/>
                </a:ln>
                <a:latin typeface="+mj-lt"/>
                <a:cs typeface="Arial" charset="0"/>
              </a:rPr>
              <a:t>spostamenti delle squadre di emergenza per gestire la </a:t>
            </a:r>
            <a:r>
              <a:rPr lang="it-IT" sz="2800" spc="-100" dirty="0" smtClean="0">
                <a:ln w="3175">
                  <a:noFill/>
                </a:ln>
                <a:latin typeface="+mj-lt"/>
                <a:cs typeface="Arial" charset="0"/>
              </a:rPr>
              <a:t>SEP </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pianificazione deve essere notificata ai responsabili territoriali della protezione civile e alle squadre di emergenza </a:t>
            </a:r>
            <a:r>
              <a:rPr lang="it-IT" sz="2800" spc="-100" dirty="0" smtClean="0">
                <a:ln w="3175">
                  <a:noFill/>
                </a:ln>
                <a:latin typeface="+mj-lt"/>
                <a:cs typeface="Arial" charset="0"/>
              </a:rPr>
              <a:t>coinvolte</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pianificazione deve essere memorizzata su </a:t>
            </a:r>
            <a:r>
              <a:rPr lang="it-IT" sz="2800" spc="-100" dirty="0" smtClean="0">
                <a:ln w="3175">
                  <a:noFill/>
                </a:ln>
                <a:latin typeface="+mj-lt"/>
                <a:cs typeface="Arial" charset="0"/>
              </a:rPr>
              <a:t>BSE</a:t>
            </a:r>
            <a:endParaRPr lang="it-IT" sz="2800" spc="-100" dirty="0">
              <a:ln w="3175">
                <a:noFill/>
              </a:ln>
              <a:latin typeface="+mj-lt"/>
              <a:cs typeface="Arial" charset="0"/>
            </a:endParaRP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053849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2" y="1809944"/>
            <a:ext cx="11149013" cy="4247317"/>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smtClean="0">
                <a:ln w="3175">
                  <a:noFill/>
                </a:ln>
                <a:latin typeface="+mj-lt"/>
                <a:cs typeface="Arial" charset="0"/>
              </a:rPr>
              <a:t>Le </a:t>
            </a:r>
            <a:r>
              <a:rPr lang="it-IT" sz="2800" spc="-100" dirty="0">
                <a:ln w="3175">
                  <a:noFill/>
                </a:ln>
                <a:latin typeface="+mj-lt"/>
                <a:cs typeface="Arial" charset="0"/>
              </a:rPr>
              <a:t>informazioni di SEP devono essere rese visibili in forma dettagliata agli operatori di un centro di supervisione e ai responsabili territoriali della protezione </a:t>
            </a:r>
            <a:r>
              <a:rPr lang="it-IT" sz="2800" spc="-100" dirty="0" smtClean="0">
                <a:ln w="3175">
                  <a:noFill/>
                </a:ln>
                <a:latin typeface="+mj-lt"/>
                <a:cs typeface="Arial" charset="0"/>
              </a:rPr>
              <a:t>civile</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e </a:t>
            </a:r>
            <a:r>
              <a:rPr lang="it-IT" sz="2800" spc="-100" dirty="0">
                <a:ln w="3175">
                  <a:noFill/>
                </a:ln>
                <a:latin typeface="+mj-lt"/>
                <a:cs typeface="Arial" charset="0"/>
              </a:rPr>
              <a:t>informazioni di SEP devono essere rese visibili in forma sintetica alla popolazione </a:t>
            </a:r>
            <a:r>
              <a:rPr lang="it-IT" sz="2800" spc="-100" dirty="0" smtClean="0">
                <a:ln w="3175">
                  <a:noFill/>
                </a:ln>
                <a:latin typeface="+mj-lt"/>
                <a:cs typeface="Arial" charset="0"/>
              </a:rPr>
              <a:t>interessata</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e </a:t>
            </a:r>
            <a:r>
              <a:rPr lang="it-IT" sz="2800" spc="-100" dirty="0">
                <a:ln w="3175">
                  <a:noFill/>
                </a:ln>
                <a:latin typeface="+mj-lt"/>
                <a:cs typeface="Arial" charset="0"/>
              </a:rPr>
              <a:t>informazioni SEG devono essere notificate alle squadre di </a:t>
            </a:r>
            <a:r>
              <a:rPr lang="it-IT" sz="2800" spc="-100" dirty="0" smtClean="0">
                <a:ln w="3175">
                  <a:noFill/>
                </a:ln>
                <a:latin typeface="+mj-lt"/>
                <a:cs typeface="Arial" charset="0"/>
              </a:rPr>
              <a:t>emergenza più prossime</a:t>
            </a:r>
            <a:endParaRPr lang="it-IT" sz="28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63912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71513" y="2257429"/>
            <a:ext cx="10444163" cy="4832093"/>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ricezione di DI deve essere in </a:t>
            </a:r>
            <a:r>
              <a:rPr lang="it-IT" sz="2800" i="1" spc="-100" dirty="0">
                <a:ln w="3175">
                  <a:noFill/>
                </a:ln>
                <a:latin typeface="+mj-lt"/>
                <a:cs typeface="Arial" charset="0"/>
              </a:rPr>
              <a:t>real-</a:t>
            </a:r>
            <a:r>
              <a:rPr lang="it-IT" sz="2800" i="1" spc="-100" dirty="0" smtClean="0">
                <a:ln w="3175">
                  <a:noFill/>
                </a:ln>
                <a:latin typeface="+mj-lt"/>
                <a:cs typeface="Arial" charset="0"/>
              </a:rPr>
              <a:t>time</a:t>
            </a:r>
            <a:r>
              <a:rPr lang="it-IT" sz="2800" spc="-100" dirty="0" smtClean="0">
                <a:ln w="3175">
                  <a:noFill/>
                </a:ln>
                <a:latin typeface="+mj-lt"/>
                <a:cs typeface="Arial" charset="0"/>
              </a:rPr>
              <a:t> (1 rilevazione all’ora per ogni sensore)</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Il sistema deve essere disponibile h24</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Tempestività notifica SEG (tempistica non specificata nel testo)</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endParaRPr lang="it-IT" sz="2800" spc="-100" dirty="0">
              <a:ln w="3175">
                <a:noFill/>
              </a:ln>
              <a:latin typeface="+mj-lt"/>
              <a:cs typeface="Arial" charset="0"/>
            </a:endParaRP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non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58423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100140" y="1367913"/>
            <a:ext cx="10006013" cy="3627325"/>
          </a:xfrm>
        </p:spPr>
        <p:txBody>
          <a:bodyPr anchor="ctr">
            <a:noAutofit/>
          </a:bodyPr>
          <a:lstStyle/>
          <a:p>
            <a:r>
              <a:rPr lang="it-IT" sz="6000" dirty="0" smtClean="0">
                <a:solidFill>
                  <a:schemeClr val="bg1"/>
                </a:solidFill>
                <a:latin typeface="Segoe UI Light" panose="020B0502040204020203" pitchFamily="34" charset="0"/>
              </a:rPr>
              <a:t>Architettura del Software</a:t>
            </a:r>
          </a:p>
        </p:txBody>
      </p:sp>
    </p:spTree>
    <p:extLst>
      <p:ext uri="{BB962C8B-B14F-4D97-AF65-F5344CB8AC3E}">
        <p14:creationId xmlns:p14="http://schemas.microsoft.com/office/powerpoint/2010/main" val="297267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14365" y="2242246"/>
            <a:ext cx="10315575" cy="2945422"/>
          </a:xfrm>
          <a:prstGeom prst="rect">
            <a:avLst/>
          </a:prstGeom>
          <a:noFill/>
        </p:spPr>
        <p:txBody>
          <a:bodyPr wrap="square" rtlCol="0">
            <a:spAutoFit/>
          </a:bodyPr>
          <a:lstStyle/>
          <a:p>
            <a:pPr marL="457200" indent="-457200">
              <a:lnSpc>
                <a:spcPct val="130000"/>
              </a:lnSpc>
              <a:buFont typeface="Arial"/>
              <a:buChar char="•"/>
            </a:pPr>
            <a:r>
              <a:rPr lang="it-IT" sz="3600" spc="-100" dirty="0" smtClean="0">
                <a:ln w="3175">
                  <a:noFill/>
                </a:ln>
                <a:latin typeface="+mj-lt"/>
                <a:cs typeface="Arial" charset="0"/>
              </a:rPr>
              <a:t>Introduzione</a:t>
            </a:r>
          </a:p>
          <a:p>
            <a:pPr marL="457200" indent="-457200">
              <a:lnSpc>
                <a:spcPct val="130000"/>
              </a:lnSpc>
              <a:buFont typeface="Arial"/>
              <a:buChar char="•"/>
            </a:pPr>
            <a:r>
              <a:rPr lang="it-IT" sz="3600" spc="-100" dirty="0" smtClean="0">
                <a:ln w="3175">
                  <a:noFill/>
                </a:ln>
                <a:latin typeface="+mj-lt"/>
                <a:cs typeface="Arial" charset="0"/>
              </a:rPr>
              <a:t>Architettura del software</a:t>
            </a:r>
          </a:p>
          <a:p>
            <a:pPr marL="457200" indent="-457200">
              <a:lnSpc>
                <a:spcPct val="130000"/>
              </a:lnSpc>
              <a:buFont typeface="Arial"/>
              <a:buChar char="•"/>
            </a:pPr>
            <a:r>
              <a:rPr lang="it-IT" sz="3600" spc="-100" dirty="0" smtClean="0">
                <a:ln w="3175">
                  <a:noFill/>
                </a:ln>
                <a:latin typeface="+mj-lt"/>
                <a:cs typeface="Arial" charset="0"/>
              </a:rPr>
              <a:t>Architettura dei dati</a:t>
            </a:r>
          </a:p>
          <a:p>
            <a:pPr marL="457200" indent="-457200">
              <a:lnSpc>
                <a:spcPct val="130000"/>
              </a:lnSpc>
              <a:buFont typeface="Arial"/>
              <a:buChar char="•"/>
            </a:pPr>
            <a:r>
              <a:rPr lang="it-IT" sz="3600" spc="-100" dirty="0" smtClean="0">
                <a:ln w="3175">
                  <a:noFill/>
                </a:ln>
                <a:latin typeface="+mj-lt"/>
                <a:cs typeface="Arial" charset="0"/>
              </a:rPr>
              <a:t>Considerazioni</a:t>
            </a:r>
            <a:endParaRPr lang="it-IT" sz="36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Indice</a:t>
            </a: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659859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p:cNvSpPr/>
          <p:nvPr/>
        </p:nvSpPr>
        <p:spPr>
          <a:xfrm>
            <a:off x="1285878" y="1314454"/>
            <a:ext cx="442913"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992984" y="2462079"/>
            <a:ext cx="442913"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rotWithShape="1">
          <a:blip r:embed="rId2"/>
          <a:srcRect t="694" b="-1"/>
          <a:stretch/>
        </p:blipFill>
        <p:spPr>
          <a:xfrm>
            <a:off x="1643447" y="596266"/>
            <a:ext cx="9895164" cy="5910955"/>
          </a:xfrm>
          <a:prstGeom prst="rect">
            <a:avLst/>
          </a:prstGeom>
        </p:spPr>
      </p:pic>
      <p:sp>
        <p:nvSpPr>
          <p:cNvPr id="9" name="CasellaDiTesto 8"/>
          <p:cNvSpPr txBox="1"/>
          <p:nvPr/>
        </p:nvSpPr>
        <p:spPr>
          <a:xfrm>
            <a:off x="415531" y="314326"/>
            <a:ext cx="10813303" cy="2308324"/>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Use </a:t>
            </a:r>
            <a:r>
              <a:rPr lang="it-IT" sz="5400" b="1" spc="-100" dirty="0" err="1" smtClean="0">
                <a:ln w="3175">
                  <a:noFill/>
                </a:ln>
                <a:solidFill>
                  <a:srgbClr val="0072C6"/>
                </a:solidFill>
                <a:latin typeface="+mj-lt"/>
                <a:cs typeface="Arial" charset="0"/>
              </a:rPr>
              <a:t>cases</a:t>
            </a:r>
            <a:endParaRPr lang="it-IT" sz="5400" b="1" spc="-100" dirty="0">
              <a:ln w="3175">
                <a:noFill/>
              </a:ln>
              <a:solidFill>
                <a:srgbClr val="0072C6"/>
              </a:solidFill>
              <a:latin typeface="+mj-lt"/>
              <a:cs typeface="Arial" charset="0"/>
            </a:endParaRPr>
          </a:p>
          <a:p>
            <a:endParaRPr lang="it-IT" sz="3000" b="1" spc="-100" dirty="0" smtClean="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736112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558769" y="695203"/>
            <a:ext cx="9326880" cy="5783321"/>
          </a:xfrm>
          <a:prstGeom prst="rect">
            <a:avLst/>
          </a:prstGeom>
        </p:spPr>
      </p:pic>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model</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057061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Rileva DI</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342899" y="1670305"/>
            <a:ext cx="11586771" cy="3807904"/>
          </a:xfrm>
          <a:prstGeom prst="rect">
            <a:avLst/>
          </a:prstGeom>
        </p:spPr>
      </p:pic>
    </p:spTree>
    <p:extLst>
      <p:ext uri="{BB962C8B-B14F-4D97-AF65-F5344CB8AC3E}">
        <p14:creationId xmlns:p14="http://schemas.microsoft.com/office/powerpoint/2010/main" val="3205351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Aggiorna storico</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descr="Schermata 2015-02-19 alle 15.09.02.png"/>
          <p:cNvPicPr>
            <a:picLocks noChangeAspect="1"/>
          </p:cNvPicPr>
          <p:nvPr/>
        </p:nvPicPr>
        <p:blipFill rotWithShape="1">
          <a:blip r:embed="rId2">
            <a:extLst>
              <a:ext uri="{28A0092B-C50C-407E-A947-70E740481C1C}">
                <a14:useLocalDpi xmlns:a14="http://schemas.microsoft.com/office/drawing/2010/main" val="0"/>
              </a:ext>
            </a:extLst>
          </a:blip>
          <a:srcRect l="4149"/>
          <a:stretch/>
        </p:blipFill>
        <p:spPr>
          <a:xfrm>
            <a:off x="329185" y="1682180"/>
            <a:ext cx="11547683" cy="3656456"/>
          </a:xfrm>
          <a:prstGeom prst="rect">
            <a:avLst/>
          </a:prstGeom>
        </p:spPr>
      </p:pic>
    </p:spTree>
    <p:extLst>
      <p:ext uri="{BB962C8B-B14F-4D97-AF65-F5344CB8AC3E}">
        <p14:creationId xmlns:p14="http://schemas.microsoft.com/office/powerpoint/2010/main" val="2332675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Identifica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descr="Schermata 2015-02-19 alle 15.10.15.png"/>
          <p:cNvPicPr>
            <a:picLocks noChangeAspect="1"/>
          </p:cNvPicPr>
          <p:nvPr/>
        </p:nvPicPr>
        <p:blipFill rotWithShape="1">
          <a:blip r:embed="rId2">
            <a:extLst>
              <a:ext uri="{28A0092B-C50C-407E-A947-70E740481C1C}">
                <a14:useLocalDpi xmlns:a14="http://schemas.microsoft.com/office/drawing/2010/main" val="0"/>
              </a:ext>
            </a:extLst>
          </a:blip>
          <a:srcRect l="2894"/>
          <a:stretch/>
        </p:blipFill>
        <p:spPr>
          <a:xfrm>
            <a:off x="182880" y="1201405"/>
            <a:ext cx="11863600" cy="5316731"/>
          </a:xfrm>
          <a:prstGeom prst="rect">
            <a:avLst/>
          </a:prstGeom>
        </p:spPr>
      </p:pic>
    </p:spTree>
    <p:extLst>
      <p:ext uri="{BB962C8B-B14F-4D97-AF65-F5344CB8AC3E}">
        <p14:creationId xmlns:p14="http://schemas.microsoft.com/office/powerpoint/2010/main" val="3480597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3"/>
          <a:stretch>
            <a:fillRect/>
          </a:stretch>
        </p:blipFill>
        <p:spPr>
          <a:xfrm>
            <a:off x="1433657" y="863664"/>
            <a:ext cx="6890274" cy="5651436"/>
          </a:xfrm>
          <a:prstGeom prst="rect">
            <a:avLst/>
          </a:prstGeom>
        </p:spPr>
      </p:pic>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Pianifica spostamento squadre 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82032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Ricevi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938529" y="1029520"/>
            <a:ext cx="5705855" cy="5497772"/>
          </a:xfrm>
          <a:prstGeom prst="rect">
            <a:avLst/>
          </a:prstGeom>
        </p:spPr>
      </p:pic>
    </p:spTree>
    <p:extLst>
      <p:ext uri="{BB962C8B-B14F-4D97-AF65-F5344CB8AC3E}">
        <p14:creationId xmlns:p14="http://schemas.microsoft.com/office/powerpoint/2010/main" val="176303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srcRect l="271"/>
          <a:stretch/>
        </p:blipFill>
        <p:spPr>
          <a:xfrm>
            <a:off x="1286256" y="768738"/>
            <a:ext cx="9619488" cy="5746362"/>
          </a:xfrm>
          <a:prstGeom prst="rect">
            <a:avLst/>
          </a:prstGeom>
        </p:spPr>
      </p:pic>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 Aggiorna storico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317099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412"/>
          <a:stretch/>
        </p:blipFill>
        <p:spPr>
          <a:xfrm>
            <a:off x="533400" y="933450"/>
            <a:ext cx="11171434" cy="5581650"/>
          </a:xfrm>
          <a:prstGeom prst="rect">
            <a:avLst/>
          </a:prstGeom>
        </p:spPr>
      </p:pic>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 Gestisci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246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rotWithShape="1">
          <a:blip r:embed="rId2"/>
          <a:srcRect l="400"/>
          <a:stretch/>
        </p:blipFill>
        <p:spPr>
          <a:xfrm>
            <a:off x="1426464" y="975360"/>
            <a:ext cx="8855055" cy="5539740"/>
          </a:xfrm>
          <a:prstGeom prst="rect">
            <a:avLst/>
          </a:prstGeom>
        </p:spPr>
      </p:pic>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 Pianifica spostamento squadre 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44012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051372" y="1550793"/>
            <a:ext cx="10006013" cy="3627325"/>
          </a:xfrm>
        </p:spPr>
        <p:txBody>
          <a:bodyPr anchor="ctr">
            <a:noAutofit/>
          </a:bodyPr>
          <a:lstStyle/>
          <a:p>
            <a:r>
              <a:rPr lang="it-IT" sz="6000" dirty="0" smtClean="0">
                <a:solidFill>
                  <a:schemeClr val="bg1"/>
                </a:solidFill>
                <a:latin typeface="Segoe UI Light" panose="020B0502040204020203" pitchFamily="34" charset="0"/>
              </a:rPr>
              <a:t>Introduzione</a:t>
            </a:r>
          </a:p>
        </p:txBody>
      </p:sp>
    </p:spTree>
    <p:extLst>
      <p:ext uri="{BB962C8B-B14F-4D97-AF65-F5344CB8AC3E}">
        <p14:creationId xmlns:p14="http://schemas.microsoft.com/office/powerpoint/2010/main" val="768994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409" r="1"/>
          <a:stretch/>
        </p:blipFill>
        <p:spPr>
          <a:xfrm>
            <a:off x="683253" y="923925"/>
            <a:ext cx="10825493" cy="5591175"/>
          </a:xfrm>
          <a:prstGeom prst="rect">
            <a:avLst/>
          </a:prstGeom>
        </p:spPr>
      </p:pic>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 Gestisci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235350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Aggiorna storico</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b="3757"/>
          <a:stretch/>
        </p:blipFill>
        <p:spPr>
          <a:xfrm>
            <a:off x="841248" y="1068454"/>
            <a:ext cx="10302239" cy="5446646"/>
          </a:xfrm>
          <a:prstGeom prst="rect">
            <a:avLst/>
          </a:prstGeom>
        </p:spPr>
      </p:pic>
    </p:spTree>
    <p:extLst>
      <p:ext uri="{BB962C8B-B14F-4D97-AF65-F5344CB8AC3E}">
        <p14:creationId xmlns:p14="http://schemas.microsoft.com/office/powerpoint/2010/main" val="206965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Identifica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a:blip r:embed="rId2"/>
          <a:stretch>
            <a:fillRect/>
          </a:stretch>
        </p:blipFill>
        <p:spPr>
          <a:xfrm>
            <a:off x="2087806" y="998981"/>
            <a:ext cx="6855524" cy="5589271"/>
          </a:xfrm>
          <a:prstGeom prst="rect">
            <a:avLst/>
          </a:prstGeom>
        </p:spPr>
      </p:pic>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203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6"/>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Pianifica spostamento squadre 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6" name="Immagine 5"/>
          <p:cNvPicPr>
            <a:picLocks noChangeAspect="1"/>
          </p:cNvPicPr>
          <p:nvPr/>
        </p:nvPicPr>
        <p:blipFill>
          <a:blip r:embed="rId2"/>
          <a:stretch>
            <a:fillRect/>
          </a:stretch>
        </p:blipFill>
        <p:spPr>
          <a:xfrm>
            <a:off x="36576" y="1170261"/>
            <a:ext cx="12028888" cy="5231432"/>
          </a:xfrm>
          <a:prstGeom prst="rect">
            <a:avLst/>
          </a:prstGeom>
        </p:spPr>
      </p:pic>
    </p:spTree>
    <p:extLst>
      <p:ext uri="{BB962C8B-B14F-4D97-AF65-F5344CB8AC3E}">
        <p14:creationId xmlns:p14="http://schemas.microsoft.com/office/powerpoint/2010/main" val="3987645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Gestisci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012938" y="973720"/>
            <a:ext cx="9935477" cy="5541380"/>
          </a:xfrm>
          <a:prstGeom prst="rect">
            <a:avLst/>
          </a:prstGeom>
        </p:spPr>
      </p:pic>
    </p:spTree>
    <p:extLst>
      <p:ext uri="{BB962C8B-B14F-4D97-AF65-F5344CB8AC3E}">
        <p14:creationId xmlns:p14="http://schemas.microsoft.com/office/powerpoint/2010/main" val="266830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visualizza dati sintetici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00826" y="1267968"/>
            <a:ext cx="11928062" cy="4893564"/>
          </a:xfrm>
          <a:prstGeom prst="rect">
            <a:avLst/>
          </a:prstGeom>
        </p:spPr>
      </p:pic>
    </p:spTree>
    <p:extLst>
      <p:ext uri="{BB962C8B-B14F-4D97-AF65-F5344CB8AC3E}">
        <p14:creationId xmlns:p14="http://schemas.microsoft.com/office/powerpoint/2010/main" val="3475258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visualizza dati dettagliati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97114" y="1877568"/>
            <a:ext cx="11858622" cy="3681665"/>
          </a:xfrm>
          <a:prstGeom prst="rect">
            <a:avLst/>
          </a:prstGeom>
        </p:spPr>
      </p:pic>
    </p:spTree>
    <p:extLst>
      <p:ext uri="{BB962C8B-B14F-4D97-AF65-F5344CB8AC3E}">
        <p14:creationId xmlns:p14="http://schemas.microsoft.com/office/powerpoint/2010/main" val="972435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9"/>
            <a:ext cx="11613357" cy="2246769"/>
          </a:xfrm>
          <a:prstGeom prst="rect">
            <a:avLst/>
          </a:prstGeom>
          <a:noFill/>
        </p:spPr>
        <p:txBody>
          <a:bodyPr wrap="square" rtlCol="0">
            <a:spAutoFit/>
          </a:bodyPr>
          <a:lstStyle/>
          <a:p>
            <a:r>
              <a:rPr lang="it-IT" sz="4000" b="1" spc="-100" dirty="0" smtClean="0">
                <a:ln w="3175">
                  <a:noFill/>
                </a:ln>
                <a:solidFill>
                  <a:srgbClr val="0072C6"/>
                </a:solidFill>
                <a:latin typeface="+mj-lt"/>
                <a:cs typeface="Arial" charset="0"/>
              </a:rPr>
              <a:t>Deployment </a:t>
            </a:r>
            <a:r>
              <a:rPr lang="it-IT" sz="4000" b="1" spc="-100" dirty="0" err="1" smtClean="0">
                <a:ln w="3175">
                  <a:noFill/>
                </a:ln>
                <a:solidFill>
                  <a:srgbClr val="0072C6"/>
                </a:solidFill>
                <a:latin typeface="+mj-lt"/>
                <a:cs typeface="Arial" charset="0"/>
              </a:rPr>
              <a:t>architecture</a:t>
            </a:r>
            <a:r>
              <a:rPr lang="it-IT" sz="4000" b="1" spc="-100" dirty="0" smtClean="0">
                <a:ln w="3175">
                  <a:noFill/>
                </a:ln>
                <a:solidFill>
                  <a:srgbClr val="0072C6"/>
                </a:solidFill>
                <a:latin typeface="+mj-lt"/>
                <a:cs typeface="Arial" charset="0"/>
              </a:rPr>
              <a:t> – soluzione 1 – non utilizzata</a:t>
            </a:r>
            <a:endParaRPr lang="it-IT" sz="4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6" name="Immagine 5"/>
          <p:cNvPicPr>
            <a:picLocks noChangeAspect="1"/>
          </p:cNvPicPr>
          <p:nvPr/>
        </p:nvPicPr>
        <p:blipFill>
          <a:blip r:embed="rId2"/>
          <a:stretch>
            <a:fillRect/>
          </a:stretch>
        </p:blipFill>
        <p:spPr>
          <a:xfrm>
            <a:off x="1339215" y="957668"/>
            <a:ext cx="9513570" cy="5557432"/>
          </a:xfrm>
          <a:prstGeom prst="rect">
            <a:avLst/>
          </a:prstGeom>
        </p:spPr>
      </p:pic>
    </p:spTree>
    <p:extLst>
      <p:ext uri="{BB962C8B-B14F-4D97-AF65-F5344CB8AC3E}">
        <p14:creationId xmlns:p14="http://schemas.microsoft.com/office/powerpoint/2010/main" val="3637185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Deployment </a:t>
            </a:r>
            <a:r>
              <a:rPr lang="it-IT" sz="4400" b="1" spc="-100" dirty="0" err="1" smtClean="0">
                <a:ln w="3175">
                  <a:noFill/>
                </a:ln>
                <a:solidFill>
                  <a:srgbClr val="0072C6"/>
                </a:solidFill>
                <a:latin typeface="+mj-lt"/>
                <a:cs typeface="Arial" charset="0"/>
              </a:rPr>
              <a:t>architecture</a:t>
            </a:r>
            <a:r>
              <a:rPr lang="it-IT" sz="4400" b="1" spc="-100" dirty="0" smtClean="0">
                <a:ln w="3175">
                  <a:noFill/>
                </a:ln>
                <a:solidFill>
                  <a:srgbClr val="0072C6"/>
                </a:solidFill>
                <a:latin typeface="+mj-lt"/>
                <a:cs typeface="Arial" charset="0"/>
              </a:rPr>
              <a:t> – soluzione 1</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2854709170"/>
              </p:ext>
            </p:extLst>
          </p:nvPr>
        </p:nvGraphicFramePr>
        <p:xfrm>
          <a:off x="828675" y="1200148"/>
          <a:ext cx="4343400" cy="2647952"/>
        </p:xfrm>
        <a:graphic>
          <a:graphicData uri="http://schemas.openxmlformats.org/drawingml/2006/table">
            <a:tbl>
              <a:tblPr>
                <a:tableStyleId>{35758FB7-9AC5-4552-8A53-C91805E547FA}</a:tableStyleId>
              </a:tblPr>
              <a:tblGrid>
                <a:gridCol w="2674093"/>
                <a:gridCol w="1669307"/>
              </a:tblGrid>
              <a:tr h="330994">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80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err="1">
                          <a:effectLst/>
                        </a:rPr>
                        <a:t>ExtraFlow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a:effectLst/>
                        </a:rPr>
                        <a:t>IntrFlow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a:effectLst/>
                        </a:rPr>
                        <a:t>Condivisione</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2616524280"/>
              </p:ext>
            </p:extLst>
          </p:nvPr>
        </p:nvGraphicFramePr>
        <p:xfrm>
          <a:off x="415530" y="4186243"/>
          <a:ext cx="5885260" cy="2000249"/>
        </p:xfrm>
        <a:graphic>
          <a:graphicData uri="http://schemas.openxmlformats.org/drawingml/2006/table">
            <a:tbl>
              <a:tblPr firstRow="1">
                <a:tableStyleId>{35758FB7-9AC5-4552-8A53-C91805E547FA}</a:tableStyleId>
              </a:tblPr>
              <a:tblGrid>
                <a:gridCol w="2513409"/>
                <a:gridCol w="3371851"/>
              </a:tblGrid>
              <a:tr h="473342">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Contro</a:t>
                      </a:r>
                      <a:endParaRPr lang="it-IT" sz="2000" b="0" i="0" u="none" strike="noStrike">
                        <a:solidFill>
                          <a:srgbClr val="000000"/>
                        </a:solidFill>
                        <a:effectLst/>
                        <a:latin typeface="Calibri" panose="020F0502020204030204" pitchFamily="34" charset="0"/>
                      </a:endParaRPr>
                    </a:p>
                  </a:txBody>
                  <a:tcPr marL="9525" marR="9525" marT="9525" marB="0" anchor="ctr"/>
                </a:tc>
              </a:tr>
              <a:tr h="508969">
                <a:tc>
                  <a:txBody>
                    <a:bodyPr/>
                    <a:lstStyle/>
                    <a:p>
                      <a:pPr algn="ctr" fontAlgn="ctr"/>
                      <a:r>
                        <a:rPr lang="it-IT" sz="2000" u="none" strike="noStrike" dirty="0">
                          <a:effectLst/>
                        </a:rPr>
                        <a:t>Condivisione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err="1">
                          <a:effectLst/>
                        </a:rPr>
                        <a:t>ExtraFlow</a:t>
                      </a:r>
                      <a:r>
                        <a:rPr lang="it-IT" sz="2000" u="none" strike="noStrike" dirty="0">
                          <a:effectLst/>
                        </a:rPr>
                        <a:t> elevato</a:t>
                      </a:r>
                      <a:endParaRPr lang="it-IT" sz="2000" b="0" i="0" u="none" strike="noStrike" dirty="0">
                        <a:solidFill>
                          <a:srgbClr val="000000"/>
                        </a:solidFill>
                        <a:effectLst/>
                        <a:latin typeface="Calibri" panose="020F0502020204030204" pitchFamily="34" charset="0"/>
                      </a:endParaRPr>
                    </a:p>
                  </a:txBody>
                  <a:tcPr marL="9525" marR="9525" marT="9525" marB="0" anchor="ctr"/>
                </a:tc>
              </a:tr>
              <a:tr h="508969">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err="1">
                          <a:effectLst/>
                        </a:rPr>
                        <a:t>IntraFlow</a:t>
                      </a:r>
                      <a:r>
                        <a:rPr lang="it-IT" sz="2000" u="none" strike="noStrike" dirty="0">
                          <a:effectLst/>
                        </a:rPr>
                        <a:t> elevato</a:t>
                      </a:r>
                      <a:endParaRPr lang="it-IT" sz="2000" b="0" i="0" u="none" strike="noStrike" dirty="0">
                        <a:solidFill>
                          <a:srgbClr val="000000"/>
                        </a:solidFill>
                        <a:effectLst/>
                        <a:latin typeface="Calibri" panose="020F0502020204030204" pitchFamily="34" charset="0"/>
                      </a:endParaRPr>
                    </a:p>
                  </a:txBody>
                  <a:tcPr marL="9525" marR="9525" marT="9525" marB="0" anchor="ctr"/>
                </a:tc>
              </a:tr>
              <a:tr h="508969">
                <a:tc>
                  <a:txBody>
                    <a:bodyPr/>
                    <a:lstStyle/>
                    <a:p>
                      <a:pPr algn="l" fontAlgn="b"/>
                      <a:endParaRPr lang="it-IT"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it-IT" sz="2000" u="none" strike="noStrike" dirty="0">
                          <a:effectLst/>
                        </a:rPr>
                        <a:t>Complessità elevata</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2101145093"/>
              </p:ext>
            </p:extLst>
          </p:nvPr>
        </p:nvGraphicFramePr>
        <p:xfrm>
          <a:off x="4259962" y="1019560"/>
          <a:ext cx="9625015" cy="5241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42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2246769"/>
          </a:xfrm>
          <a:prstGeom prst="rect">
            <a:avLst/>
          </a:prstGeom>
          <a:noFill/>
        </p:spPr>
        <p:txBody>
          <a:bodyPr wrap="square" rtlCol="0">
            <a:spAutoFit/>
          </a:bodyPr>
          <a:lstStyle/>
          <a:p>
            <a:r>
              <a:rPr lang="it-IT" sz="4000" b="1" spc="-100" dirty="0" smtClean="0">
                <a:ln w="3175">
                  <a:noFill/>
                </a:ln>
                <a:solidFill>
                  <a:srgbClr val="0072C6"/>
                </a:solidFill>
                <a:latin typeface="+mj-lt"/>
                <a:cs typeface="Arial" charset="0"/>
              </a:rPr>
              <a:t>Deployment </a:t>
            </a:r>
            <a:r>
              <a:rPr lang="it-IT" sz="4000" b="1" spc="-100" dirty="0" err="1" smtClean="0">
                <a:ln w="3175">
                  <a:noFill/>
                </a:ln>
                <a:solidFill>
                  <a:srgbClr val="0072C6"/>
                </a:solidFill>
                <a:latin typeface="+mj-lt"/>
                <a:cs typeface="Arial" charset="0"/>
              </a:rPr>
              <a:t>architecture</a:t>
            </a:r>
            <a:r>
              <a:rPr lang="it-IT" sz="4000" b="1" spc="-100" dirty="0" smtClean="0">
                <a:ln w="3175">
                  <a:noFill/>
                </a:ln>
                <a:solidFill>
                  <a:srgbClr val="0072C6"/>
                </a:solidFill>
                <a:latin typeface="+mj-lt"/>
                <a:cs typeface="Arial" charset="0"/>
              </a:rPr>
              <a:t> – soluzione 2 – non utilizzata</a:t>
            </a:r>
            <a:endParaRPr lang="it-IT" sz="4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6" name="Immagine 5"/>
          <p:cNvPicPr>
            <a:picLocks noChangeAspect="1"/>
          </p:cNvPicPr>
          <p:nvPr/>
        </p:nvPicPr>
        <p:blipFill rotWithShape="1">
          <a:blip r:embed="rId2">
            <a:extLst>
              <a:ext uri="{28A0092B-C50C-407E-A947-70E740481C1C}">
                <a14:useLocalDpi xmlns:a14="http://schemas.microsoft.com/office/drawing/2010/main" val="0"/>
              </a:ext>
            </a:extLst>
          </a:blip>
          <a:srcRect t="2971" b="2385"/>
          <a:stretch/>
        </p:blipFill>
        <p:spPr>
          <a:xfrm>
            <a:off x="986218" y="979931"/>
            <a:ext cx="10048875" cy="5535169"/>
          </a:xfrm>
          <a:prstGeom prst="rect">
            <a:avLst/>
          </a:prstGeom>
        </p:spPr>
      </p:pic>
    </p:spTree>
    <p:extLst>
      <p:ext uri="{BB962C8B-B14F-4D97-AF65-F5344CB8AC3E}">
        <p14:creationId xmlns:p14="http://schemas.microsoft.com/office/powerpoint/2010/main" val="1127813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14365" y="2242246"/>
            <a:ext cx="10315575" cy="3046988"/>
          </a:xfrm>
          <a:prstGeom prst="rect">
            <a:avLst/>
          </a:prstGeom>
          <a:noFill/>
        </p:spPr>
        <p:txBody>
          <a:bodyPr wrap="square" rtlCol="0">
            <a:spAutoFit/>
          </a:bodyPr>
          <a:lstStyle/>
          <a:p>
            <a:pPr algn="ctr"/>
            <a:r>
              <a:rPr lang="it-IT" sz="4800" spc="-100" dirty="0">
                <a:ln w="3175">
                  <a:noFill/>
                </a:ln>
                <a:latin typeface="+mj-lt"/>
                <a:cs typeface="Arial" charset="0"/>
              </a:rPr>
              <a:t>Realizzazione di un sistema per l’osservazione della situazione idrogeologica del territorio e per la segnalazione di </a:t>
            </a:r>
            <a:r>
              <a:rPr lang="it-IT" sz="4800" spc="-100" dirty="0" smtClean="0">
                <a:ln w="3175">
                  <a:noFill/>
                </a:ln>
                <a:latin typeface="+mj-lt"/>
                <a:cs typeface="Arial" charset="0"/>
              </a:rPr>
              <a:t>emergenze</a:t>
            </a: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err="1">
                <a:ln w="3175">
                  <a:noFill/>
                </a:ln>
                <a:solidFill>
                  <a:srgbClr val="0072C6"/>
                </a:solidFill>
                <a:latin typeface="+mj-lt"/>
                <a:cs typeface="Arial" charset="0"/>
              </a:rPr>
              <a:t>A</a:t>
            </a:r>
            <a:r>
              <a:rPr lang="it-IT" sz="3000" b="1" spc="-100" dirty="0" err="1" smtClean="0">
                <a:ln w="3175">
                  <a:noFill/>
                </a:ln>
                <a:solidFill>
                  <a:srgbClr val="0072C6"/>
                </a:solidFill>
                <a:latin typeface="+mj-lt"/>
                <a:cs typeface="Arial" charset="0"/>
              </a:rPr>
              <a:t>bstract</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361638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Deployment </a:t>
            </a:r>
            <a:r>
              <a:rPr lang="it-IT" sz="4400" b="1" spc="-100" dirty="0" err="1" smtClean="0">
                <a:ln w="3175">
                  <a:noFill/>
                </a:ln>
                <a:solidFill>
                  <a:srgbClr val="0072C6"/>
                </a:solidFill>
                <a:latin typeface="+mj-lt"/>
                <a:cs typeface="Arial" charset="0"/>
              </a:rPr>
              <a:t>architecture</a:t>
            </a:r>
            <a:r>
              <a:rPr lang="it-IT" sz="4400" b="1" spc="-100" dirty="0" smtClean="0">
                <a:ln w="3175">
                  <a:noFill/>
                </a:ln>
                <a:solidFill>
                  <a:srgbClr val="0072C6"/>
                </a:solidFill>
                <a:latin typeface="+mj-lt"/>
                <a:cs typeface="Arial" charset="0"/>
              </a:rPr>
              <a:t> – soluzione 2</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3865904070"/>
              </p:ext>
            </p:extLst>
          </p:nvPr>
        </p:nvGraphicFramePr>
        <p:xfrm>
          <a:off x="757241" y="1128708"/>
          <a:ext cx="4529138" cy="2933704"/>
        </p:xfrm>
        <a:graphic>
          <a:graphicData uri="http://schemas.openxmlformats.org/drawingml/2006/table">
            <a:tbl>
              <a:tblPr>
                <a:tableStyleId>{35758FB7-9AC5-4552-8A53-C91805E547FA}</a:tableStyleId>
              </a:tblPr>
              <a:tblGrid>
                <a:gridCol w="2587459"/>
                <a:gridCol w="1941679"/>
              </a:tblGrid>
              <a:tr h="366713">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a:effectLst/>
                        </a:rPr>
                        <a:t>ExtraFlow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a:effectLst/>
                        </a:rPr>
                        <a:t>IntrFlow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60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a:effectLst/>
                        </a:rPr>
                        <a:t>Condivisione</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50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2730722614"/>
              </p:ext>
            </p:extLst>
          </p:nvPr>
        </p:nvGraphicFramePr>
        <p:xfrm>
          <a:off x="300038" y="4700594"/>
          <a:ext cx="5572126" cy="1501139"/>
        </p:xfrm>
        <a:graphic>
          <a:graphicData uri="http://schemas.openxmlformats.org/drawingml/2006/table">
            <a:tbl>
              <a:tblPr firstRow="1">
                <a:tableStyleId>{35758FB7-9AC5-4552-8A53-C91805E547FA}</a:tableStyleId>
              </a:tblPr>
              <a:tblGrid>
                <a:gridCol w="3086101"/>
                <a:gridCol w="2486025"/>
              </a:tblGrid>
              <a:tr h="476471">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Contro</a:t>
                      </a:r>
                      <a:endParaRPr lang="it-IT" sz="2000" b="0" i="0" u="none" strike="noStrike">
                        <a:solidFill>
                          <a:srgbClr val="000000"/>
                        </a:solidFill>
                        <a:effectLst/>
                        <a:latin typeface="Calibri" panose="020F0502020204030204" pitchFamily="34" charset="0"/>
                      </a:endParaRPr>
                    </a:p>
                  </a:txBody>
                  <a:tcPr marL="9525" marR="9525" marT="9525" marB="0" anchor="ctr"/>
                </a:tc>
              </a:tr>
              <a:tr h="512334">
                <a:tc>
                  <a:txBody>
                    <a:bodyPr/>
                    <a:lstStyle/>
                    <a:p>
                      <a:pPr algn="ctr" fontAlgn="ctr"/>
                      <a:r>
                        <a:rPr lang="it-IT" sz="2000" u="none" strike="noStrike" dirty="0">
                          <a:effectLst/>
                        </a:rPr>
                        <a:t>Complessità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ExtraFlow elevato</a:t>
                      </a:r>
                      <a:endParaRPr lang="it-IT" sz="2000" b="0" i="0" u="none" strike="noStrike">
                        <a:solidFill>
                          <a:srgbClr val="000000"/>
                        </a:solidFill>
                        <a:effectLst/>
                        <a:latin typeface="Calibri" panose="020F0502020204030204" pitchFamily="34" charset="0"/>
                      </a:endParaRPr>
                    </a:p>
                  </a:txBody>
                  <a:tcPr marL="9525" marR="9525" marT="9525" marB="0" anchor="ctr"/>
                </a:tc>
              </a:tr>
              <a:tr h="512334">
                <a:tc>
                  <a:txBody>
                    <a:bodyPr/>
                    <a:lstStyle/>
                    <a:p>
                      <a:pPr algn="ctr" fontAlgn="ctr"/>
                      <a:r>
                        <a:rPr lang="it-IT" sz="2000" u="none" strike="noStrike" dirty="0">
                          <a:effectLst/>
                        </a:rPr>
                        <a:t>Condivisione media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4211222486"/>
              </p:ext>
            </p:extLst>
          </p:nvPr>
        </p:nvGraphicFramePr>
        <p:xfrm>
          <a:off x="3887343" y="810198"/>
          <a:ext cx="10234615" cy="5498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9379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7"/>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Deployment </a:t>
            </a:r>
            <a:r>
              <a:rPr lang="en-US" sz="4400" b="1" spc="-100" dirty="0" smtClean="0">
                <a:ln w="3175">
                  <a:noFill/>
                </a:ln>
                <a:solidFill>
                  <a:srgbClr val="0072C6"/>
                </a:solidFill>
                <a:latin typeface="+mj-lt"/>
                <a:cs typeface="Arial" charset="0"/>
              </a:rPr>
              <a:t>architecture</a:t>
            </a:r>
            <a:r>
              <a:rPr lang="it-IT" sz="4400" b="1" spc="-100" dirty="0" smtClean="0">
                <a:ln w="3175">
                  <a:noFill/>
                </a:ln>
                <a:solidFill>
                  <a:srgbClr val="0072C6"/>
                </a:solidFill>
                <a:latin typeface="+mj-lt"/>
                <a:cs typeface="Arial" charset="0"/>
              </a:rPr>
              <a:t> – soluzione 3 - utilizzata</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a:blip r:embed="rId2"/>
          <a:stretch>
            <a:fillRect/>
          </a:stretch>
        </p:blipFill>
        <p:spPr>
          <a:xfrm>
            <a:off x="1454467" y="1036945"/>
            <a:ext cx="9283066" cy="5478155"/>
          </a:xfrm>
          <a:prstGeom prst="rect">
            <a:avLst/>
          </a:prstGeom>
        </p:spPr>
      </p:pic>
    </p:spTree>
    <p:extLst>
      <p:ext uri="{BB962C8B-B14F-4D97-AF65-F5344CB8AC3E}">
        <p14:creationId xmlns:p14="http://schemas.microsoft.com/office/powerpoint/2010/main" val="3361661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231106"/>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Deployment </a:t>
            </a:r>
            <a:r>
              <a:rPr lang="en-US" sz="4400" b="1" spc="-100" dirty="0" smtClean="0">
                <a:ln w="3175">
                  <a:noFill/>
                </a:ln>
                <a:solidFill>
                  <a:srgbClr val="0072C6"/>
                </a:solidFill>
                <a:latin typeface="+mj-lt"/>
                <a:cs typeface="Arial" charset="0"/>
              </a:rPr>
              <a:t>architecture</a:t>
            </a:r>
            <a:r>
              <a:rPr lang="it-IT" sz="4400" b="1" spc="-100" dirty="0" smtClean="0">
                <a:ln w="3175">
                  <a:noFill/>
                </a:ln>
                <a:solidFill>
                  <a:srgbClr val="0072C6"/>
                </a:solidFill>
                <a:latin typeface="+mj-lt"/>
                <a:cs typeface="Arial" charset="0"/>
              </a:rPr>
              <a:t> – soluzione </a:t>
            </a:r>
            <a:r>
              <a:rPr lang="it-IT" sz="4400" b="1" spc="-100" dirty="0">
                <a:ln w="3175">
                  <a:noFill/>
                </a:ln>
                <a:solidFill>
                  <a:srgbClr val="0072C6"/>
                </a:solidFill>
                <a:latin typeface="+mj-lt"/>
                <a:cs typeface="Arial" charset="0"/>
              </a:rPr>
              <a:t>3</a:t>
            </a:r>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1914536430"/>
              </p:ext>
            </p:extLst>
          </p:nvPr>
        </p:nvGraphicFramePr>
        <p:xfrm>
          <a:off x="972744" y="1343027"/>
          <a:ext cx="4270771" cy="2562224"/>
        </p:xfrm>
        <a:graphic>
          <a:graphicData uri="http://schemas.openxmlformats.org/drawingml/2006/table">
            <a:tbl>
              <a:tblPr>
                <a:tableStyleId>{35758FB7-9AC5-4552-8A53-C91805E547FA}</a:tableStyleId>
              </a:tblPr>
              <a:tblGrid>
                <a:gridCol w="2683300"/>
                <a:gridCol w="1587471"/>
              </a:tblGrid>
              <a:tr h="320278">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30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err="1">
                          <a:effectLst/>
                        </a:rPr>
                        <a:t>ExtraFlow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err="1">
                          <a:effectLst/>
                        </a:rPr>
                        <a:t>IntrFlow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60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a:effectLst/>
                        </a:rPr>
                        <a:t>Condivisione</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20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2" name="Tabella 11"/>
          <p:cNvGraphicFramePr>
            <a:graphicFrameLocks noGrp="1"/>
          </p:cNvGraphicFramePr>
          <p:nvPr>
            <p:extLst>
              <p:ext uri="{D42A27DB-BD31-4B8C-83A1-F6EECF244321}">
                <p14:modId xmlns:p14="http://schemas.microsoft.com/office/powerpoint/2010/main" val="3563055285"/>
              </p:ext>
            </p:extLst>
          </p:nvPr>
        </p:nvGraphicFramePr>
        <p:xfrm>
          <a:off x="415531" y="4371976"/>
          <a:ext cx="5972175" cy="1754058"/>
        </p:xfrm>
        <a:graphic>
          <a:graphicData uri="http://schemas.openxmlformats.org/drawingml/2006/table">
            <a:tbl>
              <a:tblPr firstRow="1">
                <a:tableStyleId>{35758FB7-9AC5-4552-8A53-C91805E547FA}</a:tableStyleId>
              </a:tblPr>
              <a:tblGrid>
                <a:gridCol w="2554363"/>
                <a:gridCol w="3417812"/>
              </a:tblGrid>
              <a:tr h="455275">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Contro</a:t>
                      </a:r>
                      <a:endParaRPr lang="it-IT" sz="2000" b="0" i="0" u="none" strike="noStrike" dirty="0">
                        <a:solidFill>
                          <a:srgbClr val="000000"/>
                        </a:solidFill>
                        <a:effectLst/>
                        <a:latin typeface="Calibri" panose="020F0502020204030204" pitchFamily="34" charset="0"/>
                      </a:endParaRPr>
                    </a:p>
                  </a:txBody>
                  <a:tcPr marL="9525" marR="9525" marT="9525" marB="0" anchor="ctr"/>
                </a:tc>
              </a:tr>
              <a:tr h="636403">
                <a:tc>
                  <a:txBody>
                    <a:bodyPr/>
                    <a:lstStyle/>
                    <a:p>
                      <a:pPr algn="ctr" fontAlgn="ctr"/>
                      <a:r>
                        <a:rPr lang="it-IT" sz="2000" b="0" i="0" u="none" strike="noStrike" dirty="0" smtClean="0">
                          <a:solidFill>
                            <a:schemeClr val="dk1"/>
                          </a:solidFill>
                          <a:effectLst/>
                          <a:latin typeface="+mn-lt"/>
                        </a:rPr>
                        <a:t>Valori</a:t>
                      </a:r>
                      <a:r>
                        <a:rPr lang="it-IT" sz="2000" b="0" i="0" u="none" strike="noStrike" baseline="0" dirty="0" smtClean="0">
                          <a:solidFill>
                            <a:schemeClr val="dk1"/>
                          </a:solidFill>
                          <a:effectLst/>
                          <a:latin typeface="+mn-lt"/>
                        </a:rPr>
                        <a:t> medio bassi</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IntraFlow di medio valore</a:t>
                      </a:r>
                      <a:endParaRPr lang="it-IT" sz="2000" b="0" i="0" u="none" strike="noStrike">
                        <a:solidFill>
                          <a:srgbClr val="000000"/>
                        </a:solidFill>
                        <a:effectLst/>
                        <a:latin typeface="Calibri" panose="020F0502020204030204" pitchFamily="34" charset="0"/>
                      </a:endParaRPr>
                    </a:p>
                  </a:txBody>
                  <a:tcPr marL="9525" marR="9525" marT="9525" marB="0" anchor="ctr"/>
                </a:tc>
              </a:tr>
              <a:tr h="331190">
                <a:tc>
                  <a:txBody>
                    <a:bodyPr/>
                    <a:lstStyle/>
                    <a:p>
                      <a:pPr algn="ctr" fontAlgn="ctr"/>
                      <a:r>
                        <a:rPr lang="it-IT" sz="2000" u="none" strike="noStrike" dirty="0" err="1">
                          <a:effectLst/>
                        </a:rPr>
                        <a:t>Extraflow</a:t>
                      </a:r>
                      <a:r>
                        <a:rPr lang="it-IT" sz="2000" u="none" strike="noStrike" dirty="0">
                          <a:effectLst/>
                        </a:rPr>
                        <a:t> basso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Complessita medio bassa</a:t>
                      </a:r>
                      <a:endParaRPr lang="it-IT" sz="2000" b="0" i="0" u="none" strike="noStrike">
                        <a:solidFill>
                          <a:srgbClr val="000000"/>
                        </a:solidFill>
                        <a:effectLst/>
                        <a:latin typeface="Calibri" panose="020F0502020204030204" pitchFamily="34" charset="0"/>
                      </a:endParaRPr>
                    </a:p>
                  </a:txBody>
                  <a:tcPr marL="9525" marR="9525" marT="9525" marB="0" anchor="ctr"/>
                </a:tc>
              </a:tr>
              <a:tr h="331190">
                <a:tc>
                  <a:txBody>
                    <a:bodyPr/>
                    <a:lstStyle/>
                    <a:p>
                      <a:pPr algn="ctr" fontAlgn="ctr"/>
                      <a:r>
                        <a:rPr lang="it-IT" sz="2000" u="none" strike="noStrike" dirty="0">
                          <a:effectLst/>
                        </a:rPr>
                        <a:t>Condivisione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1060083463"/>
              </p:ext>
            </p:extLst>
          </p:nvPr>
        </p:nvGraphicFramePr>
        <p:xfrm>
          <a:off x="4362642" y="1005270"/>
          <a:ext cx="9248775" cy="5112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356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6"/>
            <a:ext cx="11613357" cy="1231106"/>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Deployment </a:t>
            </a:r>
            <a:r>
              <a:rPr lang="it-IT" sz="4400" b="1" spc="-100" dirty="0" err="1" smtClean="0">
                <a:ln w="3175">
                  <a:noFill/>
                </a:ln>
                <a:solidFill>
                  <a:srgbClr val="0072C6"/>
                </a:solidFill>
                <a:latin typeface="+mj-lt"/>
                <a:cs typeface="Arial" charset="0"/>
              </a:rPr>
              <a:t>architecture</a:t>
            </a:r>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
        <p:nvSpPr>
          <p:cNvPr id="10" name="CasellaDiTesto 9"/>
          <p:cNvSpPr txBox="1"/>
          <p:nvPr/>
        </p:nvSpPr>
        <p:spPr>
          <a:xfrm>
            <a:off x="415531" y="780118"/>
            <a:ext cx="11001375" cy="3277820"/>
          </a:xfrm>
          <a:prstGeom prst="rect">
            <a:avLst/>
          </a:prstGeom>
          <a:noFill/>
        </p:spPr>
        <p:txBody>
          <a:bodyPr wrap="square" rtlCol="0">
            <a:spAutoFit/>
          </a:bodyPr>
          <a:lstStyle/>
          <a:p>
            <a:pPr marL="457200" lvl="0" indent="-457200">
              <a:buFont typeface="Arial" panose="020B0604020202020204" pitchFamily="34" charset="0"/>
              <a:buChar char="•"/>
            </a:pPr>
            <a:endParaRPr lang="it-IT" sz="1500" spc="-100" dirty="0" smtClean="0">
              <a:ln w="3175">
                <a:noFill/>
              </a:ln>
              <a:latin typeface="+mj-lt"/>
              <a:cs typeface="Arial" charset="0"/>
            </a:endParaRPr>
          </a:p>
          <a:p>
            <a:pPr lvl="0"/>
            <a:r>
              <a:rPr lang="it-IT" sz="3200" spc="-100" dirty="0" smtClean="0">
                <a:ln w="3175">
                  <a:noFill/>
                </a:ln>
                <a:latin typeface="+mj-lt"/>
                <a:cs typeface="Arial" charset="0"/>
              </a:rPr>
              <a:t>Analizzando i pro/contro delle diverse soluzioni, abbiamo scelta la terza soluzione poiché rappresenta i migliori compromessi tra le diverse proprietà analizzate.</a:t>
            </a:r>
          </a:p>
          <a:p>
            <a:pPr lvl="0"/>
            <a:endParaRPr lang="it-IT" sz="3200" spc="-100" dirty="0" smtClean="0">
              <a:ln w="3175">
                <a:noFill/>
              </a:ln>
              <a:latin typeface="+mj-lt"/>
              <a:cs typeface="Arial" charset="0"/>
            </a:endParaRPr>
          </a:p>
          <a:p>
            <a:pPr lvl="0"/>
            <a:endParaRPr lang="it-IT" sz="3200" spc="-100" dirty="0">
              <a:ln w="3175">
                <a:noFill/>
              </a:ln>
              <a:latin typeface="+mj-lt"/>
              <a:cs typeface="Arial" charset="0"/>
            </a:endParaRPr>
          </a:p>
          <a:p>
            <a:pPr lvl="0"/>
            <a:endParaRPr lang="it-IT" sz="3200" spc="-100" dirty="0">
              <a:ln w="3175">
                <a:noFill/>
              </a:ln>
              <a:latin typeface="+mj-lt"/>
              <a:cs typeface="Arial" charset="0"/>
            </a:endParaRPr>
          </a:p>
        </p:txBody>
      </p:sp>
      <p:graphicFrame>
        <p:nvGraphicFramePr>
          <p:cNvPr id="11" name="Grafico 10"/>
          <p:cNvGraphicFramePr>
            <a:graphicFrameLocks/>
          </p:cNvGraphicFramePr>
          <p:nvPr>
            <p:extLst>
              <p:ext uri="{D42A27DB-BD31-4B8C-83A1-F6EECF244321}">
                <p14:modId xmlns:p14="http://schemas.microsoft.com/office/powerpoint/2010/main" val="2965081165"/>
              </p:ext>
            </p:extLst>
          </p:nvPr>
        </p:nvGraphicFramePr>
        <p:xfrm>
          <a:off x="1588388" y="2048256"/>
          <a:ext cx="9286876" cy="4381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00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415531" y="1992929"/>
            <a:ext cx="1838325" cy="3600450"/>
          </a:xfrm>
          <a:prstGeom prst="rect">
            <a:avLst/>
          </a:prstGeom>
        </p:spPr>
      </p:pic>
      <p:sp>
        <p:nvSpPr>
          <p:cNvPr id="3" name="CasellaDiTesto 2"/>
          <p:cNvSpPr txBox="1"/>
          <p:nvPr/>
        </p:nvSpPr>
        <p:spPr>
          <a:xfrm>
            <a:off x="2669383" y="1515906"/>
            <a:ext cx="9359504" cy="4924425"/>
          </a:xfrm>
          <a:prstGeom prst="rect">
            <a:avLst/>
          </a:prstGeom>
          <a:noFill/>
        </p:spPr>
        <p:txBody>
          <a:bodyPr wrap="square" rtlCol="0">
            <a:spAutoFit/>
          </a:bodyPr>
          <a:lstStyle/>
          <a:p>
            <a:r>
              <a:rPr lang="it-IT" sz="2800" spc="-100" dirty="0">
                <a:ln w="3175">
                  <a:noFill/>
                </a:ln>
                <a:latin typeface="+mj-lt"/>
                <a:cs typeface="Arial" charset="0"/>
              </a:rPr>
              <a:t>S</a:t>
            </a:r>
            <a:r>
              <a:rPr lang="it-IT" sz="2800" spc="-100" dirty="0" smtClean="0">
                <a:ln w="3175">
                  <a:noFill/>
                </a:ln>
                <a:latin typeface="+mj-lt"/>
                <a:cs typeface="Arial" charset="0"/>
              </a:rPr>
              <a:t>ensore </a:t>
            </a:r>
            <a:r>
              <a:rPr lang="it-IT" sz="2800" spc="-100" dirty="0">
                <a:ln w="3175">
                  <a:noFill/>
                </a:ln>
                <a:latin typeface="+mj-lt"/>
                <a:cs typeface="Arial" charset="0"/>
              </a:rPr>
              <a:t>per la </a:t>
            </a:r>
            <a:r>
              <a:rPr lang="it-IT" sz="2800" spc="-100" dirty="0" smtClean="0">
                <a:ln w="3175">
                  <a:noFill/>
                </a:ln>
                <a:latin typeface="+mj-lt"/>
                <a:cs typeface="Arial" charset="0"/>
              </a:rPr>
              <a:t>rilevazione di </a:t>
            </a:r>
            <a:r>
              <a:rPr lang="it-IT" sz="2800" spc="-100" dirty="0" err="1" smtClean="0">
                <a:ln w="3175">
                  <a:noFill/>
                </a:ln>
                <a:latin typeface="+mj-lt"/>
                <a:cs typeface="Arial" charset="0"/>
              </a:rPr>
              <a:t>DI</a:t>
            </a:r>
            <a:r>
              <a:rPr lang="it-IT" sz="2800" spc="-100" dirty="0" smtClean="0">
                <a:ln w="3175">
                  <a:noFill/>
                </a:ln>
                <a:latin typeface="+mj-lt"/>
                <a:cs typeface="Arial" charset="0"/>
              </a:rPr>
              <a:t> utilizzato:</a:t>
            </a:r>
            <a:endParaRPr lang="it-IT" sz="2800" spc="-100" dirty="0">
              <a:ln w="3175">
                <a:noFill/>
              </a:ln>
              <a:latin typeface="+mj-lt"/>
              <a:cs typeface="Arial" charset="0"/>
            </a:endParaRPr>
          </a:p>
          <a:p>
            <a:endParaRPr lang="it-IT" sz="1000" spc="-100" dirty="0">
              <a:ln w="3175">
                <a:noFill/>
              </a:ln>
              <a:latin typeface="+mj-lt"/>
              <a:cs typeface="Arial" charset="0"/>
            </a:endParaRPr>
          </a:p>
          <a:p>
            <a:pPr lvl="0"/>
            <a:r>
              <a:rPr lang="it-IT" sz="3000" b="1" spc="-100" dirty="0" err="1" smtClean="0">
                <a:ln w="3175">
                  <a:noFill/>
                </a:ln>
                <a:latin typeface="+mj-lt"/>
                <a:cs typeface="Arial" charset="0"/>
              </a:rPr>
              <a:t>GaugerGSM</a:t>
            </a:r>
            <a:r>
              <a:rPr lang="it-IT" sz="3000" b="1" spc="-100" dirty="0" smtClean="0">
                <a:ln w="3175">
                  <a:noFill/>
                </a:ln>
                <a:latin typeface="+mj-lt"/>
                <a:cs typeface="Arial" charset="0"/>
              </a:rPr>
              <a:t>/GPRS</a:t>
            </a:r>
            <a:r>
              <a:rPr lang="it-IT" sz="2800" spc="-100" dirty="0" smtClean="0">
                <a:ln w="3175">
                  <a:noFill/>
                </a:ln>
                <a:latin typeface="+mj-lt"/>
                <a:cs typeface="Arial" charset="0"/>
              </a:rPr>
              <a:t> </a:t>
            </a:r>
          </a:p>
          <a:p>
            <a:pPr lvl="0"/>
            <a:r>
              <a:rPr lang="it-IT" sz="2800" spc="-100" dirty="0" err="1" smtClean="0">
                <a:ln w="3175">
                  <a:noFill/>
                </a:ln>
                <a:latin typeface="+mj-lt"/>
                <a:cs typeface="Arial" charset="0"/>
              </a:rPr>
              <a:t>Measuring</a:t>
            </a:r>
            <a:r>
              <a:rPr lang="it-IT" sz="2800" spc="-100" dirty="0" smtClean="0">
                <a:ln w="3175">
                  <a:noFill/>
                </a:ln>
                <a:latin typeface="+mj-lt"/>
                <a:cs typeface="Arial" charset="0"/>
              </a:rPr>
              <a:t> </a:t>
            </a:r>
            <a:r>
              <a:rPr lang="it-IT" sz="2800" spc="-100" dirty="0" err="1">
                <a:ln w="3175">
                  <a:noFill/>
                </a:ln>
                <a:latin typeface="+mj-lt"/>
                <a:cs typeface="Arial" charset="0"/>
              </a:rPr>
              <a:t>range</a:t>
            </a:r>
            <a:r>
              <a:rPr lang="it-IT" sz="2800" spc="-100" dirty="0">
                <a:ln w="3175">
                  <a:noFill/>
                </a:ln>
                <a:latin typeface="+mj-lt"/>
                <a:cs typeface="Arial" charset="0"/>
              </a:rPr>
              <a:t>: 		8-9.5m</a:t>
            </a:r>
          </a:p>
          <a:p>
            <a:pPr lvl="0"/>
            <a:r>
              <a:rPr lang="it-IT" sz="2800" spc="-100" dirty="0" err="1" smtClean="0">
                <a:ln w="3175">
                  <a:noFill/>
                </a:ln>
                <a:latin typeface="+mj-lt"/>
                <a:cs typeface="Arial" charset="0"/>
              </a:rPr>
              <a:t>Power</a:t>
            </a:r>
            <a:r>
              <a:rPr lang="it-IT" sz="2800" spc="-100" dirty="0" smtClean="0">
                <a:ln w="3175">
                  <a:noFill/>
                </a:ln>
                <a:latin typeface="+mj-lt"/>
                <a:cs typeface="Arial" charset="0"/>
              </a:rPr>
              <a:t> </a:t>
            </a:r>
            <a:r>
              <a:rPr lang="it-IT" sz="2800" spc="-100" dirty="0">
                <a:ln w="3175">
                  <a:noFill/>
                </a:ln>
                <a:latin typeface="+mj-lt"/>
                <a:cs typeface="Arial" charset="0"/>
              </a:rPr>
              <a:t>Supply (DC): 		8 – 33 DC</a:t>
            </a:r>
          </a:p>
          <a:p>
            <a:pPr lvl="0"/>
            <a:r>
              <a:rPr lang="it-IT" sz="2800" spc="-100" dirty="0" err="1" smtClean="0">
                <a:ln w="3175">
                  <a:noFill/>
                </a:ln>
                <a:latin typeface="+mj-lt"/>
                <a:cs typeface="Arial" charset="0"/>
              </a:rPr>
              <a:t>Measurement</a:t>
            </a:r>
            <a:r>
              <a:rPr lang="it-IT" sz="2800" spc="-100" dirty="0" smtClean="0">
                <a:ln w="3175">
                  <a:noFill/>
                </a:ln>
                <a:latin typeface="+mj-lt"/>
                <a:cs typeface="Arial" charset="0"/>
              </a:rPr>
              <a:t> </a:t>
            </a:r>
            <a:r>
              <a:rPr lang="it-IT" sz="2800" spc="-100" dirty="0" err="1">
                <a:ln w="3175">
                  <a:noFill/>
                </a:ln>
                <a:latin typeface="+mj-lt"/>
                <a:cs typeface="Arial" charset="0"/>
              </a:rPr>
              <a:t>accuracy</a:t>
            </a:r>
            <a:r>
              <a:rPr lang="it-IT" sz="2800" spc="-100" dirty="0">
                <a:ln w="3175">
                  <a:noFill/>
                </a:ln>
                <a:latin typeface="+mj-lt"/>
                <a:cs typeface="Arial" charset="0"/>
              </a:rPr>
              <a:t>: 	0.3% / </a:t>
            </a:r>
            <a:r>
              <a:rPr lang="it-IT" sz="2800" spc="-100" dirty="0" smtClean="0">
                <a:ln w="3175">
                  <a:noFill/>
                </a:ln>
                <a:latin typeface="+mj-lt"/>
                <a:cs typeface="Arial" charset="0"/>
              </a:rPr>
              <a:t>1.5mm</a:t>
            </a:r>
          </a:p>
          <a:p>
            <a:pPr lvl="0"/>
            <a:r>
              <a:rPr lang="it-IT" sz="2800" spc="-100" dirty="0" smtClean="0">
                <a:ln w="3175">
                  <a:noFill/>
                </a:ln>
                <a:latin typeface="+mj-lt"/>
                <a:cs typeface="Arial" charset="0"/>
              </a:rPr>
              <a:t>Temperature:                             -30° to +70°</a:t>
            </a:r>
            <a:endParaRPr lang="it-IT" sz="2800" spc="-100" dirty="0">
              <a:ln w="3175">
                <a:noFill/>
              </a:ln>
              <a:latin typeface="+mj-lt"/>
              <a:cs typeface="Arial" charset="0"/>
            </a:endParaRPr>
          </a:p>
          <a:p>
            <a:pPr lvl="0"/>
            <a:r>
              <a:rPr lang="it-IT" sz="2800" spc="-100" dirty="0" smtClean="0">
                <a:ln w="3175">
                  <a:noFill/>
                </a:ln>
                <a:latin typeface="+mj-lt"/>
                <a:cs typeface="Arial" charset="0"/>
              </a:rPr>
              <a:t>Output:</a:t>
            </a:r>
            <a:r>
              <a:rPr lang="it-IT" sz="2800" spc="-100" dirty="0">
                <a:ln w="3175">
                  <a:noFill/>
                </a:ln>
                <a:latin typeface="+mj-lt"/>
                <a:cs typeface="Arial" charset="0"/>
              </a:rPr>
              <a:t>			</a:t>
            </a:r>
            <a:r>
              <a:rPr lang="it-IT" sz="2800" spc="-100" dirty="0" smtClean="0">
                <a:ln w="3175">
                  <a:noFill/>
                </a:ln>
                <a:latin typeface="+mj-lt"/>
                <a:cs typeface="Arial" charset="0"/>
              </a:rPr>
              <a:t>GPRS/GSM</a:t>
            </a:r>
            <a:endParaRPr lang="it-IT" sz="2800" spc="-100" dirty="0">
              <a:ln w="3175">
                <a:noFill/>
              </a:ln>
              <a:latin typeface="+mj-lt"/>
              <a:cs typeface="Arial" charset="0"/>
            </a:endParaRPr>
          </a:p>
          <a:p>
            <a:pPr lvl="0"/>
            <a:endParaRPr lang="it-IT" sz="1000" spc="-100" dirty="0" smtClean="0">
              <a:ln w="3175">
                <a:noFill/>
              </a:ln>
              <a:latin typeface="+mj-lt"/>
              <a:cs typeface="Arial" charset="0"/>
            </a:endParaRPr>
          </a:p>
          <a:p>
            <a:pPr lvl="0"/>
            <a:r>
              <a:rPr lang="it-IT" sz="2800" spc="-100" dirty="0" smtClean="0">
                <a:ln w="3175">
                  <a:noFill/>
                </a:ln>
                <a:latin typeface="+mj-lt"/>
                <a:cs typeface="Arial" charset="0"/>
              </a:rPr>
              <a:t>Price</a:t>
            </a:r>
            <a:r>
              <a:rPr lang="it-IT" sz="2800" spc="-100" dirty="0">
                <a:ln w="3175">
                  <a:noFill/>
                </a:ln>
                <a:latin typeface="+mj-lt"/>
                <a:cs typeface="Arial" charset="0"/>
              </a:rPr>
              <a:t>:				</a:t>
            </a:r>
            <a:r>
              <a:rPr lang="it-IT" sz="2800" spc="-100" dirty="0" smtClean="0">
                <a:ln w="3175">
                  <a:noFill/>
                </a:ln>
                <a:latin typeface="+mj-lt"/>
                <a:cs typeface="Arial" charset="0"/>
              </a:rPr>
              <a:t>1400€/</a:t>
            </a:r>
            <a:r>
              <a:rPr lang="it-IT" sz="2800" spc="-100" dirty="0" err="1" smtClean="0">
                <a:ln w="3175">
                  <a:noFill/>
                </a:ln>
                <a:latin typeface="+mj-lt"/>
                <a:cs typeface="Arial" charset="0"/>
              </a:rPr>
              <a:t>cad</a:t>
            </a:r>
            <a:r>
              <a:rPr lang="it-IT" sz="2800" spc="-100" dirty="0" smtClean="0">
                <a:ln w="3175">
                  <a:noFill/>
                </a:ln>
                <a:latin typeface="+mj-lt"/>
                <a:cs typeface="Arial" charset="0"/>
              </a:rPr>
              <a:t>  </a:t>
            </a:r>
            <a:r>
              <a:rPr lang="it-IT" sz="1700" spc="-100" dirty="0" smtClean="0">
                <a:ln w="3175">
                  <a:noFill/>
                </a:ln>
                <a:latin typeface="+mj-lt"/>
                <a:cs typeface="Arial" charset="0"/>
              </a:rPr>
              <a:t>(preventivo </a:t>
            </a:r>
            <a:r>
              <a:rPr lang="it-IT" sz="1700" i="1" spc="-100" dirty="0" err="1" smtClean="0">
                <a:ln w="3175">
                  <a:noFill/>
                </a:ln>
                <a:latin typeface="+mj-lt"/>
                <a:cs typeface="Arial" charset="0"/>
              </a:rPr>
              <a:t>Ital</a:t>
            </a:r>
            <a:r>
              <a:rPr lang="it-IT" sz="1700" i="1" spc="-100" dirty="0" smtClean="0">
                <a:ln w="3175">
                  <a:noFill/>
                </a:ln>
                <a:latin typeface="+mj-lt"/>
                <a:cs typeface="Arial" charset="0"/>
              </a:rPr>
              <a:t> Control </a:t>
            </a:r>
            <a:r>
              <a:rPr lang="it-IT" sz="1700" i="1" spc="-100" dirty="0" err="1" smtClean="0">
                <a:ln w="3175">
                  <a:noFill/>
                </a:ln>
                <a:latin typeface="+mj-lt"/>
                <a:cs typeface="Arial" charset="0"/>
              </a:rPr>
              <a:t>Meters</a:t>
            </a:r>
            <a:r>
              <a:rPr lang="it-IT" sz="1700" i="1" spc="-100" dirty="0" smtClean="0">
                <a:ln w="3175">
                  <a:noFill/>
                </a:ln>
                <a:latin typeface="+mj-lt"/>
                <a:cs typeface="Arial" charset="0"/>
              </a:rPr>
              <a:t> SRL- </a:t>
            </a:r>
            <a:r>
              <a:rPr lang="it-IT" sz="1700" spc="-100" dirty="0" smtClean="0">
                <a:ln w="3175">
                  <a:noFill/>
                </a:ln>
                <a:latin typeface="+mj-lt"/>
                <a:cs typeface="Arial" charset="0"/>
              </a:rPr>
              <a:t> febbraio 2015)						</a:t>
            </a:r>
            <a:r>
              <a:rPr lang="it-IT" sz="2000" spc="-100" dirty="0" smtClean="0">
                <a:ln w="3175">
                  <a:noFill/>
                </a:ln>
                <a:latin typeface="+mj-lt"/>
                <a:cs typeface="Arial" charset="0"/>
              </a:rPr>
              <a:t>		</a:t>
            </a:r>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pPr lvl="0" algn="r"/>
            <a:r>
              <a:rPr lang="it-IT" sz="2000" spc="-100" dirty="0" smtClean="0">
                <a:ln w="3175">
                  <a:noFill/>
                </a:ln>
                <a:latin typeface="+mj-lt"/>
                <a:cs typeface="Arial" charset="0"/>
              </a:rPr>
              <a:t>data </a:t>
            </a:r>
            <a:r>
              <a:rPr lang="it-IT" sz="2000" spc="-100" dirty="0" err="1">
                <a:ln w="3175">
                  <a:noFill/>
                </a:ln>
                <a:latin typeface="+mj-lt"/>
                <a:cs typeface="Arial" charset="0"/>
              </a:rPr>
              <a:t>sheet</a:t>
            </a:r>
            <a:r>
              <a:rPr lang="it-IT" sz="2000" spc="-100" dirty="0">
                <a:ln w="3175">
                  <a:noFill/>
                </a:ln>
                <a:latin typeface="+mj-lt"/>
                <a:cs typeface="Arial" charset="0"/>
              </a:rPr>
              <a:t>: http://www.solidat.com/objects/DS/DS-GaugerGSM.pdf</a:t>
            </a:r>
          </a:p>
          <a:p>
            <a:endParaRPr lang="it-IT" dirty="0"/>
          </a:p>
        </p:txBody>
      </p:sp>
      <p:sp>
        <p:nvSpPr>
          <p:cNvPr id="12" name="CasellaDiTesto 11"/>
          <p:cNvSpPr txBox="1"/>
          <p:nvPr/>
        </p:nvSpPr>
        <p:spPr>
          <a:xfrm>
            <a:off x="415531" y="314329"/>
            <a:ext cx="11613357" cy="1346522"/>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Architettura di </a:t>
            </a:r>
            <a:r>
              <a:rPr lang="it-IT" sz="5400" b="1" spc="-100" dirty="0" err="1" smtClean="0">
                <a:ln w="3175">
                  <a:noFill/>
                </a:ln>
                <a:solidFill>
                  <a:srgbClr val="0072C6"/>
                </a:solidFill>
                <a:latin typeface="+mj-lt"/>
                <a:cs typeface="Arial" charset="0"/>
              </a:rPr>
              <a:t>deployment</a:t>
            </a:r>
            <a:endParaRPr lang="it-IT" sz="5400" b="1" spc="-100" dirty="0">
              <a:ln w="3175">
                <a:noFill/>
              </a:ln>
              <a:solidFill>
                <a:srgbClr val="0072C6"/>
              </a:solidFill>
              <a:latin typeface="+mj-lt"/>
              <a:cs typeface="Arial" charset="0"/>
            </a:endParaRPr>
          </a:p>
          <a:p>
            <a:pPr defTabSz="914363">
              <a:lnSpc>
                <a:spcPct val="90000"/>
              </a:lnSpc>
              <a:spcBef>
                <a:spcPct val="0"/>
              </a:spcBef>
            </a:pPr>
            <a:r>
              <a:rPr lang="it-IT" sz="3000" b="1" spc="-100" dirty="0" smtClean="0">
                <a:ln w="3175">
                  <a:noFill/>
                </a:ln>
                <a:solidFill>
                  <a:srgbClr val="0072C6"/>
                </a:solidFill>
                <a:latin typeface="+mj-lt"/>
                <a:cs typeface="Arial" charset="0"/>
              </a:rPr>
              <a:t>Strumenti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904861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ola 1"/>
          <p:cNvSpPr/>
          <p:nvPr/>
        </p:nvSpPr>
        <p:spPr>
          <a:xfrm>
            <a:off x="8569557" y="3143254"/>
            <a:ext cx="3528715" cy="2786063"/>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t-IT" dirty="0"/>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342895" y="3449698"/>
            <a:ext cx="7811095" cy="22057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p:cNvSpPr txBox="1"/>
          <p:nvPr/>
        </p:nvSpPr>
        <p:spPr>
          <a:xfrm>
            <a:off x="415531" y="2075885"/>
            <a:ext cx="10871596" cy="1938992"/>
          </a:xfrm>
          <a:prstGeom prst="rect">
            <a:avLst/>
          </a:prstGeom>
          <a:noFill/>
        </p:spPr>
        <p:txBody>
          <a:bodyPr wrap="square" rtlCol="0">
            <a:spAutoFit/>
          </a:bodyPr>
          <a:lstStyle/>
          <a:p>
            <a:r>
              <a:rPr lang="it-IT" sz="2800" spc="-100" dirty="0">
                <a:ln w="3175">
                  <a:noFill/>
                </a:ln>
                <a:latin typeface="+mj-lt"/>
                <a:cs typeface="Arial" charset="0"/>
              </a:rPr>
              <a:t>Il sensore </a:t>
            </a:r>
            <a:r>
              <a:rPr lang="it-IT" sz="2800" i="1" spc="-100" dirty="0" err="1" smtClean="0">
                <a:ln w="3175">
                  <a:noFill/>
                </a:ln>
                <a:latin typeface="+mj-lt"/>
                <a:cs typeface="Arial" charset="0"/>
              </a:rPr>
              <a:t>GaugerGSM</a:t>
            </a:r>
            <a:r>
              <a:rPr lang="it-IT" sz="2800" i="1" spc="-100" dirty="0" smtClean="0">
                <a:ln w="3175">
                  <a:noFill/>
                </a:ln>
                <a:latin typeface="+mj-lt"/>
                <a:cs typeface="Arial" charset="0"/>
              </a:rPr>
              <a:t>/GPRS</a:t>
            </a:r>
            <a:r>
              <a:rPr lang="it-IT" sz="2800" spc="-100" dirty="0" smtClean="0">
                <a:ln w="3175">
                  <a:noFill/>
                </a:ln>
                <a:latin typeface="+mj-lt"/>
                <a:cs typeface="Arial" charset="0"/>
              </a:rPr>
              <a:t> </a:t>
            </a:r>
            <a:r>
              <a:rPr lang="it-IT" sz="2800" spc="-100" dirty="0">
                <a:ln w="3175">
                  <a:noFill/>
                </a:ln>
                <a:latin typeface="+mj-lt"/>
                <a:cs typeface="Arial" charset="0"/>
              </a:rPr>
              <a:t>rileva i dati in modo analogico e dove aver eseguito il campionamento digitale, </a:t>
            </a:r>
            <a:r>
              <a:rPr lang="it-IT" sz="2800" spc="-100" dirty="0" smtClean="0">
                <a:ln w="3175">
                  <a:noFill/>
                </a:ln>
                <a:latin typeface="+mj-lt"/>
                <a:cs typeface="Arial" charset="0"/>
              </a:rPr>
              <a:t> invia </a:t>
            </a:r>
            <a:r>
              <a:rPr lang="it-IT" sz="2800" spc="-100" dirty="0">
                <a:ln w="3175">
                  <a:noFill/>
                </a:ln>
                <a:latin typeface="+mj-lt"/>
                <a:cs typeface="Arial" charset="0"/>
              </a:rPr>
              <a:t>i dati al server tramite </a:t>
            </a:r>
            <a:r>
              <a:rPr lang="it-IT" sz="2800" i="1" spc="-100" dirty="0" smtClean="0">
                <a:ln w="3175">
                  <a:noFill/>
                </a:ln>
                <a:latin typeface="+mj-lt"/>
                <a:cs typeface="Arial" charset="0"/>
              </a:rPr>
              <a:t>GPRS</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dirty="0"/>
          </a:p>
          <a:p>
            <a:endParaRPr lang="it-IT" dirty="0"/>
          </a:p>
        </p:txBody>
      </p:sp>
      <p:sp>
        <p:nvSpPr>
          <p:cNvPr id="12" name="CasellaDiTesto 11"/>
          <p:cNvSpPr txBox="1"/>
          <p:nvPr/>
        </p:nvSpPr>
        <p:spPr>
          <a:xfrm>
            <a:off x="415531" y="314329"/>
            <a:ext cx="11613357" cy="1346522"/>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Architettura di </a:t>
            </a:r>
            <a:r>
              <a:rPr lang="it-IT" sz="5400" b="1" spc="-100" dirty="0" err="1" smtClean="0">
                <a:ln w="3175">
                  <a:noFill/>
                </a:ln>
                <a:solidFill>
                  <a:srgbClr val="0072C6"/>
                </a:solidFill>
                <a:latin typeface="+mj-lt"/>
                <a:cs typeface="Arial" charset="0"/>
              </a:rPr>
              <a:t>deployment</a:t>
            </a:r>
            <a:endParaRPr lang="it-IT" sz="5400" b="1" spc="-100" dirty="0">
              <a:ln w="3175">
                <a:noFill/>
              </a:ln>
              <a:solidFill>
                <a:srgbClr val="0072C6"/>
              </a:solidFill>
              <a:latin typeface="+mj-lt"/>
              <a:cs typeface="Arial" charset="0"/>
            </a:endParaRPr>
          </a:p>
          <a:p>
            <a:pPr defTabSz="914363">
              <a:lnSpc>
                <a:spcPct val="90000"/>
              </a:lnSpc>
              <a:spcBef>
                <a:spcPct val="0"/>
              </a:spcBef>
            </a:pPr>
            <a:r>
              <a:rPr lang="it-IT" sz="3000" b="1" spc="-100" dirty="0" smtClean="0">
                <a:ln w="3175">
                  <a:noFill/>
                </a:ln>
                <a:solidFill>
                  <a:srgbClr val="0072C6"/>
                </a:solidFill>
                <a:latin typeface="+mj-lt"/>
                <a:cs typeface="Arial" charset="0"/>
              </a:rPr>
              <a:t>Strumenti – funzionamento sensore</a:t>
            </a:r>
            <a:endParaRPr lang="it-IT" sz="3000" b="1" spc="-100" dirty="0">
              <a:ln w="3175">
                <a:noFill/>
              </a:ln>
              <a:solidFill>
                <a:srgbClr val="0072C6"/>
              </a:solidFill>
              <a:latin typeface="+mj-lt"/>
              <a:cs typeface="Arial" charset="0"/>
            </a:endParaRPr>
          </a:p>
        </p:txBody>
      </p:sp>
      <p:sp>
        <p:nvSpPr>
          <p:cNvPr id="6" name="Ovale 5"/>
          <p:cNvSpPr/>
          <p:nvPr/>
        </p:nvSpPr>
        <p:spPr>
          <a:xfrm>
            <a:off x="5347986" y="4255627"/>
            <a:ext cx="1319807" cy="980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err="1" smtClean="0"/>
              <a:t>Modeulo</a:t>
            </a:r>
            <a:r>
              <a:rPr lang="it-IT" sz="1500" dirty="0" smtClean="0"/>
              <a:t> GPRS</a:t>
            </a:r>
            <a:endParaRPr lang="it-IT" sz="1500" dirty="0"/>
          </a:p>
        </p:txBody>
      </p:sp>
      <p:sp>
        <p:nvSpPr>
          <p:cNvPr id="7" name="Rettangolo 6"/>
          <p:cNvSpPr/>
          <p:nvPr/>
        </p:nvSpPr>
        <p:spPr>
          <a:xfrm>
            <a:off x="9768190" y="4558148"/>
            <a:ext cx="1008457" cy="785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Gestore Centrale</a:t>
            </a:r>
            <a:endParaRPr lang="it-IT" dirty="0"/>
          </a:p>
        </p:txBody>
      </p:sp>
      <p:pic>
        <p:nvPicPr>
          <p:cNvPr id="8" name="Immagine 7"/>
          <p:cNvPicPr>
            <a:picLocks noChangeAspect="1"/>
          </p:cNvPicPr>
          <p:nvPr/>
        </p:nvPicPr>
        <p:blipFill>
          <a:blip r:embed="rId2"/>
          <a:stretch>
            <a:fillRect/>
          </a:stretch>
        </p:blipFill>
        <p:spPr>
          <a:xfrm>
            <a:off x="6534737" y="3460742"/>
            <a:ext cx="1619251" cy="923925"/>
          </a:xfrm>
          <a:prstGeom prst="rect">
            <a:avLst/>
          </a:prstGeom>
        </p:spPr>
      </p:pic>
      <p:pic>
        <p:nvPicPr>
          <p:cNvPr id="9" name="Immagine 8"/>
          <p:cNvPicPr>
            <a:picLocks noChangeAspect="1"/>
          </p:cNvPicPr>
          <p:nvPr/>
        </p:nvPicPr>
        <p:blipFill>
          <a:blip r:embed="rId3"/>
          <a:stretch>
            <a:fillRect/>
          </a:stretch>
        </p:blipFill>
        <p:spPr>
          <a:xfrm>
            <a:off x="9757323" y="3993813"/>
            <a:ext cx="1030188" cy="561236"/>
          </a:xfrm>
          <a:prstGeom prst="rect">
            <a:avLst/>
          </a:prstGeom>
        </p:spPr>
      </p:pic>
      <p:pic>
        <p:nvPicPr>
          <p:cNvPr id="10" name="Immagine 9"/>
          <p:cNvPicPr>
            <a:picLocks noChangeAspect="1"/>
          </p:cNvPicPr>
          <p:nvPr/>
        </p:nvPicPr>
        <p:blipFill>
          <a:blip r:embed="rId4"/>
          <a:stretch>
            <a:fillRect/>
          </a:stretch>
        </p:blipFill>
        <p:spPr>
          <a:xfrm>
            <a:off x="436245" y="4466722"/>
            <a:ext cx="1783840" cy="996379"/>
          </a:xfrm>
          <a:prstGeom prst="rect">
            <a:avLst/>
          </a:prstGeom>
        </p:spPr>
      </p:pic>
      <p:pic>
        <p:nvPicPr>
          <p:cNvPr id="11" name="Immagine 10"/>
          <p:cNvPicPr>
            <a:picLocks noChangeAspect="1"/>
          </p:cNvPicPr>
          <p:nvPr/>
        </p:nvPicPr>
        <p:blipFill>
          <a:blip r:embed="rId5"/>
          <a:stretch>
            <a:fillRect/>
          </a:stretch>
        </p:blipFill>
        <p:spPr>
          <a:xfrm>
            <a:off x="3005130" y="4373691"/>
            <a:ext cx="2047875" cy="1019175"/>
          </a:xfrm>
          <a:prstGeom prst="rect">
            <a:avLst/>
          </a:prstGeom>
        </p:spPr>
      </p:pic>
      <p:sp>
        <p:nvSpPr>
          <p:cNvPr id="13" name="CasellaDiTesto 12"/>
          <p:cNvSpPr txBox="1"/>
          <p:nvPr/>
        </p:nvSpPr>
        <p:spPr>
          <a:xfrm>
            <a:off x="2418751" y="4683589"/>
            <a:ext cx="557212" cy="369332"/>
          </a:xfrm>
          <a:prstGeom prst="rect">
            <a:avLst/>
          </a:prstGeom>
          <a:noFill/>
        </p:spPr>
        <p:txBody>
          <a:bodyPr wrap="square" rtlCol="0">
            <a:spAutoFit/>
          </a:bodyPr>
          <a:lstStyle/>
          <a:p>
            <a:r>
              <a:rPr lang="it-IT" dirty="0" smtClean="0"/>
              <a:t>to</a:t>
            </a:r>
            <a:endParaRPr lang="it-IT" dirty="0"/>
          </a:p>
        </p:txBody>
      </p:sp>
      <p:sp>
        <p:nvSpPr>
          <p:cNvPr id="15" name="CasellaDiTesto 14"/>
          <p:cNvSpPr txBox="1"/>
          <p:nvPr/>
        </p:nvSpPr>
        <p:spPr>
          <a:xfrm>
            <a:off x="342895" y="3517549"/>
            <a:ext cx="2749223" cy="954107"/>
          </a:xfrm>
          <a:prstGeom prst="rect">
            <a:avLst/>
          </a:prstGeom>
          <a:noFill/>
        </p:spPr>
        <p:txBody>
          <a:bodyPr wrap="square" rtlCol="0">
            <a:spAutoFit/>
          </a:bodyPr>
          <a:lstStyle/>
          <a:p>
            <a:r>
              <a:rPr lang="it-IT" sz="2800" spc="-100" dirty="0" err="1" smtClean="0">
                <a:ln w="3175">
                  <a:noFill/>
                </a:ln>
                <a:latin typeface="+mj-lt"/>
                <a:cs typeface="Arial" charset="0"/>
              </a:rPr>
              <a:t>GaugerGSM</a:t>
            </a:r>
            <a:r>
              <a:rPr lang="it-IT" sz="2800" spc="-100" dirty="0" smtClean="0">
                <a:ln w="3175">
                  <a:noFill/>
                </a:ln>
                <a:latin typeface="+mj-lt"/>
                <a:cs typeface="Arial" charset="0"/>
              </a:rPr>
              <a:t>/GPRS</a:t>
            </a:r>
            <a:endParaRPr lang="it-IT" sz="2800" spc="-100" dirty="0">
              <a:ln w="3175">
                <a:noFill/>
              </a:ln>
              <a:latin typeface="+mj-lt"/>
              <a:cs typeface="Arial" charset="0"/>
            </a:endParaRPr>
          </a:p>
        </p:txBody>
      </p:sp>
      <p:sp>
        <p:nvSpPr>
          <p:cNvPr id="16" name="CasellaDiTesto 15"/>
          <p:cNvSpPr txBox="1"/>
          <p:nvPr/>
        </p:nvSpPr>
        <p:spPr>
          <a:xfrm>
            <a:off x="9797346" y="3524298"/>
            <a:ext cx="1146295" cy="369332"/>
          </a:xfrm>
          <a:prstGeom prst="rect">
            <a:avLst/>
          </a:prstGeom>
          <a:noFill/>
        </p:spPr>
        <p:txBody>
          <a:bodyPr wrap="square" rtlCol="0">
            <a:spAutoFit/>
          </a:bodyPr>
          <a:lstStyle/>
          <a:p>
            <a:r>
              <a:rPr lang="it-IT" dirty="0" smtClean="0"/>
              <a:t>Internet</a:t>
            </a:r>
            <a:endParaRPr lang="it-IT" dirty="0"/>
          </a:p>
        </p:txBody>
      </p:sp>
    </p:spTree>
    <p:extLst>
      <p:ext uri="{BB962C8B-B14F-4D97-AF65-F5344CB8AC3E}">
        <p14:creationId xmlns:p14="http://schemas.microsoft.com/office/powerpoint/2010/main" val="784464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Strumenti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r>
              <a:rPr lang="it-IT" sz="2400" dirty="0" smtClean="0">
                <a:solidFill>
                  <a:schemeClr val="tx1"/>
                </a:solidFill>
              </a:rPr>
              <a:t>Macchina 4 core, 7GB </a:t>
            </a:r>
            <a:r>
              <a:rPr lang="it-IT" sz="2400" dirty="0" err="1" smtClean="0">
                <a:solidFill>
                  <a:schemeClr val="tx1"/>
                </a:solidFill>
              </a:rPr>
              <a:t>Ram</a:t>
            </a:r>
            <a:r>
              <a:rPr lang="it-IT" sz="2400" dirty="0" smtClean="0">
                <a:solidFill>
                  <a:schemeClr val="tx1"/>
                </a:solidFill>
              </a:rPr>
              <a:t>, 320GB HDD</a:t>
            </a:r>
          </a:p>
          <a:p>
            <a:pPr lvl="0"/>
            <a:r>
              <a:rPr lang="it-IT" sz="2400" dirty="0" smtClean="0">
                <a:solidFill>
                  <a:schemeClr val="tx1"/>
                </a:solidFill>
              </a:rPr>
              <a:t>	Prezzo = 97,52€ / mese</a:t>
            </a:r>
            <a:endParaRPr lang="it-IT" sz="2400" dirty="0">
              <a:solidFill>
                <a:schemeClr val="tx1"/>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7" name="Immagine 6" descr="Schermata 2015-02-19 alle 13.19.51.png"/>
          <p:cNvPicPr>
            <a:picLocks noChangeAspect="1"/>
          </p:cNvPicPr>
          <p:nvPr/>
        </p:nvPicPr>
        <p:blipFill rotWithShape="1">
          <a:blip r:embed="rId2">
            <a:extLst>
              <a:ext uri="{28A0092B-C50C-407E-A947-70E740481C1C}">
                <a14:useLocalDpi xmlns:a14="http://schemas.microsoft.com/office/drawing/2010/main" val="0"/>
              </a:ext>
            </a:extLst>
          </a:blip>
          <a:srcRect r="9664"/>
          <a:stretch/>
        </p:blipFill>
        <p:spPr>
          <a:xfrm>
            <a:off x="4455951" y="3077911"/>
            <a:ext cx="6802600" cy="2389717"/>
          </a:xfrm>
          <a:prstGeom prst="rect">
            <a:avLst/>
          </a:prstGeom>
        </p:spPr>
      </p:pic>
      <p:pic>
        <p:nvPicPr>
          <p:cNvPr id="8" name="Immagine 7" descr="Schermata 2015-02-19 alle 13.23.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55" y="3830662"/>
            <a:ext cx="3439453" cy="884217"/>
          </a:xfrm>
          <a:prstGeom prst="rect">
            <a:avLst/>
          </a:prstGeom>
        </p:spPr>
      </p:pic>
    </p:spTree>
    <p:extLst>
      <p:ext uri="{BB962C8B-B14F-4D97-AF65-F5344CB8AC3E}">
        <p14:creationId xmlns:p14="http://schemas.microsoft.com/office/powerpoint/2010/main" val="147932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Strumenti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r>
              <a:rPr lang="it-IT" sz="2400" dirty="0" smtClean="0">
                <a:solidFill>
                  <a:schemeClr val="tx1"/>
                </a:solidFill>
              </a:rPr>
              <a:t>Macchina 2 core, 7,5GB </a:t>
            </a:r>
            <a:r>
              <a:rPr lang="it-IT" sz="2400" dirty="0" err="1" smtClean="0">
                <a:solidFill>
                  <a:schemeClr val="tx1"/>
                </a:solidFill>
              </a:rPr>
              <a:t>Ram</a:t>
            </a:r>
            <a:r>
              <a:rPr lang="it-IT" sz="2400" dirty="0" smtClean="0">
                <a:solidFill>
                  <a:schemeClr val="tx1"/>
                </a:solidFill>
              </a:rPr>
              <a:t>, 300GB HDD, 32SSD</a:t>
            </a:r>
          </a:p>
          <a:p>
            <a:pPr lvl="0"/>
            <a:r>
              <a:rPr lang="it-IT" sz="2400" dirty="0" smtClean="0">
                <a:solidFill>
                  <a:schemeClr val="tx1"/>
                </a:solidFill>
              </a:rPr>
              <a:t>	Prezzo = 101 € / mese</a:t>
            </a:r>
            <a:endParaRPr lang="it-IT" sz="2400" dirty="0">
              <a:solidFill>
                <a:schemeClr val="tx1"/>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descr="Unkn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737" y="2960549"/>
            <a:ext cx="4957315" cy="1982926"/>
          </a:xfrm>
          <a:prstGeom prst="rect">
            <a:avLst/>
          </a:prstGeom>
        </p:spPr>
      </p:pic>
    </p:spTree>
    <p:extLst>
      <p:ext uri="{BB962C8B-B14F-4D97-AF65-F5344CB8AC3E}">
        <p14:creationId xmlns:p14="http://schemas.microsoft.com/office/powerpoint/2010/main" val="1687975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Stima costi</a:t>
            </a:r>
            <a:endParaRPr lang="it-IT" sz="1500" b="1" dirty="0" smtClean="0">
              <a:solidFill>
                <a:srgbClr val="0072C6"/>
              </a:solidFill>
            </a:endParaRPr>
          </a:p>
          <a:p>
            <a:pPr marL="457200" lvl="0" indent="-457200">
              <a:buFont typeface="Arial" panose="020B0604020202020204" pitchFamily="34" charset="0"/>
              <a:buChar char="•"/>
            </a:pPr>
            <a:endParaRPr lang="it-IT" sz="3200" dirty="0" smtClean="0"/>
          </a:p>
          <a:p>
            <a:pPr lvl="0"/>
            <a:r>
              <a:rPr lang="it-IT" sz="2400" dirty="0" smtClean="0">
                <a:solidFill>
                  <a:schemeClr val="tx1"/>
                </a:solidFill>
              </a:rPr>
              <a:t>Per lo sviluppo del sistema supponiamo i seguenti costi:</a:t>
            </a:r>
          </a:p>
          <a:p>
            <a:pPr lvl="0"/>
            <a:endParaRPr lang="it-IT" sz="2400" dirty="0">
              <a:solidFill>
                <a:schemeClr val="tx1"/>
              </a:solidFill>
            </a:endParaRPr>
          </a:p>
          <a:p>
            <a:pPr lvl="0"/>
            <a:r>
              <a:rPr lang="it-IT" sz="2400" dirty="0" smtClean="0">
                <a:solidFill>
                  <a:schemeClr val="tx1"/>
                </a:solidFill>
              </a:rPr>
              <a:t>Analisi requisiti e creazione documenti di implementazione/architettura:</a:t>
            </a:r>
          </a:p>
          <a:p>
            <a:pPr lvl="0"/>
            <a:r>
              <a:rPr lang="it-IT" sz="2400" dirty="0">
                <a:solidFill>
                  <a:schemeClr val="tx1"/>
                </a:solidFill>
              </a:rPr>
              <a:t>	</a:t>
            </a:r>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3         per 7-10 gg a 150€ / h</a:t>
            </a:r>
          </a:p>
          <a:p>
            <a:pPr lvl="0"/>
            <a:endParaRPr lang="it-IT" sz="2400" dirty="0">
              <a:solidFill>
                <a:schemeClr val="tx1"/>
              </a:solidFill>
            </a:endParaRPr>
          </a:p>
          <a:p>
            <a:pPr lvl="0"/>
            <a:r>
              <a:rPr lang="it-IT" sz="2400" dirty="0" smtClean="0">
                <a:solidFill>
                  <a:schemeClr val="tx1"/>
                </a:solidFill>
              </a:rPr>
              <a:t>Sviluppo del sistema partendo dalla documentazione prodotta nella fase di analisi:</a:t>
            </a:r>
          </a:p>
          <a:p>
            <a:pPr lvl="0"/>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5          per 90 gg a 80€ / h</a:t>
            </a:r>
          </a:p>
          <a:p>
            <a:pPr lvl="0"/>
            <a:endParaRPr lang="it-IT" sz="2400" dirty="0"/>
          </a:p>
          <a:p>
            <a:pPr lvl="0"/>
            <a:endParaRPr lang="it-IT" sz="2400" dirty="0"/>
          </a:p>
          <a:p>
            <a:pPr lvl="0"/>
            <a:r>
              <a:rPr lang="it-IT" sz="2400" dirty="0" smtClean="0"/>
              <a:t>	     </a:t>
            </a:r>
            <a:endParaRPr lang="it-IT" sz="2400" dirty="0"/>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771652" y="3419413"/>
            <a:ext cx="300037" cy="576420"/>
          </a:xfrm>
          <a:prstGeom prst="rect">
            <a:avLst/>
          </a:prstGeom>
        </p:spPr>
      </p:pic>
      <p:pic>
        <p:nvPicPr>
          <p:cNvPr id="7" name="Immagine 6"/>
          <p:cNvPicPr>
            <a:picLocks noChangeAspect="1"/>
          </p:cNvPicPr>
          <p:nvPr/>
        </p:nvPicPr>
        <p:blipFill>
          <a:blip r:embed="rId2"/>
          <a:stretch>
            <a:fillRect/>
          </a:stretch>
        </p:blipFill>
        <p:spPr>
          <a:xfrm>
            <a:off x="1771652" y="4755658"/>
            <a:ext cx="300037" cy="576420"/>
          </a:xfrm>
          <a:prstGeom prst="rect">
            <a:avLst/>
          </a:prstGeom>
        </p:spPr>
      </p:pic>
    </p:spTree>
    <p:extLst>
      <p:ext uri="{BB962C8B-B14F-4D97-AF65-F5344CB8AC3E}">
        <p14:creationId xmlns:p14="http://schemas.microsoft.com/office/powerpoint/2010/main" val="630926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a:solidFill>
                  <a:srgbClr val="0072C6"/>
                </a:solidFill>
              </a:rPr>
              <a:t>Stima </a:t>
            </a:r>
            <a:r>
              <a:rPr lang="it-IT" sz="3000" b="1" dirty="0" smtClean="0">
                <a:solidFill>
                  <a:srgbClr val="0072C6"/>
                </a:solidFill>
              </a:rPr>
              <a:t>costi</a:t>
            </a:r>
            <a:endParaRPr lang="it-IT" sz="1500" b="1" dirty="0" smtClean="0">
              <a:solidFill>
                <a:srgbClr val="0072C6"/>
              </a:solidFill>
            </a:endParaRPr>
          </a:p>
          <a:p>
            <a:pPr marL="457200" lvl="0" indent="-457200">
              <a:buFont typeface="Arial" panose="020B0604020202020204" pitchFamily="34" charset="0"/>
              <a:buChar char="•"/>
            </a:pPr>
            <a:endParaRPr lang="it-IT" sz="3200" dirty="0" smtClean="0"/>
          </a:p>
          <a:p>
            <a:pPr lvl="0"/>
            <a:r>
              <a:rPr lang="it-IT" sz="2400" dirty="0" smtClean="0">
                <a:solidFill>
                  <a:schemeClr val="tx1"/>
                </a:solidFill>
              </a:rPr>
              <a:t>Installazione di un singolo sensore:</a:t>
            </a:r>
          </a:p>
          <a:p>
            <a:pPr lvl="0"/>
            <a:r>
              <a:rPr lang="it-IT" sz="2400" dirty="0">
                <a:solidFill>
                  <a:schemeClr val="tx1"/>
                </a:solidFill>
              </a:rPr>
              <a:t>	</a:t>
            </a:r>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2         per 4 ore a 30€/h</a:t>
            </a:r>
          </a:p>
          <a:p>
            <a:pPr lvl="0"/>
            <a:endParaRPr lang="it-IT" sz="2400" dirty="0">
              <a:solidFill>
                <a:schemeClr val="tx1"/>
              </a:solidFill>
            </a:endParaRPr>
          </a:p>
          <a:p>
            <a:pPr lvl="0"/>
            <a:endParaRPr lang="it-IT" sz="2400" dirty="0">
              <a:solidFill>
                <a:schemeClr val="tx1"/>
              </a:solidFill>
            </a:endParaRPr>
          </a:p>
          <a:p>
            <a:pPr lvl="0"/>
            <a:r>
              <a:rPr lang="it-IT" sz="2400" dirty="0" smtClean="0">
                <a:solidFill>
                  <a:schemeClr val="tx1"/>
                </a:solidFill>
              </a:rPr>
              <a:t>Costo per licenze </a:t>
            </a:r>
            <a:r>
              <a:rPr lang="it-IT" sz="2400" i="1" dirty="0" err="1" smtClean="0">
                <a:solidFill>
                  <a:schemeClr val="tx1"/>
                </a:solidFill>
              </a:rPr>
              <a:t>MySQL</a:t>
            </a:r>
            <a:r>
              <a:rPr lang="it-IT" sz="2400" dirty="0" smtClean="0">
                <a:solidFill>
                  <a:schemeClr val="tx1"/>
                </a:solidFill>
              </a:rPr>
              <a:t> e </a:t>
            </a:r>
            <a:r>
              <a:rPr lang="it-IT" sz="2400" i="1" dirty="0" smtClean="0">
                <a:solidFill>
                  <a:schemeClr val="tx1"/>
                </a:solidFill>
              </a:rPr>
              <a:t>Java SE Server </a:t>
            </a:r>
            <a:r>
              <a:rPr lang="it-IT" sz="2400" dirty="0" smtClean="0">
                <a:solidFill>
                  <a:schemeClr val="tx1"/>
                </a:solidFill>
              </a:rPr>
              <a:t>(</a:t>
            </a:r>
            <a:r>
              <a:rPr lang="it-IT" sz="2400" i="1" dirty="0" err="1" smtClean="0">
                <a:solidFill>
                  <a:schemeClr val="tx1"/>
                </a:solidFill>
              </a:rPr>
              <a:t>GlassFish</a:t>
            </a:r>
            <a:r>
              <a:rPr lang="it-IT" sz="2400" dirty="0" smtClean="0">
                <a:solidFill>
                  <a:schemeClr val="tx1"/>
                </a:solidFill>
              </a:rPr>
              <a:t>) : circa 5000€ / anno	</a:t>
            </a:r>
            <a:r>
              <a:rPr lang="it-IT" sz="2400" dirty="0" smtClean="0"/>
              <a:t>     </a:t>
            </a:r>
            <a:endParaRPr lang="it-IT" sz="2400" dirty="0"/>
          </a:p>
          <a:p>
            <a:pPr marL="457200" lvl="0" indent="-457200">
              <a:buFont typeface="Arial" panose="020B0604020202020204" pitchFamily="34" charset="0"/>
              <a:buChar char="•"/>
            </a:pPr>
            <a:endParaRPr lang="it-IT" sz="3200" dirty="0" smtClean="0"/>
          </a:p>
          <a:p>
            <a:pPr lvl="0"/>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771651" y="2736932"/>
            <a:ext cx="300037" cy="576420"/>
          </a:xfrm>
          <a:prstGeom prst="rect">
            <a:avLst/>
          </a:prstGeom>
        </p:spPr>
      </p:pic>
    </p:spTree>
    <p:extLst>
      <p:ext uri="{BB962C8B-B14F-4D97-AF65-F5344CB8AC3E}">
        <p14:creationId xmlns:p14="http://schemas.microsoft.com/office/powerpoint/2010/main" val="2765831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828802"/>
            <a:ext cx="11001375" cy="4508927"/>
          </a:xfrm>
          <a:prstGeom prst="rect">
            <a:avLst/>
          </a:prstGeom>
          <a:noFill/>
        </p:spPr>
        <p:txBody>
          <a:bodyPr wrap="square" rtlCol="0">
            <a:spAutoFit/>
          </a:bodyPr>
          <a:lstStyle/>
          <a:p>
            <a:r>
              <a:rPr lang="it-IT" sz="3200" spc="-100" dirty="0">
                <a:ln w="3175">
                  <a:noFill/>
                </a:ln>
                <a:latin typeface="+mj-lt"/>
                <a:cs typeface="Arial" charset="0"/>
              </a:rPr>
              <a:t>Il sistema </a:t>
            </a:r>
            <a:r>
              <a:rPr lang="it-IT" sz="3200" spc="-100" dirty="0" smtClean="0">
                <a:ln w="3175">
                  <a:noFill/>
                </a:ln>
                <a:latin typeface="+mj-lt"/>
                <a:cs typeface="Arial" charset="0"/>
              </a:rPr>
              <a:t>deve supportare:</a:t>
            </a:r>
            <a:endParaRPr lang="it-IT" sz="3200" spc="-100" dirty="0">
              <a:ln w="3175">
                <a:noFill/>
              </a:ln>
              <a:latin typeface="+mj-lt"/>
              <a:cs typeface="Arial" charset="0"/>
            </a:endParaRPr>
          </a:p>
          <a:p>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L’acquisizione </a:t>
            </a:r>
            <a:r>
              <a:rPr lang="it-IT" sz="3200" spc="-100" dirty="0">
                <a:ln w="3175">
                  <a:noFill/>
                </a:ln>
                <a:latin typeface="+mj-lt"/>
                <a:cs typeface="Arial" charset="0"/>
              </a:rPr>
              <a:t>in tempo reale di dati idrometrici  (livello dei corsi d’acqua) attraverso opportuni sensori</a:t>
            </a:r>
          </a:p>
          <a:p>
            <a:pPr lvl="0"/>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L’acquisizione di segnalazioni </a:t>
            </a:r>
            <a:r>
              <a:rPr lang="it-IT" sz="3200" spc="-100" dirty="0">
                <a:ln w="3175">
                  <a:noFill/>
                </a:ln>
                <a:latin typeface="+mj-lt"/>
                <a:cs typeface="Arial" charset="0"/>
              </a:rPr>
              <a:t>di emergenze gravi</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L’identificazione di situazioni </a:t>
            </a:r>
            <a:r>
              <a:rPr lang="it-IT" sz="3200" spc="-100" dirty="0">
                <a:ln w="3175">
                  <a:noFill/>
                </a:ln>
                <a:latin typeface="+mj-lt"/>
                <a:cs typeface="Arial" charset="0"/>
              </a:rPr>
              <a:t>di emergenza potenziali a medio termine (alcune ore), attraverso l’incrocio delle informazioni meteo e i dati idrometrici</a:t>
            </a:r>
          </a:p>
          <a:p>
            <a:endParaRPr lang="it-IT" dirty="0"/>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Studio del problema</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09718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a:solidFill>
                  <a:srgbClr val="0072C6"/>
                </a:solidFill>
              </a:rPr>
              <a:t>Stima </a:t>
            </a:r>
            <a:r>
              <a:rPr lang="it-IT" sz="3000" b="1" dirty="0" smtClean="0">
                <a:solidFill>
                  <a:srgbClr val="0072C6"/>
                </a:solidFill>
              </a:rPr>
              <a:t>costi</a:t>
            </a:r>
            <a:endParaRPr lang="it-IT" sz="3000" b="1" dirty="0">
              <a:solidFill>
                <a:srgbClr val="0072C6"/>
              </a:solidFill>
            </a:endParaRPr>
          </a:p>
          <a:p>
            <a:endParaRPr lang="it-IT" sz="1500" b="1" i="1" dirty="0" smtClean="0">
              <a:solidFill>
                <a:srgbClr val="0072C6"/>
              </a:solidFill>
            </a:endParaRPr>
          </a:p>
          <a:p>
            <a:pPr lvl="0"/>
            <a:r>
              <a:rPr lang="it-IT" sz="2400" dirty="0" smtClean="0">
                <a:solidFill>
                  <a:schemeClr val="tx1"/>
                </a:solidFill>
              </a:rPr>
              <a:t>Riepilogo costi:	     </a:t>
            </a:r>
            <a:endParaRPr lang="it-IT" sz="2400" dirty="0">
              <a:solidFill>
                <a:schemeClr val="tx1"/>
              </a:solidFill>
            </a:endParaRPr>
          </a:p>
          <a:p>
            <a:pPr lvl="0"/>
            <a:endParaRPr lang="it-IT" sz="1500" dirty="0" smtClean="0">
              <a:solidFill>
                <a:schemeClr val="tx1"/>
              </a:solidFill>
            </a:endParaRPr>
          </a:p>
          <a:p>
            <a:pPr lvl="0"/>
            <a:r>
              <a:rPr lang="it-IT" sz="2400" dirty="0" smtClean="0">
                <a:solidFill>
                  <a:schemeClr val="tx1"/>
                </a:solidFill>
              </a:rPr>
              <a:t>2.000 Sensori per 1400€  ** / </a:t>
            </a:r>
            <a:r>
              <a:rPr lang="it-IT" sz="2400" dirty="0" err="1" smtClean="0">
                <a:solidFill>
                  <a:schemeClr val="tx1"/>
                </a:solidFill>
              </a:rPr>
              <a:t>cad</a:t>
            </a:r>
            <a:r>
              <a:rPr lang="it-IT" sz="2400" dirty="0" smtClean="0">
                <a:solidFill>
                  <a:schemeClr val="tx1"/>
                </a:solidFill>
              </a:rPr>
              <a:t>  = 			2.800.000  €</a:t>
            </a:r>
          </a:p>
          <a:p>
            <a:pPr lvl="0"/>
            <a:endParaRPr lang="it-IT" sz="1000" dirty="0" smtClean="0">
              <a:solidFill>
                <a:schemeClr val="tx1"/>
              </a:solidFill>
            </a:endParaRPr>
          </a:p>
          <a:p>
            <a:pPr lvl="0"/>
            <a:r>
              <a:rPr lang="it-IT" sz="2400" dirty="0" smtClean="0">
                <a:solidFill>
                  <a:schemeClr val="tx1"/>
                </a:solidFill>
              </a:rPr>
              <a:t>Installazione sensori  30 € x 4h </a:t>
            </a:r>
            <a:r>
              <a:rPr lang="it-IT" sz="2400" dirty="0">
                <a:solidFill>
                  <a:schemeClr val="tx1"/>
                </a:solidFill>
              </a:rPr>
              <a:t>x</a:t>
            </a:r>
            <a:r>
              <a:rPr lang="it-IT" sz="2400" dirty="0" smtClean="0">
                <a:solidFill>
                  <a:schemeClr val="tx1"/>
                </a:solidFill>
              </a:rPr>
              <a:t> 2p x 2000 = 		    480.000  €</a:t>
            </a:r>
          </a:p>
          <a:p>
            <a:pPr lvl="0"/>
            <a:endParaRPr lang="it-IT" sz="1000" dirty="0" smtClean="0">
              <a:solidFill>
                <a:schemeClr val="tx1"/>
              </a:solidFill>
            </a:endParaRPr>
          </a:p>
          <a:p>
            <a:pPr lvl="0"/>
            <a:r>
              <a:rPr lang="it-IT" sz="2400" dirty="0" smtClean="0">
                <a:solidFill>
                  <a:schemeClr val="tx1"/>
                </a:solidFill>
              </a:rPr>
              <a:t>Analisi e architettura 150 € x 8h x 3p x 10 =		      36.000  €</a:t>
            </a:r>
          </a:p>
          <a:p>
            <a:pPr lvl="0"/>
            <a:endParaRPr lang="it-IT" sz="1000" dirty="0" smtClean="0">
              <a:solidFill>
                <a:schemeClr val="tx1"/>
              </a:solidFill>
            </a:endParaRPr>
          </a:p>
          <a:p>
            <a:pPr lvl="0"/>
            <a:r>
              <a:rPr lang="it-IT" sz="2400" dirty="0" smtClean="0">
                <a:solidFill>
                  <a:schemeClr val="tx1"/>
                </a:solidFill>
              </a:rPr>
              <a:t>Sviluppo e test 80 € x 8h x 5p x 90 gg=			     288.000 €</a:t>
            </a:r>
          </a:p>
          <a:p>
            <a:pPr lvl="0"/>
            <a:endParaRPr lang="it-IT" sz="1000" dirty="0" smtClean="0">
              <a:solidFill>
                <a:schemeClr val="tx1"/>
              </a:solidFill>
            </a:endParaRPr>
          </a:p>
          <a:p>
            <a:pPr lvl="0"/>
            <a:r>
              <a:rPr lang="it-IT" sz="2400" dirty="0" smtClean="0">
                <a:solidFill>
                  <a:schemeClr val="tx1"/>
                </a:solidFill>
              </a:rPr>
              <a:t>Componenti HW (</a:t>
            </a:r>
            <a:r>
              <a:rPr lang="it-IT" sz="2400" dirty="0" err="1" smtClean="0">
                <a:solidFill>
                  <a:schemeClr val="tx1"/>
                </a:solidFill>
              </a:rPr>
              <a:t>Azure</a:t>
            </a:r>
            <a:r>
              <a:rPr lang="it-IT" sz="2400" dirty="0" smtClean="0">
                <a:solidFill>
                  <a:schemeClr val="tx1"/>
                </a:solidFill>
              </a:rPr>
              <a:t> </a:t>
            </a:r>
            <a:r>
              <a:rPr lang="it-IT" sz="2400" dirty="0" err="1" smtClean="0">
                <a:solidFill>
                  <a:schemeClr val="tx1"/>
                </a:solidFill>
              </a:rPr>
              <a:t>solution</a:t>
            </a:r>
            <a:r>
              <a:rPr lang="it-IT" sz="2400" dirty="0">
                <a:solidFill>
                  <a:schemeClr val="tx1"/>
                </a:solidFill>
              </a:rPr>
              <a:t>) = 			</a:t>
            </a:r>
            <a:r>
              <a:rPr lang="it-IT" sz="2400" dirty="0" smtClean="0">
                <a:solidFill>
                  <a:schemeClr val="tx1"/>
                </a:solidFill>
              </a:rPr>
              <a:t>     1170.24 €  / anno</a:t>
            </a:r>
          </a:p>
          <a:p>
            <a:pPr lvl="0"/>
            <a:endParaRPr lang="it-IT" sz="1000" dirty="0" smtClean="0">
              <a:solidFill>
                <a:schemeClr val="tx1"/>
              </a:solidFill>
            </a:endParaRPr>
          </a:p>
          <a:p>
            <a:pPr lvl="0"/>
            <a:r>
              <a:rPr lang="it-IT" sz="2400" dirty="0" smtClean="0">
                <a:solidFill>
                  <a:schemeClr val="tx1"/>
                </a:solidFill>
              </a:rPr>
              <a:t>Componenti SW 				</a:t>
            </a:r>
            <a:r>
              <a:rPr lang="it-IT" sz="2400" dirty="0">
                <a:solidFill>
                  <a:schemeClr val="tx1"/>
                </a:solidFill>
              </a:rPr>
              <a:t>	</a:t>
            </a:r>
            <a:r>
              <a:rPr lang="it-IT" sz="2400" dirty="0" smtClean="0">
                <a:solidFill>
                  <a:schemeClr val="tx1"/>
                </a:solidFill>
              </a:rPr>
              <a:t>           5000 €  / anno</a:t>
            </a:r>
          </a:p>
          <a:p>
            <a:pPr lvl="0"/>
            <a:endParaRPr lang="it-IT" sz="2400" dirty="0">
              <a:solidFill>
                <a:schemeClr val="tx1"/>
              </a:solidFill>
            </a:endParaRPr>
          </a:p>
          <a:p>
            <a:pPr lvl="0"/>
            <a:r>
              <a:rPr lang="it-IT" sz="2400" dirty="0" smtClean="0">
                <a:solidFill>
                  <a:schemeClr val="tx1"/>
                </a:solidFill>
              </a:rPr>
              <a:t>	</a:t>
            </a:r>
            <a:r>
              <a:rPr lang="it-IT" sz="2400" dirty="0">
                <a:solidFill>
                  <a:schemeClr val="tx1"/>
                </a:solidFill>
              </a:rPr>
              <a:t>						</a:t>
            </a:r>
            <a:r>
              <a:rPr lang="it-IT" sz="2400" b="1" i="1" dirty="0" smtClean="0">
                <a:solidFill>
                  <a:schemeClr val="tx1"/>
                </a:solidFill>
              </a:rPr>
              <a:t>3.610.170,24 €</a:t>
            </a:r>
          </a:p>
          <a:p>
            <a:pPr lvl="0"/>
            <a:endParaRPr lang="it-IT" sz="2400" dirty="0">
              <a:solidFill>
                <a:schemeClr val="tx1"/>
              </a:solidFill>
            </a:endParaRPr>
          </a:p>
          <a:p>
            <a:pPr lvl="0"/>
            <a:r>
              <a:rPr lang="it-IT" sz="2000" dirty="0" smtClean="0">
                <a:solidFill>
                  <a:schemeClr val="tx1"/>
                </a:solidFill>
              </a:rPr>
              <a:t>** sconto </a:t>
            </a:r>
            <a:r>
              <a:rPr lang="it-IT" sz="2000" dirty="0" smtClean="0">
                <a:solidFill>
                  <a:schemeClr val="tx1"/>
                </a:solidFill>
              </a:rPr>
              <a:t>relativo alla quantità acquistata non incluso                                       </a:t>
            </a:r>
            <a:r>
              <a:rPr lang="it-IT" sz="2000" dirty="0" smtClean="0">
                <a:solidFill>
                  <a:schemeClr val="tx1"/>
                </a:solidFill>
              </a:rPr>
              <a:t>NB</a:t>
            </a:r>
            <a:r>
              <a:rPr lang="it-IT" sz="2000" dirty="0" smtClean="0">
                <a:solidFill>
                  <a:schemeClr val="tx1"/>
                </a:solidFill>
              </a:rPr>
              <a:t>: i costi rappresentano una stima indicativa</a:t>
            </a:r>
            <a:endParaRPr lang="it-IT" sz="2000" dirty="0">
              <a:solidFill>
                <a:schemeClr val="tx1"/>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cxnSp>
        <p:nvCxnSpPr>
          <p:cNvPr id="7" name="Connettore 1 6"/>
          <p:cNvCxnSpPr/>
          <p:nvPr/>
        </p:nvCxnSpPr>
        <p:spPr>
          <a:xfrm>
            <a:off x="5786437" y="5243513"/>
            <a:ext cx="4043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931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002604" y="1538601"/>
            <a:ext cx="10006013" cy="3627325"/>
          </a:xfrm>
        </p:spPr>
        <p:txBody>
          <a:bodyPr anchor="ctr">
            <a:noAutofit/>
          </a:bodyPr>
          <a:lstStyle/>
          <a:p>
            <a:r>
              <a:rPr lang="it-IT" sz="6000" dirty="0" smtClean="0">
                <a:solidFill>
                  <a:schemeClr val="bg1"/>
                </a:solidFill>
                <a:latin typeface="Segoe UI Light" panose="020B0502040204020203" pitchFamily="34" charset="0"/>
              </a:rPr>
              <a:t>Architettura dei Dati</a:t>
            </a:r>
          </a:p>
        </p:txBody>
      </p:sp>
    </p:spTree>
    <p:extLst>
      <p:ext uri="{BB962C8B-B14F-4D97-AF65-F5344CB8AC3E}">
        <p14:creationId xmlns:p14="http://schemas.microsoft.com/office/powerpoint/2010/main" val="3888483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BRI</a:t>
            </a:r>
            <a:endParaRPr lang="it-IT" sz="3000" b="1" dirty="0">
              <a:solidFill>
                <a:srgbClr val="0072C6"/>
              </a:solidFill>
            </a:endParaRPr>
          </a:p>
          <a:p>
            <a:endParaRPr lang="it-IT" sz="3000" b="1" i="1" dirty="0">
              <a:solidFill>
                <a:srgbClr val="0072C6"/>
              </a:solidFill>
            </a:endParaRPr>
          </a:p>
          <a:p>
            <a:pPr>
              <a:lnSpc>
                <a:spcPct val="120000"/>
              </a:lnSpc>
            </a:pPr>
            <a:r>
              <a:rPr lang="it-IT" sz="3200" b="1" dirty="0" err="1">
                <a:solidFill>
                  <a:schemeClr val="tx1"/>
                </a:solidFill>
              </a:rPr>
              <a:t>CorsiAcqua</a:t>
            </a:r>
            <a:r>
              <a:rPr lang="it-IT" sz="3200" dirty="0">
                <a:solidFill>
                  <a:schemeClr val="tx1"/>
                </a:solidFill>
              </a:rPr>
              <a:t> (</a:t>
            </a:r>
            <a:r>
              <a:rPr lang="it-IT" sz="3200" u="sng" dirty="0">
                <a:solidFill>
                  <a:schemeClr val="tx1"/>
                </a:solidFill>
              </a:rPr>
              <a:t>id</a:t>
            </a:r>
            <a:r>
              <a:rPr lang="it-IT" sz="3200" dirty="0">
                <a:solidFill>
                  <a:schemeClr val="tx1"/>
                </a:solidFill>
              </a:rPr>
              <a:t>, denominazione</a:t>
            </a:r>
            <a:r>
              <a:rPr lang="it-IT" sz="3200" dirty="0" smtClean="0">
                <a:solidFill>
                  <a:schemeClr val="tx1"/>
                </a:solidFill>
              </a:rPr>
              <a:t>)</a:t>
            </a:r>
            <a:endParaRPr lang="it-IT" sz="3200" dirty="0">
              <a:solidFill>
                <a:schemeClr val="tx1"/>
              </a:solidFill>
            </a:endParaRPr>
          </a:p>
          <a:p>
            <a:pPr>
              <a:lnSpc>
                <a:spcPct val="120000"/>
              </a:lnSpc>
            </a:pPr>
            <a:r>
              <a:rPr lang="it-IT" sz="3200" b="1" dirty="0" err="1">
                <a:solidFill>
                  <a:schemeClr val="tx1"/>
                </a:solidFill>
              </a:rPr>
              <a:t>TrattiAcqua</a:t>
            </a:r>
            <a:r>
              <a:rPr lang="it-IT" sz="3200" dirty="0">
                <a:solidFill>
                  <a:schemeClr val="tx1"/>
                </a:solidFill>
              </a:rPr>
              <a:t> (</a:t>
            </a:r>
            <a:r>
              <a:rPr lang="it-IT" sz="3200" u="sng" dirty="0">
                <a:solidFill>
                  <a:schemeClr val="tx1"/>
                </a:solidFill>
              </a:rPr>
              <a:t>id</a:t>
            </a:r>
            <a:r>
              <a:rPr lang="it-IT" sz="3200" dirty="0">
                <a:solidFill>
                  <a:schemeClr val="tx1"/>
                </a:solidFill>
              </a:rPr>
              <a:t>, portata, </a:t>
            </a:r>
            <a:r>
              <a:rPr lang="it-IT" sz="3200" i="1" dirty="0" err="1">
                <a:solidFill>
                  <a:schemeClr val="tx1"/>
                </a:solidFill>
              </a:rPr>
              <a:t>idCorsoAcqua</a:t>
            </a:r>
            <a:r>
              <a:rPr lang="it-IT" sz="3200" dirty="0">
                <a:solidFill>
                  <a:schemeClr val="tx1"/>
                </a:solidFill>
              </a:rPr>
              <a:t>, </a:t>
            </a:r>
            <a:r>
              <a:rPr lang="it-IT" sz="3200" i="1" dirty="0" err="1">
                <a:solidFill>
                  <a:schemeClr val="tx1"/>
                </a:solidFill>
              </a:rPr>
              <a:t>idNodoInizio</a:t>
            </a:r>
            <a:r>
              <a:rPr lang="it-IT" sz="3200" dirty="0">
                <a:solidFill>
                  <a:schemeClr val="tx1"/>
                </a:solidFill>
              </a:rPr>
              <a:t>, </a:t>
            </a:r>
            <a:r>
              <a:rPr lang="it-IT" sz="3200" i="1" dirty="0" err="1">
                <a:solidFill>
                  <a:schemeClr val="tx1"/>
                </a:solidFill>
              </a:rPr>
              <a:t>idNodoFine</a:t>
            </a:r>
            <a:r>
              <a:rPr lang="it-IT" sz="3200" dirty="0">
                <a:solidFill>
                  <a:schemeClr val="tx1"/>
                </a:solidFill>
              </a:rPr>
              <a:t>)</a:t>
            </a:r>
          </a:p>
          <a:p>
            <a:pPr>
              <a:lnSpc>
                <a:spcPct val="120000"/>
              </a:lnSpc>
            </a:pPr>
            <a:r>
              <a:rPr lang="it-IT" sz="3200" b="1" dirty="0" err="1">
                <a:solidFill>
                  <a:schemeClr val="tx1"/>
                </a:solidFill>
              </a:rPr>
              <a:t>NodiAcqua</a:t>
            </a:r>
            <a:r>
              <a:rPr lang="it-IT" sz="3200" dirty="0">
                <a:solidFill>
                  <a:schemeClr val="tx1"/>
                </a:solidFill>
              </a:rPr>
              <a:t> (</a:t>
            </a:r>
            <a:r>
              <a:rPr lang="it-IT" sz="3200" u="sng" dirty="0">
                <a:solidFill>
                  <a:schemeClr val="tx1"/>
                </a:solidFill>
              </a:rPr>
              <a:t>id</a:t>
            </a:r>
            <a:r>
              <a:rPr lang="it-IT" sz="3200" dirty="0">
                <a:solidFill>
                  <a:schemeClr val="tx1"/>
                </a:solidFill>
              </a:rPr>
              <a:t>, latitudine, longitudine, regione)</a:t>
            </a:r>
          </a:p>
          <a:p>
            <a:pPr>
              <a:lnSpc>
                <a:spcPct val="120000"/>
              </a:lnSpc>
            </a:pPr>
            <a:r>
              <a:rPr lang="it-IT" sz="3200" b="1" dirty="0" err="1">
                <a:solidFill>
                  <a:schemeClr val="tx1"/>
                </a:solidFill>
              </a:rPr>
              <a:t>DatiIdrometrici</a:t>
            </a:r>
            <a:r>
              <a:rPr lang="it-IT" sz="3200" dirty="0">
                <a:solidFill>
                  <a:schemeClr val="tx1"/>
                </a:solidFill>
              </a:rPr>
              <a:t> (</a:t>
            </a:r>
            <a:r>
              <a:rPr lang="it-IT" sz="3200" u="sng" dirty="0">
                <a:solidFill>
                  <a:schemeClr val="tx1"/>
                </a:solidFill>
              </a:rPr>
              <a:t>id</a:t>
            </a:r>
            <a:r>
              <a:rPr lang="it-IT" sz="3200" dirty="0">
                <a:solidFill>
                  <a:schemeClr val="tx1"/>
                </a:solidFill>
              </a:rPr>
              <a:t>, </a:t>
            </a:r>
            <a:r>
              <a:rPr lang="it-IT" sz="3200" dirty="0" err="1">
                <a:solidFill>
                  <a:schemeClr val="tx1"/>
                </a:solidFill>
              </a:rPr>
              <a:t>livelloAcqua</a:t>
            </a:r>
            <a:r>
              <a:rPr lang="it-IT" sz="3200" dirty="0">
                <a:solidFill>
                  <a:schemeClr val="tx1"/>
                </a:solidFill>
              </a:rPr>
              <a:t>, </a:t>
            </a:r>
            <a:r>
              <a:rPr lang="it-IT" sz="3200" dirty="0" err="1">
                <a:solidFill>
                  <a:schemeClr val="tx1"/>
                </a:solidFill>
              </a:rPr>
              <a:t>dataRilevazione</a:t>
            </a:r>
            <a:r>
              <a:rPr lang="it-IT" sz="3200" dirty="0">
                <a:solidFill>
                  <a:schemeClr val="tx1"/>
                </a:solidFill>
              </a:rPr>
              <a:t>, </a:t>
            </a:r>
            <a:r>
              <a:rPr lang="it-IT" sz="3200" i="1" dirty="0" err="1">
                <a:solidFill>
                  <a:schemeClr val="tx1"/>
                </a:solidFill>
              </a:rPr>
              <a:t>idSensoreIdrico</a:t>
            </a:r>
            <a:r>
              <a:rPr lang="it-IT" sz="3200" dirty="0">
                <a:solidFill>
                  <a:schemeClr val="tx1"/>
                </a:solidFill>
              </a:rPr>
              <a:t>)</a:t>
            </a:r>
          </a:p>
          <a:p>
            <a:pPr>
              <a:lnSpc>
                <a:spcPct val="120000"/>
              </a:lnSpc>
            </a:pPr>
            <a:r>
              <a:rPr lang="it-IT" sz="3200" b="1" dirty="0" err="1">
                <a:solidFill>
                  <a:schemeClr val="tx1"/>
                </a:solidFill>
              </a:rPr>
              <a:t>SensoriIdrici</a:t>
            </a:r>
            <a:r>
              <a:rPr lang="it-IT" sz="3200" dirty="0">
                <a:solidFill>
                  <a:schemeClr val="tx1"/>
                </a:solidFill>
              </a:rPr>
              <a:t> (</a:t>
            </a:r>
            <a:r>
              <a:rPr lang="it-IT" sz="3200" u="sng" dirty="0">
                <a:solidFill>
                  <a:schemeClr val="tx1"/>
                </a:solidFill>
              </a:rPr>
              <a:t>id</a:t>
            </a:r>
            <a:r>
              <a:rPr lang="it-IT" sz="3200" dirty="0">
                <a:solidFill>
                  <a:schemeClr val="tx1"/>
                </a:solidFill>
              </a:rPr>
              <a:t>, latitudine, longitudine, </a:t>
            </a:r>
            <a:r>
              <a:rPr lang="it-IT" sz="3200" i="1" dirty="0" err="1">
                <a:solidFill>
                  <a:schemeClr val="tx1"/>
                </a:solidFill>
              </a:rPr>
              <a:t>idTrattoAcqua</a:t>
            </a:r>
            <a:r>
              <a:rPr lang="it-IT" sz="3200" dirty="0">
                <a:solidFill>
                  <a:schemeClr val="tx1"/>
                </a:solidFill>
              </a:rPr>
              <a:t>)</a:t>
            </a:r>
            <a:endParaRPr lang="it-IT" sz="3200" dirty="0" smtClean="0">
              <a:solidFill>
                <a:schemeClr val="tx1"/>
              </a:solidFill>
            </a:endParaRPr>
          </a:p>
        </p:txBody>
      </p:sp>
      <p:sp>
        <p:nvSpPr>
          <p:cNvPr id="3" name="Rettangolo 2"/>
          <p:cNvSpPr/>
          <p:nvPr/>
        </p:nvSpPr>
        <p:spPr>
          <a:xfrm>
            <a:off x="521495" y="6024110"/>
            <a:ext cx="3818866" cy="369332"/>
          </a:xfrm>
          <a:prstGeom prst="rect">
            <a:avLst/>
          </a:prstGeom>
        </p:spPr>
        <p:txBody>
          <a:bodyPr wrap="none">
            <a:spAutoFit/>
          </a:bodyPr>
          <a:lstStyle/>
          <a:p>
            <a:pPr lvl="0" algn="r"/>
            <a:r>
              <a:rPr lang="it-IT" spc="-100" dirty="0" smtClean="0">
                <a:ln w="3175">
                  <a:noFill/>
                </a:ln>
                <a:latin typeface="+mj-lt"/>
                <a:cs typeface="Arial" charset="0"/>
              </a:rPr>
              <a:t>N.B. : gli attributi in </a:t>
            </a:r>
            <a:r>
              <a:rPr lang="it-IT" i="1" spc="-100" dirty="0" smtClean="0">
                <a:ln w="3175">
                  <a:noFill/>
                </a:ln>
                <a:latin typeface="+mj-lt"/>
                <a:cs typeface="Arial" charset="0"/>
              </a:rPr>
              <a:t>italico</a:t>
            </a:r>
            <a:r>
              <a:rPr lang="it-IT" spc="-100" dirty="0" smtClean="0">
                <a:ln w="3175">
                  <a:noFill/>
                </a:ln>
                <a:latin typeface="+mj-lt"/>
                <a:cs typeface="Arial" charset="0"/>
              </a:rPr>
              <a:t> sono chiavi esterne</a:t>
            </a:r>
            <a:endParaRPr lang="it-IT" spc="-100" dirty="0">
              <a:ln w="3175">
                <a:noFill/>
              </a:ln>
              <a:latin typeface="+mj-lt"/>
              <a:cs typeface="Arial" charset="0"/>
            </a:endParaRPr>
          </a:p>
        </p:txBody>
      </p:sp>
    </p:spTree>
    <p:extLst>
      <p:ext uri="{BB962C8B-B14F-4D97-AF65-F5344CB8AC3E}">
        <p14:creationId xmlns:p14="http://schemas.microsoft.com/office/powerpoint/2010/main" val="2109000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BRI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76214" y="1652590"/>
            <a:ext cx="11839575" cy="4848225"/>
          </a:xfrm>
          <a:prstGeom prst="rect">
            <a:avLst/>
          </a:prstGeom>
        </p:spPr>
      </p:pic>
    </p:spTree>
    <p:extLst>
      <p:ext uri="{BB962C8B-B14F-4D97-AF65-F5344CB8AC3E}">
        <p14:creationId xmlns:p14="http://schemas.microsoft.com/office/powerpoint/2010/main" val="2929727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pPr>
              <a:lnSpc>
                <a:spcPct val="120000"/>
              </a:lnSpc>
            </a:pPr>
            <a:r>
              <a:rPr lang="it-IT" sz="3000" b="1" dirty="0" smtClean="0">
                <a:solidFill>
                  <a:srgbClr val="0072C6"/>
                </a:solidFill>
              </a:rPr>
              <a:t>BDM</a:t>
            </a:r>
            <a:endParaRPr lang="it-IT" sz="3000" b="1" dirty="0">
              <a:solidFill>
                <a:srgbClr val="0072C6"/>
              </a:solidFill>
            </a:endParaRPr>
          </a:p>
          <a:p>
            <a:pPr lvl="0">
              <a:lnSpc>
                <a:spcPct val="120000"/>
              </a:lnSpc>
            </a:pPr>
            <a:endParaRPr lang="it-IT" sz="3200" dirty="0"/>
          </a:p>
          <a:p>
            <a:pPr lvl="0">
              <a:lnSpc>
                <a:spcPct val="120000"/>
              </a:lnSpc>
            </a:pPr>
            <a:r>
              <a:rPr lang="it-IT" sz="3200" b="1" dirty="0">
                <a:solidFill>
                  <a:srgbClr val="000000"/>
                </a:solidFill>
              </a:rPr>
              <a:t>Regioni</a:t>
            </a:r>
            <a:r>
              <a:rPr lang="it-IT" sz="3200" dirty="0">
                <a:solidFill>
                  <a:srgbClr val="000000"/>
                </a:solidFill>
              </a:rPr>
              <a:t> (</a:t>
            </a:r>
            <a:r>
              <a:rPr lang="it-IT" sz="3200" u="sng" dirty="0">
                <a:solidFill>
                  <a:srgbClr val="000000"/>
                </a:solidFill>
              </a:rPr>
              <a:t>id</a:t>
            </a:r>
            <a:r>
              <a:rPr lang="it-IT" sz="3200" dirty="0">
                <a:solidFill>
                  <a:srgbClr val="000000"/>
                </a:solidFill>
              </a:rPr>
              <a:t>, denominazione)</a:t>
            </a:r>
          </a:p>
          <a:p>
            <a:pPr lvl="0">
              <a:lnSpc>
                <a:spcPct val="120000"/>
              </a:lnSpc>
            </a:pPr>
            <a:r>
              <a:rPr lang="it-IT" sz="3200" b="1" dirty="0" err="1">
                <a:solidFill>
                  <a:srgbClr val="000000"/>
                </a:solidFill>
              </a:rPr>
              <a:t>CelleGeografiche</a:t>
            </a:r>
            <a:r>
              <a:rPr lang="it-IT" sz="3200" dirty="0">
                <a:solidFill>
                  <a:srgbClr val="000000"/>
                </a:solidFill>
              </a:rPr>
              <a:t> (</a:t>
            </a:r>
            <a:r>
              <a:rPr lang="it-IT" sz="3200" u="sng" dirty="0">
                <a:solidFill>
                  <a:srgbClr val="000000"/>
                </a:solidFill>
              </a:rPr>
              <a:t>id</a:t>
            </a:r>
            <a:r>
              <a:rPr lang="it-IT" sz="3200" dirty="0">
                <a:solidFill>
                  <a:srgbClr val="000000"/>
                </a:solidFill>
              </a:rPr>
              <a:t>, </a:t>
            </a:r>
            <a:r>
              <a:rPr lang="it-IT" sz="3200" dirty="0" err="1">
                <a:solidFill>
                  <a:srgbClr val="000000"/>
                </a:solidFill>
              </a:rPr>
              <a:t>latitudineCentro</a:t>
            </a:r>
            <a:r>
              <a:rPr lang="it-IT" sz="3200" dirty="0">
                <a:solidFill>
                  <a:srgbClr val="000000"/>
                </a:solidFill>
              </a:rPr>
              <a:t>, </a:t>
            </a:r>
            <a:r>
              <a:rPr lang="it-IT" sz="3200" dirty="0" err="1">
                <a:solidFill>
                  <a:srgbClr val="000000"/>
                </a:solidFill>
              </a:rPr>
              <a:t>longitudineCentro</a:t>
            </a:r>
            <a:r>
              <a:rPr lang="it-IT" sz="3200" dirty="0">
                <a:solidFill>
                  <a:srgbClr val="000000"/>
                </a:solidFill>
              </a:rPr>
              <a:t>, </a:t>
            </a:r>
            <a:r>
              <a:rPr lang="it-IT" sz="3200" i="1" dirty="0" err="1">
                <a:solidFill>
                  <a:srgbClr val="000000"/>
                </a:solidFill>
              </a:rPr>
              <a:t>idRegione</a:t>
            </a:r>
            <a:r>
              <a:rPr lang="it-IT" sz="3200" dirty="0">
                <a:solidFill>
                  <a:srgbClr val="000000"/>
                </a:solidFill>
              </a:rPr>
              <a:t>)</a:t>
            </a:r>
          </a:p>
          <a:p>
            <a:pPr lvl="0">
              <a:lnSpc>
                <a:spcPct val="120000"/>
              </a:lnSpc>
            </a:pPr>
            <a:r>
              <a:rPr lang="it-IT" sz="3200" b="1" dirty="0" err="1">
                <a:solidFill>
                  <a:srgbClr val="000000"/>
                </a:solidFill>
              </a:rPr>
              <a:t>PrevisioniMeteo</a:t>
            </a:r>
            <a:r>
              <a:rPr lang="it-IT" sz="3200" dirty="0">
                <a:solidFill>
                  <a:srgbClr val="000000"/>
                </a:solidFill>
              </a:rPr>
              <a:t> (</a:t>
            </a:r>
            <a:r>
              <a:rPr lang="it-IT" sz="3200" u="sng" dirty="0">
                <a:solidFill>
                  <a:srgbClr val="000000"/>
                </a:solidFill>
              </a:rPr>
              <a:t>id</a:t>
            </a:r>
            <a:r>
              <a:rPr lang="it-IT" sz="3200" dirty="0">
                <a:solidFill>
                  <a:srgbClr val="000000"/>
                </a:solidFill>
              </a:rPr>
              <a:t>, </a:t>
            </a:r>
            <a:r>
              <a:rPr lang="it-IT" sz="3200" dirty="0" err="1">
                <a:solidFill>
                  <a:srgbClr val="000000"/>
                </a:solidFill>
              </a:rPr>
              <a:t>dataPrevisione</a:t>
            </a:r>
            <a:r>
              <a:rPr lang="it-IT" sz="3200" dirty="0">
                <a:solidFill>
                  <a:srgbClr val="000000"/>
                </a:solidFill>
              </a:rPr>
              <a:t>, umidita, </a:t>
            </a:r>
            <a:r>
              <a:rPr lang="it-IT" sz="3200" dirty="0" err="1">
                <a:solidFill>
                  <a:srgbClr val="000000"/>
                </a:solidFill>
              </a:rPr>
              <a:t>probPrecipitazioni</a:t>
            </a:r>
            <a:r>
              <a:rPr lang="it-IT" sz="3200" dirty="0">
                <a:solidFill>
                  <a:srgbClr val="000000"/>
                </a:solidFill>
              </a:rPr>
              <a:t>, </a:t>
            </a:r>
            <a:r>
              <a:rPr lang="it-IT" sz="3200" dirty="0" smtClean="0">
                <a:solidFill>
                  <a:srgbClr val="000000"/>
                </a:solidFill>
              </a:rPr>
              <a:t>	 	</a:t>
            </a:r>
            <a:r>
              <a:rPr lang="it-IT" sz="3200" dirty="0" err="1" smtClean="0">
                <a:solidFill>
                  <a:srgbClr val="000000"/>
                </a:solidFill>
              </a:rPr>
              <a:t>qPrecipitazioni</a:t>
            </a:r>
            <a:r>
              <a:rPr lang="it-IT" sz="3200" dirty="0" smtClean="0">
                <a:solidFill>
                  <a:srgbClr val="000000"/>
                </a:solidFill>
              </a:rPr>
              <a:t>, </a:t>
            </a:r>
            <a:r>
              <a:rPr lang="it-IT" sz="3200" dirty="0" err="1" smtClean="0">
                <a:solidFill>
                  <a:srgbClr val="000000"/>
                </a:solidFill>
              </a:rPr>
              <a:t>tempMax</a:t>
            </a:r>
            <a:r>
              <a:rPr lang="it-IT" sz="3200" dirty="0">
                <a:solidFill>
                  <a:srgbClr val="000000"/>
                </a:solidFill>
              </a:rPr>
              <a:t>, </a:t>
            </a:r>
            <a:r>
              <a:rPr lang="it-IT" sz="3200" dirty="0" err="1">
                <a:solidFill>
                  <a:srgbClr val="000000"/>
                </a:solidFill>
              </a:rPr>
              <a:t>tempMin</a:t>
            </a:r>
            <a:r>
              <a:rPr lang="it-IT" sz="3200" dirty="0">
                <a:solidFill>
                  <a:srgbClr val="000000"/>
                </a:solidFill>
              </a:rPr>
              <a:t>, </a:t>
            </a:r>
            <a:r>
              <a:rPr lang="it-IT" sz="3200" i="1" dirty="0" err="1">
                <a:solidFill>
                  <a:srgbClr val="000000"/>
                </a:solidFill>
              </a:rPr>
              <a:t>idCellaGeografica</a:t>
            </a:r>
            <a:r>
              <a:rPr lang="it-IT" sz="3200" dirty="0" smtClean="0">
                <a:solidFill>
                  <a:srgbClr val="000000"/>
                </a:solidFill>
              </a:rPr>
              <a:t>)</a:t>
            </a:r>
            <a:endParaRPr lang="it-IT" sz="3000" dirty="0" smtClean="0">
              <a:solidFill>
                <a:srgbClr val="000000"/>
              </a:solidFill>
            </a:endParaRPr>
          </a:p>
          <a:p>
            <a:pPr marL="457200" lvl="0" indent="-457200">
              <a:buFont typeface="Arial" panose="020B0604020202020204" pitchFamily="34" charset="0"/>
              <a:buChar char="•"/>
            </a:pPr>
            <a:endParaRPr lang="it-IT" sz="5000" dirty="0">
              <a:solidFill>
                <a:srgbClr val="000000"/>
              </a:solidFill>
            </a:endParaRPr>
          </a:p>
          <a:p>
            <a:endParaRPr lang="it-IT" sz="5000" dirty="0" smtClean="0">
              <a:solidFill>
                <a:srgbClr val="000000"/>
              </a:solidFill>
            </a:endParaRPr>
          </a:p>
          <a:p>
            <a:endParaRPr lang="it-IT" sz="3000" b="1" i="1" dirty="0">
              <a:solidFill>
                <a:srgbClr val="0072C6"/>
              </a:solidFill>
            </a:endParaRPr>
          </a:p>
        </p:txBody>
      </p:sp>
    </p:spTree>
    <p:extLst>
      <p:ext uri="{BB962C8B-B14F-4D97-AF65-F5344CB8AC3E}">
        <p14:creationId xmlns:p14="http://schemas.microsoft.com/office/powerpoint/2010/main" val="1086269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945262" y="1275405"/>
            <a:ext cx="9886951" cy="5119679"/>
          </a:xfrm>
          <a:prstGeom prst="rect">
            <a:avLst/>
          </a:prstGeom>
        </p:spPr>
      </p:pic>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BDM</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891418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BSE</a:t>
            </a:r>
            <a:endParaRPr lang="it-IT" sz="3000" b="1" dirty="0">
              <a:solidFill>
                <a:srgbClr val="0072C6"/>
              </a:solidFill>
            </a:endParaRPr>
          </a:p>
          <a:p>
            <a:pPr>
              <a:lnSpc>
                <a:spcPct val="120000"/>
              </a:lnSpc>
            </a:pPr>
            <a:r>
              <a:rPr lang="it-IT" sz="2400" b="1" dirty="0" err="1">
                <a:solidFill>
                  <a:srgbClr val="000000"/>
                </a:solidFill>
              </a:rPr>
              <a:t>Sep</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dataIdentificazione</a:t>
            </a:r>
            <a:r>
              <a:rPr lang="it-IT" sz="2400" dirty="0">
                <a:solidFill>
                  <a:srgbClr val="000000"/>
                </a:solidFill>
              </a:rPr>
              <a:t>, dettagli)</a:t>
            </a:r>
          </a:p>
          <a:p>
            <a:pPr>
              <a:lnSpc>
                <a:spcPct val="120000"/>
              </a:lnSpc>
            </a:pPr>
            <a:r>
              <a:rPr lang="it-IT" sz="2400" b="1" dirty="0" err="1">
                <a:solidFill>
                  <a:srgbClr val="000000"/>
                </a:solidFill>
              </a:rPr>
              <a:t>PianificazioneSpostamenti</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dataPianificazione</a:t>
            </a:r>
            <a:r>
              <a:rPr lang="it-IT" sz="2400" dirty="0">
                <a:solidFill>
                  <a:srgbClr val="000000"/>
                </a:solidFill>
              </a:rPr>
              <a:t>, </a:t>
            </a:r>
            <a:r>
              <a:rPr lang="it-IT" sz="2400" i="1" dirty="0" err="1">
                <a:solidFill>
                  <a:srgbClr val="000000"/>
                </a:solidFill>
              </a:rPr>
              <a:t>matricolaOperatore</a:t>
            </a:r>
            <a:r>
              <a:rPr lang="it-IT" sz="2400" dirty="0">
                <a:solidFill>
                  <a:srgbClr val="000000"/>
                </a:solidFill>
              </a:rPr>
              <a:t>)</a:t>
            </a:r>
          </a:p>
          <a:p>
            <a:pPr>
              <a:lnSpc>
                <a:spcPct val="120000"/>
              </a:lnSpc>
            </a:pPr>
            <a:r>
              <a:rPr lang="it-IT" sz="2400" b="1" dirty="0" err="1">
                <a:solidFill>
                  <a:srgbClr val="000000"/>
                </a:solidFill>
              </a:rPr>
              <a:t>OperatoreCentroSupervisione</a:t>
            </a:r>
            <a:r>
              <a:rPr lang="it-IT" sz="2400" dirty="0">
                <a:solidFill>
                  <a:srgbClr val="000000"/>
                </a:solidFill>
              </a:rPr>
              <a:t> (</a:t>
            </a:r>
            <a:r>
              <a:rPr lang="it-IT" sz="2400" u="sng" dirty="0">
                <a:solidFill>
                  <a:srgbClr val="000000"/>
                </a:solidFill>
              </a:rPr>
              <a:t>matricola</a:t>
            </a:r>
            <a:r>
              <a:rPr lang="it-IT" sz="2400" dirty="0">
                <a:solidFill>
                  <a:srgbClr val="000000"/>
                </a:solidFill>
              </a:rPr>
              <a:t>, nome, cognome)</a:t>
            </a:r>
          </a:p>
          <a:p>
            <a:pPr>
              <a:lnSpc>
                <a:spcPct val="120000"/>
              </a:lnSpc>
            </a:pPr>
            <a:r>
              <a:rPr lang="it-IT" sz="2400" b="1" dirty="0">
                <a:solidFill>
                  <a:srgbClr val="000000"/>
                </a:solidFill>
              </a:rPr>
              <a:t>Previsioni</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probPioggia</a:t>
            </a:r>
            <a:r>
              <a:rPr lang="it-IT" sz="2400" dirty="0">
                <a:solidFill>
                  <a:srgbClr val="000000"/>
                </a:solidFill>
              </a:rPr>
              <a:t>, </a:t>
            </a:r>
            <a:r>
              <a:rPr lang="it-IT" sz="2400" dirty="0" err="1">
                <a:solidFill>
                  <a:srgbClr val="000000"/>
                </a:solidFill>
              </a:rPr>
              <a:t>quantitaPioggia</a:t>
            </a:r>
            <a:r>
              <a:rPr lang="it-IT" sz="2400" dirty="0">
                <a:solidFill>
                  <a:srgbClr val="000000"/>
                </a:solidFill>
              </a:rPr>
              <a:t>, data)</a:t>
            </a:r>
          </a:p>
          <a:p>
            <a:pPr>
              <a:lnSpc>
                <a:spcPct val="120000"/>
              </a:lnSpc>
            </a:pPr>
            <a:r>
              <a:rPr lang="it-IT" sz="2400" b="1" dirty="0" err="1">
                <a:solidFill>
                  <a:srgbClr val="000000"/>
                </a:solidFill>
              </a:rPr>
              <a:t>PrevisioniSensoriSep</a:t>
            </a:r>
            <a:r>
              <a:rPr lang="it-IT" sz="2400" dirty="0">
                <a:solidFill>
                  <a:srgbClr val="000000"/>
                </a:solidFill>
              </a:rPr>
              <a:t> (</a:t>
            </a:r>
            <a:r>
              <a:rPr lang="it-IT" sz="2400" i="1" u="sng" dirty="0" err="1">
                <a:solidFill>
                  <a:srgbClr val="000000"/>
                </a:solidFill>
              </a:rPr>
              <a:t>idSep</a:t>
            </a:r>
            <a:r>
              <a:rPr lang="it-IT" sz="2400" i="1" dirty="0">
                <a:solidFill>
                  <a:srgbClr val="000000"/>
                </a:solidFill>
              </a:rPr>
              <a:t>, </a:t>
            </a:r>
            <a:r>
              <a:rPr lang="it-IT" sz="2400" i="1" u="sng" dirty="0" err="1">
                <a:solidFill>
                  <a:srgbClr val="000000"/>
                </a:solidFill>
              </a:rPr>
              <a:t>idSensoreIdrico</a:t>
            </a:r>
            <a:r>
              <a:rPr lang="it-IT" sz="2400" i="1" dirty="0">
                <a:solidFill>
                  <a:srgbClr val="000000"/>
                </a:solidFill>
              </a:rPr>
              <a:t>, </a:t>
            </a:r>
            <a:r>
              <a:rPr lang="it-IT" sz="2400" i="1" u="sng" dirty="0" err="1">
                <a:solidFill>
                  <a:srgbClr val="000000"/>
                </a:solidFill>
              </a:rPr>
              <a:t>idPrevisioni</a:t>
            </a:r>
            <a:r>
              <a:rPr lang="it-IT" sz="2400" dirty="0">
                <a:solidFill>
                  <a:srgbClr val="000000"/>
                </a:solidFill>
              </a:rPr>
              <a:t>, </a:t>
            </a:r>
            <a:r>
              <a:rPr lang="it-IT" sz="2400" dirty="0" err="1">
                <a:solidFill>
                  <a:srgbClr val="000000"/>
                </a:solidFill>
              </a:rPr>
              <a:t>dataRilevazione</a:t>
            </a:r>
            <a:r>
              <a:rPr lang="it-IT" sz="2400" dirty="0">
                <a:solidFill>
                  <a:srgbClr val="000000"/>
                </a:solidFill>
              </a:rPr>
              <a:t>, di)</a:t>
            </a:r>
          </a:p>
          <a:p>
            <a:pPr>
              <a:lnSpc>
                <a:spcPct val="120000"/>
              </a:lnSpc>
            </a:pPr>
            <a:r>
              <a:rPr lang="it-IT" sz="2400" b="1" dirty="0">
                <a:solidFill>
                  <a:srgbClr val="000000"/>
                </a:solidFill>
              </a:rPr>
              <a:t>Sensori</a:t>
            </a:r>
            <a:r>
              <a:rPr lang="it-IT" sz="2400" dirty="0">
                <a:solidFill>
                  <a:srgbClr val="000000"/>
                </a:solidFill>
              </a:rPr>
              <a:t> (</a:t>
            </a:r>
            <a:r>
              <a:rPr lang="it-IT" sz="2400" u="sng" dirty="0">
                <a:solidFill>
                  <a:srgbClr val="000000"/>
                </a:solidFill>
              </a:rPr>
              <a:t>id</a:t>
            </a:r>
            <a:r>
              <a:rPr lang="it-IT" sz="2400" dirty="0">
                <a:solidFill>
                  <a:srgbClr val="000000"/>
                </a:solidFill>
              </a:rPr>
              <a:t>, latitudine, longitudine)</a:t>
            </a:r>
          </a:p>
          <a:p>
            <a:pPr>
              <a:lnSpc>
                <a:spcPct val="120000"/>
              </a:lnSpc>
            </a:pPr>
            <a:r>
              <a:rPr lang="it-IT" sz="2400" b="1" dirty="0" err="1">
                <a:solidFill>
                  <a:srgbClr val="000000"/>
                </a:solidFill>
              </a:rPr>
              <a:t>SepPianificazioniSquadra</a:t>
            </a:r>
            <a:r>
              <a:rPr lang="it-IT" sz="2400" dirty="0">
                <a:solidFill>
                  <a:srgbClr val="000000"/>
                </a:solidFill>
              </a:rPr>
              <a:t> (</a:t>
            </a:r>
            <a:r>
              <a:rPr lang="it-IT" sz="2400" i="1" u="sng" dirty="0" err="1">
                <a:solidFill>
                  <a:srgbClr val="000000"/>
                </a:solidFill>
              </a:rPr>
              <a:t>idSep</a:t>
            </a:r>
            <a:r>
              <a:rPr lang="it-IT" sz="2400" dirty="0">
                <a:solidFill>
                  <a:srgbClr val="000000"/>
                </a:solidFill>
              </a:rPr>
              <a:t>, </a:t>
            </a:r>
            <a:r>
              <a:rPr lang="it-IT" sz="2400" i="1" u="sng" dirty="0" err="1">
                <a:solidFill>
                  <a:srgbClr val="000000"/>
                </a:solidFill>
              </a:rPr>
              <a:t>idPianificazione</a:t>
            </a:r>
            <a:r>
              <a:rPr lang="it-IT" sz="2400" dirty="0">
                <a:solidFill>
                  <a:srgbClr val="000000"/>
                </a:solidFill>
              </a:rPr>
              <a:t>, </a:t>
            </a:r>
            <a:r>
              <a:rPr lang="it-IT" sz="2400" i="1" u="sng" dirty="0" err="1">
                <a:solidFill>
                  <a:srgbClr val="000000"/>
                </a:solidFill>
              </a:rPr>
              <a:t>idSquadraEmergenza</a:t>
            </a:r>
            <a:r>
              <a:rPr lang="it-IT" sz="2400" dirty="0">
                <a:solidFill>
                  <a:srgbClr val="000000"/>
                </a:solidFill>
              </a:rPr>
              <a:t>, 				</a:t>
            </a:r>
            <a:r>
              <a:rPr lang="it-IT" sz="2400" dirty="0" err="1">
                <a:solidFill>
                  <a:srgbClr val="000000"/>
                </a:solidFill>
              </a:rPr>
              <a:t>dataSpostamento</a:t>
            </a:r>
            <a:r>
              <a:rPr lang="it-IT" sz="2400" dirty="0">
                <a:solidFill>
                  <a:srgbClr val="000000"/>
                </a:solidFill>
              </a:rPr>
              <a:t>, </a:t>
            </a:r>
            <a:r>
              <a:rPr lang="it-IT" sz="2400" dirty="0" err="1">
                <a:solidFill>
                  <a:srgbClr val="000000"/>
                </a:solidFill>
              </a:rPr>
              <a:t>luogoSpostamento</a:t>
            </a:r>
            <a:r>
              <a:rPr lang="it-IT" sz="2400" dirty="0">
                <a:solidFill>
                  <a:srgbClr val="000000"/>
                </a:solidFill>
              </a:rPr>
              <a:t>)</a:t>
            </a:r>
          </a:p>
          <a:p>
            <a:pPr>
              <a:lnSpc>
                <a:spcPct val="120000"/>
              </a:lnSpc>
            </a:pPr>
            <a:r>
              <a:rPr lang="it-IT" sz="2400" b="1" dirty="0" err="1">
                <a:solidFill>
                  <a:srgbClr val="000000"/>
                </a:solidFill>
              </a:rPr>
              <a:t>SquadreEmergenza</a:t>
            </a:r>
            <a:r>
              <a:rPr lang="it-IT" sz="2400" dirty="0">
                <a:solidFill>
                  <a:srgbClr val="000000"/>
                </a:solidFill>
              </a:rPr>
              <a:t> (</a:t>
            </a:r>
            <a:r>
              <a:rPr lang="it-IT" sz="2400" u="sng" dirty="0" err="1">
                <a:solidFill>
                  <a:srgbClr val="000000"/>
                </a:solidFill>
              </a:rPr>
              <a:t>idSquadreEmergenza</a:t>
            </a:r>
            <a:r>
              <a:rPr lang="it-IT" sz="2400" dirty="0">
                <a:solidFill>
                  <a:srgbClr val="000000"/>
                </a:solidFill>
              </a:rPr>
              <a:t>, </a:t>
            </a:r>
            <a:r>
              <a:rPr lang="it-IT" sz="2400" dirty="0" err="1">
                <a:solidFill>
                  <a:srgbClr val="000000"/>
                </a:solidFill>
              </a:rPr>
              <a:t>nComponenti</a:t>
            </a:r>
            <a:r>
              <a:rPr lang="it-IT" sz="2400" dirty="0">
                <a:solidFill>
                  <a:srgbClr val="000000"/>
                </a:solidFill>
              </a:rPr>
              <a:t>, </a:t>
            </a:r>
            <a:r>
              <a:rPr lang="it-IT" sz="2400" dirty="0" err="1">
                <a:solidFill>
                  <a:srgbClr val="000000"/>
                </a:solidFill>
              </a:rPr>
              <a:t>disponibilita</a:t>
            </a:r>
            <a:r>
              <a:rPr lang="it-IT" sz="2400" dirty="0">
                <a:solidFill>
                  <a:srgbClr val="000000"/>
                </a:solidFill>
              </a:rPr>
              <a:t>, </a:t>
            </a:r>
            <a:r>
              <a:rPr lang="it-IT" sz="2400" i="1" dirty="0" err="1">
                <a:solidFill>
                  <a:srgbClr val="000000"/>
                </a:solidFill>
              </a:rPr>
              <a:t>idSedeOperativa</a:t>
            </a:r>
            <a:r>
              <a:rPr lang="it-IT" sz="2400" dirty="0">
                <a:solidFill>
                  <a:srgbClr val="000000"/>
                </a:solidFill>
              </a:rPr>
              <a:t>)</a:t>
            </a:r>
          </a:p>
          <a:p>
            <a:pPr>
              <a:lnSpc>
                <a:spcPct val="120000"/>
              </a:lnSpc>
            </a:pPr>
            <a:r>
              <a:rPr lang="it-IT" sz="2400" b="1" dirty="0" err="1">
                <a:solidFill>
                  <a:srgbClr val="000000"/>
                </a:solidFill>
              </a:rPr>
              <a:t>SediOperative</a:t>
            </a:r>
            <a:r>
              <a:rPr lang="it-IT" sz="2400" dirty="0">
                <a:solidFill>
                  <a:srgbClr val="000000"/>
                </a:solidFill>
              </a:rPr>
              <a:t> (</a:t>
            </a:r>
            <a:r>
              <a:rPr lang="it-IT" sz="2400" u="sng" dirty="0">
                <a:solidFill>
                  <a:srgbClr val="000000"/>
                </a:solidFill>
              </a:rPr>
              <a:t>id</a:t>
            </a:r>
            <a:r>
              <a:rPr lang="it-IT" sz="2400" dirty="0">
                <a:solidFill>
                  <a:srgbClr val="000000"/>
                </a:solidFill>
              </a:rPr>
              <a:t>, indirizzo, </a:t>
            </a:r>
            <a:r>
              <a:rPr lang="it-IT" sz="2400" dirty="0" err="1">
                <a:solidFill>
                  <a:srgbClr val="000000"/>
                </a:solidFill>
              </a:rPr>
              <a:t>cap</a:t>
            </a:r>
            <a:r>
              <a:rPr lang="it-IT" sz="2400" dirty="0">
                <a:solidFill>
                  <a:srgbClr val="000000"/>
                </a:solidFill>
              </a:rPr>
              <a:t>, </a:t>
            </a:r>
            <a:r>
              <a:rPr lang="it-IT" sz="2400" dirty="0" err="1">
                <a:solidFill>
                  <a:srgbClr val="000000"/>
                </a:solidFill>
              </a:rPr>
              <a:t>nTelefono</a:t>
            </a:r>
            <a:r>
              <a:rPr lang="it-IT" sz="2400" dirty="0">
                <a:solidFill>
                  <a:srgbClr val="000000"/>
                </a:solidFill>
              </a:rPr>
              <a:t>, regione)</a:t>
            </a:r>
            <a:endParaRPr lang="it-IT" sz="2400" dirty="0" smtClean="0">
              <a:solidFill>
                <a:srgbClr val="000000"/>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02190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BSE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stretch>
            <a:fillRect/>
          </a:stretch>
        </p:blipFill>
        <p:spPr>
          <a:xfrm>
            <a:off x="1266824" y="1165875"/>
            <a:ext cx="9658349" cy="5349225"/>
          </a:xfrm>
          <a:prstGeom prst="rect">
            <a:avLst/>
          </a:prstGeom>
        </p:spPr>
      </p:pic>
    </p:spTree>
    <p:extLst>
      <p:ext uri="{BB962C8B-B14F-4D97-AF65-F5344CB8AC3E}">
        <p14:creationId xmlns:p14="http://schemas.microsoft.com/office/powerpoint/2010/main" val="10804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Eterogeneità e corrispondenze </a:t>
            </a:r>
            <a:r>
              <a:rPr lang="it-IT" sz="3000" b="1" dirty="0" err="1" smtClean="0">
                <a:solidFill>
                  <a:srgbClr val="0072C6"/>
                </a:solidFill>
              </a:rPr>
              <a:t>interschema</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1" y="2301848"/>
            <a:ext cx="11670507" cy="2865464"/>
          </a:xfrm>
          <a:prstGeom prst="rect">
            <a:avLst/>
          </a:prstGeom>
        </p:spPr>
      </p:pic>
    </p:spTree>
    <p:extLst>
      <p:ext uri="{BB962C8B-B14F-4D97-AF65-F5344CB8AC3E}">
        <p14:creationId xmlns:p14="http://schemas.microsoft.com/office/powerpoint/2010/main" val="1557656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388242"/>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Globale </a:t>
            </a:r>
            <a:endParaRPr lang="it-IT" sz="3000" b="1" dirty="0">
              <a:solidFill>
                <a:srgbClr val="0072C6"/>
              </a:solidFill>
            </a:endParaRPr>
          </a:p>
          <a:p>
            <a:pPr>
              <a:lnSpc>
                <a:spcPct val="120000"/>
              </a:lnSpc>
            </a:pPr>
            <a:r>
              <a:rPr lang="it-IT" sz="1800" b="1" dirty="0" err="1" smtClean="0">
                <a:solidFill>
                  <a:srgbClr val="000000"/>
                </a:solidFill>
              </a:rPr>
              <a:t>CorsiAcqua</a:t>
            </a:r>
            <a:r>
              <a:rPr lang="it-IT" sz="1800" dirty="0" smtClean="0">
                <a:solidFill>
                  <a:srgbClr val="000000"/>
                </a:solidFill>
              </a:rPr>
              <a:t> </a:t>
            </a:r>
            <a:r>
              <a:rPr lang="it-IT" sz="1800" dirty="0">
                <a:solidFill>
                  <a:srgbClr val="000000"/>
                </a:solidFill>
              </a:rPr>
              <a:t>(</a:t>
            </a:r>
            <a:r>
              <a:rPr lang="it-IT" sz="1800" u="sng" dirty="0">
                <a:solidFill>
                  <a:srgbClr val="000000"/>
                </a:solidFill>
              </a:rPr>
              <a:t>id</a:t>
            </a:r>
            <a:r>
              <a:rPr lang="it-IT" sz="1800" dirty="0">
                <a:solidFill>
                  <a:srgbClr val="000000"/>
                </a:solidFill>
              </a:rPr>
              <a:t>, denominazione)</a:t>
            </a:r>
          </a:p>
          <a:p>
            <a:pPr>
              <a:lnSpc>
                <a:spcPct val="120000"/>
              </a:lnSpc>
            </a:pPr>
            <a:r>
              <a:rPr lang="it-IT" sz="1800" b="1" dirty="0" err="1">
                <a:solidFill>
                  <a:srgbClr val="000000"/>
                </a:solidFill>
              </a:rPr>
              <a:t>TrattiAcqua</a:t>
            </a:r>
            <a:r>
              <a:rPr lang="it-IT" sz="1800" dirty="0">
                <a:solidFill>
                  <a:srgbClr val="000000"/>
                </a:solidFill>
              </a:rPr>
              <a:t> (</a:t>
            </a:r>
            <a:r>
              <a:rPr lang="it-IT" sz="1800" u="sng" dirty="0">
                <a:solidFill>
                  <a:srgbClr val="000000"/>
                </a:solidFill>
              </a:rPr>
              <a:t>id</a:t>
            </a:r>
            <a:r>
              <a:rPr lang="it-IT" sz="1800" dirty="0">
                <a:solidFill>
                  <a:srgbClr val="000000"/>
                </a:solidFill>
              </a:rPr>
              <a:t>, portata, </a:t>
            </a:r>
            <a:r>
              <a:rPr lang="it-IT" sz="1800" i="1" dirty="0" err="1">
                <a:solidFill>
                  <a:srgbClr val="000000"/>
                </a:solidFill>
              </a:rPr>
              <a:t>idCorsoAcqua</a:t>
            </a:r>
            <a:r>
              <a:rPr lang="it-IT" sz="1800" dirty="0">
                <a:solidFill>
                  <a:srgbClr val="000000"/>
                </a:solidFill>
              </a:rPr>
              <a:t>, </a:t>
            </a:r>
            <a:r>
              <a:rPr lang="it-IT" sz="1800" i="1" dirty="0" err="1">
                <a:solidFill>
                  <a:srgbClr val="000000"/>
                </a:solidFill>
              </a:rPr>
              <a:t>idNodoInizio</a:t>
            </a:r>
            <a:r>
              <a:rPr lang="it-IT" sz="1800" dirty="0">
                <a:solidFill>
                  <a:srgbClr val="000000"/>
                </a:solidFill>
              </a:rPr>
              <a:t>, </a:t>
            </a:r>
            <a:r>
              <a:rPr lang="it-IT" sz="1800" i="1" dirty="0" err="1">
                <a:solidFill>
                  <a:srgbClr val="000000"/>
                </a:solidFill>
              </a:rPr>
              <a:t>idNodoFine</a:t>
            </a:r>
            <a:r>
              <a:rPr lang="it-IT" sz="1800" dirty="0">
                <a:solidFill>
                  <a:srgbClr val="000000"/>
                </a:solidFill>
              </a:rPr>
              <a:t>)</a:t>
            </a:r>
          </a:p>
          <a:p>
            <a:pPr>
              <a:lnSpc>
                <a:spcPct val="120000"/>
              </a:lnSpc>
            </a:pPr>
            <a:r>
              <a:rPr lang="it-IT" sz="1800" b="1" dirty="0" err="1">
                <a:solidFill>
                  <a:srgbClr val="000000"/>
                </a:solidFill>
              </a:rPr>
              <a:t>NodiAcqua</a:t>
            </a:r>
            <a:r>
              <a:rPr lang="it-IT" sz="1800" dirty="0">
                <a:solidFill>
                  <a:srgbClr val="000000"/>
                </a:solidFill>
              </a:rPr>
              <a:t> (</a:t>
            </a:r>
            <a:r>
              <a:rPr lang="it-IT" sz="1800" u="sng" dirty="0">
                <a:solidFill>
                  <a:srgbClr val="000000"/>
                </a:solidFill>
              </a:rPr>
              <a:t>id</a:t>
            </a:r>
            <a:r>
              <a:rPr lang="it-IT" sz="1800" dirty="0">
                <a:solidFill>
                  <a:srgbClr val="000000"/>
                </a:solidFill>
              </a:rPr>
              <a:t>, latitudine, longitudine, </a:t>
            </a:r>
            <a:r>
              <a:rPr lang="it-IT" sz="1800" i="1" dirty="0" err="1">
                <a:solidFill>
                  <a:srgbClr val="000000"/>
                </a:solidFill>
              </a:rPr>
              <a:t>idRegione</a:t>
            </a:r>
            <a:r>
              <a:rPr lang="it-IT" sz="1800" dirty="0">
                <a:solidFill>
                  <a:srgbClr val="000000"/>
                </a:solidFill>
              </a:rPr>
              <a:t>)</a:t>
            </a:r>
          </a:p>
          <a:p>
            <a:pPr>
              <a:lnSpc>
                <a:spcPct val="120000"/>
              </a:lnSpc>
            </a:pPr>
            <a:r>
              <a:rPr lang="it-IT" sz="1800" b="1" dirty="0">
                <a:solidFill>
                  <a:srgbClr val="000000"/>
                </a:solidFill>
              </a:rPr>
              <a:t>Regioni</a:t>
            </a:r>
            <a:r>
              <a:rPr lang="it-IT" sz="1800" dirty="0">
                <a:solidFill>
                  <a:srgbClr val="000000"/>
                </a:solidFill>
              </a:rPr>
              <a:t> (</a:t>
            </a:r>
            <a:r>
              <a:rPr lang="it-IT" sz="1800" u="sng" dirty="0">
                <a:solidFill>
                  <a:srgbClr val="000000"/>
                </a:solidFill>
              </a:rPr>
              <a:t>id</a:t>
            </a:r>
            <a:r>
              <a:rPr lang="it-IT" sz="1800" dirty="0">
                <a:solidFill>
                  <a:srgbClr val="000000"/>
                </a:solidFill>
              </a:rPr>
              <a:t>, denominazione)</a:t>
            </a:r>
          </a:p>
          <a:p>
            <a:pPr>
              <a:lnSpc>
                <a:spcPct val="120000"/>
              </a:lnSpc>
            </a:pPr>
            <a:r>
              <a:rPr lang="it-IT" sz="1800" b="1" dirty="0" err="1">
                <a:solidFill>
                  <a:srgbClr val="000000"/>
                </a:solidFill>
              </a:rPr>
              <a:t>DatiIdrometrici</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livelloAcqua</a:t>
            </a:r>
            <a:r>
              <a:rPr lang="it-IT" sz="1800" dirty="0">
                <a:solidFill>
                  <a:srgbClr val="000000"/>
                </a:solidFill>
              </a:rPr>
              <a:t>, </a:t>
            </a:r>
            <a:r>
              <a:rPr lang="it-IT" sz="1800" dirty="0" err="1">
                <a:solidFill>
                  <a:srgbClr val="000000"/>
                </a:solidFill>
              </a:rPr>
              <a:t>dataRilevazione</a:t>
            </a:r>
            <a:r>
              <a:rPr lang="it-IT" sz="1800" dirty="0">
                <a:solidFill>
                  <a:srgbClr val="000000"/>
                </a:solidFill>
              </a:rPr>
              <a:t>, </a:t>
            </a:r>
            <a:r>
              <a:rPr lang="it-IT" sz="1800" i="1" dirty="0" err="1">
                <a:solidFill>
                  <a:srgbClr val="000000"/>
                </a:solidFill>
              </a:rPr>
              <a:t>idSensoreIdrico</a:t>
            </a:r>
            <a:r>
              <a:rPr lang="it-IT" sz="1800" dirty="0">
                <a:solidFill>
                  <a:srgbClr val="000000"/>
                </a:solidFill>
              </a:rPr>
              <a:t>)</a:t>
            </a:r>
          </a:p>
          <a:p>
            <a:pPr>
              <a:lnSpc>
                <a:spcPct val="120000"/>
              </a:lnSpc>
            </a:pPr>
            <a:r>
              <a:rPr lang="it-IT" sz="1800" b="1" dirty="0" err="1">
                <a:solidFill>
                  <a:srgbClr val="000000"/>
                </a:solidFill>
              </a:rPr>
              <a:t>SensoriIdrici</a:t>
            </a:r>
            <a:r>
              <a:rPr lang="it-IT" sz="1800" dirty="0">
                <a:solidFill>
                  <a:srgbClr val="000000"/>
                </a:solidFill>
              </a:rPr>
              <a:t> (</a:t>
            </a:r>
            <a:r>
              <a:rPr lang="it-IT" sz="1800" u="sng" dirty="0">
                <a:solidFill>
                  <a:srgbClr val="000000"/>
                </a:solidFill>
              </a:rPr>
              <a:t>id</a:t>
            </a:r>
            <a:r>
              <a:rPr lang="it-IT" sz="1800" dirty="0">
                <a:solidFill>
                  <a:srgbClr val="000000"/>
                </a:solidFill>
              </a:rPr>
              <a:t>, latitudine, longitudine, </a:t>
            </a:r>
            <a:r>
              <a:rPr lang="it-IT" sz="1800" i="1" dirty="0" err="1">
                <a:solidFill>
                  <a:srgbClr val="000000"/>
                </a:solidFill>
              </a:rPr>
              <a:t>idTrattoAcqua</a:t>
            </a:r>
            <a:r>
              <a:rPr lang="it-IT" sz="1800" dirty="0">
                <a:solidFill>
                  <a:srgbClr val="000000"/>
                </a:solidFill>
              </a:rPr>
              <a:t>)</a:t>
            </a:r>
          </a:p>
          <a:p>
            <a:pPr>
              <a:lnSpc>
                <a:spcPct val="120000"/>
              </a:lnSpc>
            </a:pPr>
            <a:r>
              <a:rPr lang="it-IT" sz="1800" b="1" dirty="0" err="1">
                <a:solidFill>
                  <a:srgbClr val="000000"/>
                </a:solidFill>
              </a:rPr>
              <a:t>CelleGeografiche</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latitudineCentro</a:t>
            </a:r>
            <a:r>
              <a:rPr lang="it-IT" sz="1800" dirty="0">
                <a:solidFill>
                  <a:srgbClr val="000000"/>
                </a:solidFill>
              </a:rPr>
              <a:t>, </a:t>
            </a:r>
            <a:r>
              <a:rPr lang="it-IT" sz="1800" dirty="0" err="1">
                <a:solidFill>
                  <a:srgbClr val="000000"/>
                </a:solidFill>
              </a:rPr>
              <a:t>longitudineCentro</a:t>
            </a:r>
            <a:r>
              <a:rPr lang="it-IT" sz="1800" dirty="0">
                <a:solidFill>
                  <a:srgbClr val="000000"/>
                </a:solidFill>
              </a:rPr>
              <a:t>, </a:t>
            </a:r>
            <a:r>
              <a:rPr lang="it-IT" sz="1800" i="1" dirty="0" err="1">
                <a:solidFill>
                  <a:srgbClr val="000000"/>
                </a:solidFill>
              </a:rPr>
              <a:t>idRegione</a:t>
            </a:r>
            <a:r>
              <a:rPr lang="it-IT" sz="1800" dirty="0">
                <a:solidFill>
                  <a:srgbClr val="000000"/>
                </a:solidFill>
              </a:rPr>
              <a:t>)</a:t>
            </a:r>
          </a:p>
          <a:p>
            <a:pPr>
              <a:lnSpc>
                <a:spcPct val="120000"/>
              </a:lnSpc>
            </a:pPr>
            <a:r>
              <a:rPr lang="it-IT" sz="1800" b="1" dirty="0" err="1">
                <a:solidFill>
                  <a:srgbClr val="000000"/>
                </a:solidFill>
              </a:rPr>
              <a:t>DatiSensoriPrevisioniSep</a:t>
            </a:r>
            <a:r>
              <a:rPr lang="it-IT" sz="1800" dirty="0">
                <a:solidFill>
                  <a:srgbClr val="000000"/>
                </a:solidFill>
              </a:rPr>
              <a:t> (</a:t>
            </a:r>
            <a:r>
              <a:rPr lang="it-IT" sz="1800" i="1" u="sng" dirty="0" err="1">
                <a:solidFill>
                  <a:srgbClr val="000000"/>
                </a:solidFill>
              </a:rPr>
              <a:t>idDatoIdrometrico</a:t>
            </a:r>
            <a:r>
              <a:rPr lang="it-IT" sz="1800" dirty="0">
                <a:solidFill>
                  <a:srgbClr val="000000"/>
                </a:solidFill>
              </a:rPr>
              <a:t>, </a:t>
            </a:r>
            <a:r>
              <a:rPr lang="it-IT" sz="1800" i="1" u="sng" dirty="0" err="1">
                <a:solidFill>
                  <a:srgbClr val="000000"/>
                </a:solidFill>
              </a:rPr>
              <a:t>idSep</a:t>
            </a:r>
            <a:r>
              <a:rPr lang="it-IT" sz="1800" dirty="0">
                <a:solidFill>
                  <a:srgbClr val="000000"/>
                </a:solidFill>
              </a:rPr>
              <a:t>, </a:t>
            </a:r>
            <a:r>
              <a:rPr lang="it-IT" sz="1800" i="1" u="sng" dirty="0" err="1">
                <a:solidFill>
                  <a:srgbClr val="000000"/>
                </a:solidFill>
              </a:rPr>
              <a:t>idSensoreIdrico</a:t>
            </a:r>
            <a:r>
              <a:rPr lang="it-IT" sz="1800" dirty="0">
                <a:solidFill>
                  <a:srgbClr val="000000"/>
                </a:solidFill>
              </a:rPr>
              <a:t>, </a:t>
            </a:r>
            <a:r>
              <a:rPr lang="it-IT" sz="1800" i="1" u="sng" dirty="0" err="1">
                <a:solidFill>
                  <a:srgbClr val="000000"/>
                </a:solidFill>
              </a:rPr>
              <a:t>idPrevisione</a:t>
            </a:r>
            <a:r>
              <a:rPr lang="it-IT" sz="1800" dirty="0">
                <a:solidFill>
                  <a:srgbClr val="000000"/>
                </a:solidFill>
              </a:rPr>
              <a:t>)</a:t>
            </a:r>
          </a:p>
          <a:p>
            <a:pPr>
              <a:lnSpc>
                <a:spcPct val="120000"/>
              </a:lnSpc>
            </a:pPr>
            <a:r>
              <a:rPr lang="it-IT" sz="1800" b="1" dirty="0" err="1">
                <a:solidFill>
                  <a:srgbClr val="000000"/>
                </a:solidFill>
              </a:rPr>
              <a:t>PrevisioniMeteo</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dataPrevisione</a:t>
            </a:r>
            <a:r>
              <a:rPr lang="it-IT" sz="1800" dirty="0">
                <a:solidFill>
                  <a:srgbClr val="000000"/>
                </a:solidFill>
              </a:rPr>
              <a:t>, umidita, </a:t>
            </a:r>
            <a:r>
              <a:rPr lang="it-IT" sz="1800" dirty="0" err="1">
                <a:solidFill>
                  <a:srgbClr val="000000"/>
                </a:solidFill>
              </a:rPr>
              <a:t>probPrecipitazioni</a:t>
            </a:r>
            <a:r>
              <a:rPr lang="it-IT" sz="1800" dirty="0">
                <a:solidFill>
                  <a:srgbClr val="000000"/>
                </a:solidFill>
              </a:rPr>
              <a:t>, </a:t>
            </a:r>
            <a:r>
              <a:rPr lang="it-IT" sz="1800" dirty="0" err="1">
                <a:solidFill>
                  <a:srgbClr val="000000"/>
                </a:solidFill>
              </a:rPr>
              <a:t>qPrecipitazioni</a:t>
            </a:r>
            <a:r>
              <a:rPr lang="it-IT" sz="1800" dirty="0">
                <a:solidFill>
                  <a:srgbClr val="000000"/>
                </a:solidFill>
              </a:rPr>
              <a:t>, </a:t>
            </a:r>
            <a:r>
              <a:rPr lang="it-IT" sz="1800" dirty="0" err="1" smtClean="0">
                <a:solidFill>
                  <a:srgbClr val="000000"/>
                </a:solidFill>
              </a:rPr>
              <a:t>tempMax</a:t>
            </a:r>
            <a:r>
              <a:rPr lang="it-IT" sz="1800" dirty="0">
                <a:solidFill>
                  <a:srgbClr val="000000"/>
                </a:solidFill>
              </a:rPr>
              <a:t>, </a:t>
            </a:r>
            <a:r>
              <a:rPr lang="it-IT" sz="1800" dirty="0" err="1">
                <a:solidFill>
                  <a:srgbClr val="000000"/>
                </a:solidFill>
              </a:rPr>
              <a:t>tempMin</a:t>
            </a:r>
            <a:r>
              <a:rPr lang="it-IT" sz="1800" dirty="0">
                <a:solidFill>
                  <a:srgbClr val="000000"/>
                </a:solidFill>
              </a:rPr>
              <a:t>, </a:t>
            </a:r>
            <a:r>
              <a:rPr lang="it-IT" sz="1800" i="1" dirty="0" err="1">
                <a:solidFill>
                  <a:srgbClr val="000000"/>
                </a:solidFill>
              </a:rPr>
              <a:t>idCellaGeografica</a:t>
            </a:r>
            <a:r>
              <a:rPr lang="it-IT" sz="1800" dirty="0">
                <a:solidFill>
                  <a:srgbClr val="000000"/>
                </a:solidFill>
              </a:rPr>
              <a:t>)</a:t>
            </a:r>
          </a:p>
          <a:p>
            <a:pPr>
              <a:lnSpc>
                <a:spcPct val="120000"/>
              </a:lnSpc>
            </a:pPr>
            <a:r>
              <a:rPr lang="it-IT" sz="1800" b="1" dirty="0" err="1">
                <a:solidFill>
                  <a:srgbClr val="000000"/>
                </a:solidFill>
              </a:rPr>
              <a:t>SediOperative</a:t>
            </a:r>
            <a:r>
              <a:rPr lang="it-IT" sz="1800" dirty="0">
                <a:solidFill>
                  <a:srgbClr val="000000"/>
                </a:solidFill>
              </a:rPr>
              <a:t> (</a:t>
            </a:r>
            <a:r>
              <a:rPr lang="it-IT" sz="1800" u="sng" dirty="0">
                <a:solidFill>
                  <a:srgbClr val="000000"/>
                </a:solidFill>
              </a:rPr>
              <a:t>id</a:t>
            </a:r>
            <a:r>
              <a:rPr lang="it-IT" sz="1800" dirty="0">
                <a:solidFill>
                  <a:srgbClr val="000000"/>
                </a:solidFill>
              </a:rPr>
              <a:t>, indirizzo, </a:t>
            </a:r>
            <a:r>
              <a:rPr lang="it-IT" sz="1800" dirty="0" err="1">
                <a:solidFill>
                  <a:srgbClr val="000000"/>
                </a:solidFill>
              </a:rPr>
              <a:t>cap</a:t>
            </a:r>
            <a:r>
              <a:rPr lang="it-IT" sz="1800" dirty="0">
                <a:solidFill>
                  <a:srgbClr val="000000"/>
                </a:solidFill>
              </a:rPr>
              <a:t>, </a:t>
            </a:r>
            <a:r>
              <a:rPr lang="it-IT" sz="1800" dirty="0" err="1">
                <a:solidFill>
                  <a:srgbClr val="000000"/>
                </a:solidFill>
              </a:rPr>
              <a:t>nTelefono</a:t>
            </a:r>
            <a:r>
              <a:rPr lang="it-IT" sz="1800" dirty="0">
                <a:solidFill>
                  <a:srgbClr val="000000"/>
                </a:solidFill>
              </a:rPr>
              <a:t>, </a:t>
            </a:r>
            <a:r>
              <a:rPr lang="it-IT" sz="1800" i="1" dirty="0" err="1">
                <a:solidFill>
                  <a:srgbClr val="000000"/>
                </a:solidFill>
              </a:rPr>
              <a:t>idRegione</a:t>
            </a:r>
            <a:r>
              <a:rPr lang="it-IT" sz="1800" dirty="0">
                <a:solidFill>
                  <a:srgbClr val="000000"/>
                </a:solidFill>
              </a:rPr>
              <a:t>)</a:t>
            </a:r>
          </a:p>
          <a:p>
            <a:pPr>
              <a:lnSpc>
                <a:spcPct val="120000"/>
              </a:lnSpc>
            </a:pPr>
            <a:r>
              <a:rPr lang="it-IT" sz="1800" b="1" dirty="0" err="1">
                <a:solidFill>
                  <a:srgbClr val="000000"/>
                </a:solidFill>
              </a:rPr>
              <a:t>Sep</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dataIdentificazione</a:t>
            </a:r>
            <a:r>
              <a:rPr lang="it-IT" sz="1800" dirty="0">
                <a:solidFill>
                  <a:srgbClr val="000000"/>
                </a:solidFill>
              </a:rPr>
              <a:t>, dettagli)</a:t>
            </a:r>
          </a:p>
          <a:p>
            <a:pPr>
              <a:lnSpc>
                <a:spcPct val="120000"/>
              </a:lnSpc>
            </a:pPr>
            <a:r>
              <a:rPr lang="it-IT" sz="1800" b="1" dirty="0" err="1">
                <a:solidFill>
                  <a:srgbClr val="000000"/>
                </a:solidFill>
              </a:rPr>
              <a:t>SepPianificazioniSquadra</a:t>
            </a:r>
            <a:r>
              <a:rPr lang="it-IT" sz="1800" dirty="0">
                <a:solidFill>
                  <a:srgbClr val="000000"/>
                </a:solidFill>
              </a:rPr>
              <a:t> (</a:t>
            </a:r>
            <a:r>
              <a:rPr lang="it-IT" sz="1800" i="1" u="sng" dirty="0" err="1">
                <a:solidFill>
                  <a:srgbClr val="000000"/>
                </a:solidFill>
              </a:rPr>
              <a:t>idSep</a:t>
            </a:r>
            <a:r>
              <a:rPr lang="it-IT" sz="1800" dirty="0">
                <a:solidFill>
                  <a:srgbClr val="000000"/>
                </a:solidFill>
              </a:rPr>
              <a:t>, </a:t>
            </a:r>
            <a:r>
              <a:rPr lang="it-IT" sz="1800" i="1" u="sng" dirty="0" err="1">
                <a:solidFill>
                  <a:srgbClr val="000000"/>
                </a:solidFill>
              </a:rPr>
              <a:t>idPianificazione</a:t>
            </a:r>
            <a:r>
              <a:rPr lang="it-IT" sz="1800" dirty="0">
                <a:solidFill>
                  <a:srgbClr val="000000"/>
                </a:solidFill>
              </a:rPr>
              <a:t>, </a:t>
            </a:r>
            <a:r>
              <a:rPr lang="it-IT" sz="1800" i="1" u="sng" dirty="0" err="1">
                <a:solidFill>
                  <a:srgbClr val="000000"/>
                </a:solidFill>
              </a:rPr>
              <a:t>idSquadraEmergenza</a:t>
            </a:r>
            <a:r>
              <a:rPr lang="it-IT" sz="1800" dirty="0" smtClean="0">
                <a:solidFill>
                  <a:srgbClr val="000000"/>
                </a:solidFill>
              </a:rPr>
              <a:t>, </a:t>
            </a:r>
            <a:r>
              <a:rPr lang="it-IT" sz="1800" dirty="0" err="1" smtClean="0">
                <a:solidFill>
                  <a:srgbClr val="000000"/>
                </a:solidFill>
              </a:rPr>
              <a:t>dataSpostamento</a:t>
            </a:r>
            <a:r>
              <a:rPr lang="it-IT" sz="1800" dirty="0">
                <a:solidFill>
                  <a:srgbClr val="000000"/>
                </a:solidFill>
              </a:rPr>
              <a:t>, </a:t>
            </a:r>
            <a:r>
              <a:rPr lang="it-IT" sz="1800" dirty="0" err="1">
                <a:solidFill>
                  <a:srgbClr val="000000"/>
                </a:solidFill>
              </a:rPr>
              <a:t>luogoSpostamento</a:t>
            </a:r>
            <a:r>
              <a:rPr lang="it-IT" sz="1800" dirty="0">
                <a:solidFill>
                  <a:srgbClr val="000000"/>
                </a:solidFill>
              </a:rPr>
              <a:t>)</a:t>
            </a:r>
          </a:p>
          <a:p>
            <a:pPr>
              <a:lnSpc>
                <a:spcPct val="120000"/>
              </a:lnSpc>
            </a:pPr>
            <a:r>
              <a:rPr lang="it-IT" sz="1800" b="1" dirty="0" err="1">
                <a:solidFill>
                  <a:srgbClr val="000000"/>
                </a:solidFill>
              </a:rPr>
              <a:t>SquadreEmergenza</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nComponenti</a:t>
            </a:r>
            <a:r>
              <a:rPr lang="it-IT" sz="1800" dirty="0">
                <a:solidFill>
                  <a:srgbClr val="000000"/>
                </a:solidFill>
              </a:rPr>
              <a:t>, </a:t>
            </a:r>
            <a:r>
              <a:rPr lang="it-IT" sz="1800" dirty="0" err="1">
                <a:solidFill>
                  <a:srgbClr val="000000"/>
                </a:solidFill>
              </a:rPr>
              <a:t>disponibilita</a:t>
            </a:r>
            <a:r>
              <a:rPr lang="it-IT" sz="1800" dirty="0">
                <a:solidFill>
                  <a:srgbClr val="000000"/>
                </a:solidFill>
              </a:rPr>
              <a:t>, </a:t>
            </a:r>
            <a:r>
              <a:rPr lang="it-IT" sz="1800" i="1" dirty="0" err="1">
                <a:solidFill>
                  <a:srgbClr val="000000"/>
                </a:solidFill>
              </a:rPr>
              <a:t>idSedeOperativa</a:t>
            </a:r>
            <a:r>
              <a:rPr lang="it-IT" sz="1800" dirty="0">
                <a:solidFill>
                  <a:srgbClr val="000000"/>
                </a:solidFill>
              </a:rPr>
              <a:t>)</a:t>
            </a:r>
          </a:p>
          <a:p>
            <a:pPr>
              <a:lnSpc>
                <a:spcPct val="120000"/>
              </a:lnSpc>
            </a:pPr>
            <a:r>
              <a:rPr lang="it-IT" sz="1800" b="1" dirty="0" err="1">
                <a:solidFill>
                  <a:srgbClr val="000000"/>
                </a:solidFill>
              </a:rPr>
              <a:t>OperatoreCentroSupervisione</a:t>
            </a:r>
            <a:r>
              <a:rPr lang="it-IT" sz="1800" dirty="0">
                <a:solidFill>
                  <a:srgbClr val="000000"/>
                </a:solidFill>
              </a:rPr>
              <a:t> (</a:t>
            </a:r>
            <a:r>
              <a:rPr lang="it-IT" sz="1800" u="sng" dirty="0">
                <a:solidFill>
                  <a:srgbClr val="000000"/>
                </a:solidFill>
              </a:rPr>
              <a:t>matricola</a:t>
            </a:r>
            <a:r>
              <a:rPr lang="it-IT" sz="1800" dirty="0">
                <a:solidFill>
                  <a:srgbClr val="000000"/>
                </a:solidFill>
              </a:rPr>
              <a:t>, nome, cognome)</a:t>
            </a:r>
          </a:p>
          <a:p>
            <a:pPr>
              <a:lnSpc>
                <a:spcPct val="120000"/>
              </a:lnSpc>
            </a:pPr>
            <a:r>
              <a:rPr lang="it-IT" sz="1800" b="1" dirty="0" err="1">
                <a:solidFill>
                  <a:srgbClr val="000000"/>
                </a:solidFill>
              </a:rPr>
              <a:t>PianificazioneSpostamenti</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dataPianificazione</a:t>
            </a:r>
            <a:r>
              <a:rPr lang="it-IT" sz="1800" dirty="0">
                <a:solidFill>
                  <a:srgbClr val="000000"/>
                </a:solidFill>
              </a:rPr>
              <a:t>, </a:t>
            </a:r>
            <a:r>
              <a:rPr lang="it-IT" sz="1800" i="1" dirty="0" err="1">
                <a:solidFill>
                  <a:srgbClr val="000000"/>
                </a:solidFill>
              </a:rPr>
              <a:t>matricolaOperatore</a:t>
            </a:r>
            <a:r>
              <a:rPr lang="it-IT" sz="1800" dirty="0">
                <a:solidFill>
                  <a:srgbClr val="000000"/>
                </a:solidFill>
              </a:rPr>
              <a:t>)</a:t>
            </a:r>
            <a:endParaRPr lang="it-IT" sz="1800" dirty="0" smtClean="0">
              <a:solidFill>
                <a:srgbClr val="000000"/>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41220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43457"/>
            <a:ext cx="11044237" cy="4724370"/>
          </a:xfrm>
          <a:prstGeom prst="rect">
            <a:avLst/>
          </a:prstGeom>
          <a:noFill/>
        </p:spPr>
        <p:txBody>
          <a:bodyPr wrap="square" rtlCol="0">
            <a:spAutoFit/>
          </a:bodyPr>
          <a:lstStyle/>
          <a:p>
            <a:pPr marL="457200" lvl="0" indent="-457200">
              <a:buFont typeface="Arial" panose="020B0604020202020204" pitchFamily="34" charset="0"/>
              <a:buChar char="•"/>
            </a:pPr>
            <a:r>
              <a:rPr lang="it-IT" sz="3200" spc="-100" dirty="0" smtClean="0">
                <a:ln w="3175">
                  <a:noFill/>
                </a:ln>
                <a:latin typeface="+mj-lt"/>
                <a:cs typeface="Arial" charset="0"/>
              </a:rPr>
              <a:t>La pianificazione </a:t>
            </a:r>
            <a:r>
              <a:rPr lang="it-IT" sz="3200" spc="-100" dirty="0">
                <a:ln w="3175">
                  <a:noFill/>
                </a:ln>
                <a:latin typeface="+mj-lt"/>
                <a:cs typeface="Arial" charset="0"/>
              </a:rPr>
              <a:t>degli spostamenti delle squadre di emergenza in base alle informazioni relative alle emergenze potenziali</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notifica della </a:t>
            </a:r>
            <a:r>
              <a:rPr lang="it-IT" sz="3200" spc="-100" dirty="0">
                <a:ln w="3175">
                  <a:noFill/>
                </a:ln>
                <a:latin typeface="+mj-lt"/>
                <a:cs typeface="Arial" charset="0"/>
              </a:rPr>
              <a:t>pianificazione ai responsabili territoriali della protezione civile e alle squadre di emergenza coinvolte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memorizzazione della pianificazione degli spostamenti delle squadre </a:t>
            </a:r>
            <a:r>
              <a:rPr lang="it-IT" sz="3200" spc="-100" dirty="0">
                <a:ln w="3175">
                  <a:noFill/>
                </a:ln>
                <a:latin typeface="+mj-lt"/>
                <a:cs typeface="Arial" charset="0"/>
              </a:rPr>
              <a:t>di emergenza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notifica </a:t>
            </a:r>
            <a:r>
              <a:rPr lang="it-IT" sz="3200" spc="-100" dirty="0">
                <a:ln w="3175">
                  <a:noFill/>
                </a:ln>
                <a:latin typeface="+mj-lt"/>
                <a:cs typeface="Arial" charset="0"/>
              </a:rPr>
              <a:t>di emergenze gravi alle squadre di emergenza più prossime</a:t>
            </a: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Studio del problema</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451820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228509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4616" t="2052" r="18402" b="8417"/>
          <a:stretch/>
        </p:blipFill>
        <p:spPr>
          <a:xfrm>
            <a:off x="1485901" y="0"/>
            <a:ext cx="9391651" cy="6858000"/>
          </a:xfrm>
          <a:prstGeom prst="rect">
            <a:avLst/>
          </a:prstGeom>
        </p:spPr>
      </p:pic>
      <p:sp>
        <p:nvSpPr>
          <p:cNvPr id="10" name="Rettangolo 9"/>
          <p:cNvSpPr/>
          <p:nvPr/>
        </p:nvSpPr>
        <p:spPr>
          <a:xfrm>
            <a:off x="2844802" y="5791200"/>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4838702" y="5778500"/>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2844802" y="5778500"/>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6423027" y="5905500"/>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1892302" y="2024063"/>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1771650" y="279400"/>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p:cNvSpPr/>
          <p:nvPr/>
        </p:nvSpPr>
        <p:spPr>
          <a:xfrm>
            <a:off x="3994151" y="2019300"/>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4108451" y="3600450"/>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p:cNvSpPr/>
          <p:nvPr/>
        </p:nvSpPr>
        <p:spPr>
          <a:xfrm>
            <a:off x="7381875" y="3530600"/>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p:cNvSpPr/>
          <p:nvPr/>
        </p:nvSpPr>
        <p:spPr>
          <a:xfrm>
            <a:off x="5302251" y="679450"/>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p:cNvSpPr/>
          <p:nvPr/>
        </p:nvSpPr>
        <p:spPr>
          <a:xfrm>
            <a:off x="6807202" y="2058989"/>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p:cNvSpPr/>
          <p:nvPr/>
        </p:nvSpPr>
        <p:spPr>
          <a:xfrm>
            <a:off x="1854200" y="198120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p:cNvSpPr/>
          <p:nvPr/>
        </p:nvSpPr>
        <p:spPr>
          <a:xfrm>
            <a:off x="8934451" y="2057400"/>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p:cNvSpPr/>
          <p:nvPr/>
        </p:nvSpPr>
        <p:spPr>
          <a:xfrm>
            <a:off x="8947151" y="1171576"/>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p:cNvSpPr/>
          <p:nvPr/>
        </p:nvSpPr>
        <p:spPr>
          <a:xfrm>
            <a:off x="8007351" y="57150"/>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p:cNvSpPr/>
          <p:nvPr/>
        </p:nvSpPr>
        <p:spPr>
          <a:xfrm>
            <a:off x="7331075" y="349250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p:cNvSpPr/>
          <p:nvPr/>
        </p:nvSpPr>
        <p:spPr>
          <a:xfrm>
            <a:off x="1733551" y="249464"/>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p:cNvSpPr/>
          <p:nvPr/>
        </p:nvSpPr>
        <p:spPr>
          <a:xfrm>
            <a:off x="9410700" y="447675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p:cNvSpPr txBox="1"/>
          <p:nvPr/>
        </p:nvSpPr>
        <p:spPr>
          <a:xfrm>
            <a:off x="9636127" y="4564620"/>
            <a:ext cx="723900" cy="369332"/>
          </a:xfrm>
          <a:prstGeom prst="rect">
            <a:avLst/>
          </a:prstGeom>
          <a:noFill/>
        </p:spPr>
        <p:txBody>
          <a:bodyPr wrap="square" rtlCol="0">
            <a:spAutoFit/>
          </a:bodyPr>
          <a:lstStyle/>
          <a:p>
            <a:r>
              <a:rPr lang="it-IT" dirty="0" smtClean="0"/>
              <a:t>BSE</a:t>
            </a:r>
            <a:endParaRPr lang="it-IT" dirty="0"/>
          </a:p>
        </p:txBody>
      </p:sp>
      <p:sp>
        <p:nvSpPr>
          <p:cNvPr id="29" name="Rettangolo 28"/>
          <p:cNvSpPr/>
          <p:nvPr/>
        </p:nvSpPr>
        <p:spPr>
          <a:xfrm>
            <a:off x="9413877" y="5149850"/>
            <a:ext cx="1012825"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9636127" y="5187436"/>
            <a:ext cx="723900" cy="369332"/>
          </a:xfrm>
          <a:prstGeom prst="rect">
            <a:avLst/>
          </a:prstGeom>
          <a:noFill/>
        </p:spPr>
        <p:txBody>
          <a:bodyPr wrap="square" rtlCol="0">
            <a:spAutoFit/>
          </a:bodyPr>
          <a:lstStyle/>
          <a:p>
            <a:r>
              <a:rPr lang="it-IT" dirty="0" smtClean="0"/>
              <a:t>BRI</a:t>
            </a:r>
            <a:endParaRPr lang="it-IT" dirty="0"/>
          </a:p>
        </p:txBody>
      </p:sp>
      <p:sp>
        <p:nvSpPr>
          <p:cNvPr id="31" name="Rettangolo 30"/>
          <p:cNvSpPr/>
          <p:nvPr/>
        </p:nvSpPr>
        <p:spPr>
          <a:xfrm>
            <a:off x="9398001" y="5797550"/>
            <a:ext cx="1028699"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p:cNvSpPr txBox="1"/>
          <p:nvPr/>
        </p:nvSpPr>
        <p:spPr>
          <a:xfrm>
            <a:off x="9636127" y="5816086"/>
            <a:ext cx="723900" cy="369332"/>
          </a:xfrm>
          <a:prstGeom prst="rect">
            <a:avLst/>
          </a:prstGeom>
          <a:noFill/>
        </p:spPr>
        <p:txBody>
          <a:bodyPr wrap="square" rtlCol="0">
            <a:spAutoFit/>
          </a:bodyPr>
          <a:lstStyle/>
          <a:p>
            <a:r>
              <a:rPr lang="it-IT" dirty="0" smtClean="0"/>
              <a:t>BDM</a:t>
            </a:r>
            <a:endParaRPr lang="it-IT" dirty="0"/>
          </a:p>
        </p:txBody>
      </p:sp>
      <p:sp>
        <p:nvSpPr>
          <p:cNvPr id="33" name="Rettangolo 32"/>
          <p:cNvSpPr/>
          <p:nvPr/>
        </p:nvSpPr>
        <p:spPr>
          <a:xfrm>
            <a:off x="7286625" y="3454142"/>
            <a:ext cx="1111251" cy="597416"/>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sellaDiTesto 33"/>
          <p:cNvSpPr txBox="1"/>
          <p:nvPr/>
        </p:nvSpPr>
        <p:spPr>
          <a:xfrm>
            <a:off x="7610477" y="3643317"/>
            <a:ext cx="557213" cy="200055"/>
          </a:xfrm>
          <a:prstGeom prst="rect">
            <a:avLst/>
          </a:prstGeom>
          <a:solidFill>
            <a:schemeClr val="bg1"/>
          </a:solidFill>
        </p:spPr>
        <p:txBody>
          <a:bodyPr wrap="square" rtlCol="0">
            <a:spAutoFit/>
          </a:bodyPr>
          <a:lstStyle/>
          <a:p>
            <a:r>
              <a:rPr lang="it-IT" sz="700" b="1" dirty="0" smtClean="0"/>
              <a:t>Regione</a:t>
            </a:r>
            <a:endParaRPr lang="it-IT" sz="700" b="1" dirty="0"/>
          </a:p>
        </p:txBody>
      </p:sp>
      <p:sp>
        <p:nvSpPr>
          <p:cNvPr id="35" name="CasellaDiTesto 34"/>
          <p:cNvSpPr txBox="1"/>
          <p:nvPr/>
        </p:nvSpPr>
        <p:spPr>
          <a:xfrm>
            <a:off x="4036222" y="2141526"/>
            <a:ext cx="815180" cy="307777"/>
          </a:xfrm>
          <a:prstGeom prst="rect">
            <a:avLst/>
          </a:prstGeom>
          <a:solidFill>
            <a:schemeClr val="bg1"/>
          </a:solidFill>
        </p:spPr>
        <p:txBody>
          <a:bodyPr wrap="square" rtlCol="0">
            <a:spAutoFit/>
          </a:bodyPr>
          <a:lstStyle/>
          <a:p>
            <a:r>
              <a:rPr lang="it-IT" sz="700" b="1" dirty="0" err="1" smtClean="0"/>
              <a:t>PrevisioneMeteo</a:t>
            </a:r>
            <a:endParaRPr lang="it-IT" sz="700" b="1" dirty="0"/>
          </a:p>
        </p:txBody>
      </p:sp>
      <p:sp>
        <p:nvSpPr>
          <p:cNvPr id="36" name="Rettangolo 35"/>
          <p:cNvSpPr/>
          <p:nvPr/>
        </p:nvSpPr>
        <p:spPr>
          <a:xfrm>
            <a:off x="3949700" y="198120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93342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2326482" y="1136538"/>
            <a:ext cx="7539039" cy="5351718"/>
          </a:xfrm>
          <a:prstGeom prst="rect">
            <a:avLst/>
          </a:prstGeom>
        </p:spPr>
      </p:pic>
    </p:spTree>
    <p:extLst>
      <p:ext uri="{BB962C8B-B14F-4D97-AF65-F5344CB8AC3E}">
        <p14:creationId xmlns:p14="http://schemas.microsoft.com/office/powerpoint/2010/main" val="3697148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939005" y="1270880"/>
            <a:ext cx="8891587" cy="5244221"/>
          </a:xfrm>
          <a:prstGeom prst="rect">
            <a:avLst/>
          </a:prstGeom>
        </p:spPr>
      </p:pic>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533221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2"/>
          <a:stretch>
            <a:fillRect/>
          </a:stretch>
        </p:blipFill>
        <p:spPr>
          <a:xfrm>
            <a:off x="2692719" y="1099798"/>
            <a:ext cx="6286503" cy="5415302"/>
          </a:xfrm>
          <a:prstGeom prst="rect">
            <a:avLst/>
          </a:prstGeom>
        </p:spPr>
      </p:pic>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24865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Data </a:t>
            </a:r>
            <a:r>
              <a:rPr lang="it-IT" sz="4800" b="1" dirty="0" err="1" smtClean="0">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467567"/>
            <a:ext cx="11149013" cy="5740032"/>
          </a:xfrm>
          <a:prstGeom prst="rect">
            <a:avLst/>
          </a:prstGeom>
          <a:noFill/>
        </p:spPr>
        <p:txBody>
          <a:bodyPr wrap="square" rtlCol="0">
            <a:spAutoFit/>
          </a:bodyPr>
          <a:lstStyle/>
          <a:p>
            <a:endParaRPr lang="en-US" sz="1500" spc="-100" dirty="0" smtClean="0">
              <a:ln w="3175">
                <a:noFill/>
              </a:ln>
              <a:latin typeface="+mj-lt"/>
              <a:cs typeface="Arial" charset="0"/>
            </a:endParaRPr>
          </a:p>
          <a:p>
            <a:r>
              <a:rPr lang="en-US" sz="2800" spc="-100" dirty="0" smtClean="0">
                <a:ln w="3175">
                  <a:noFill/>
                </a:ln>
                <a:latin typeface="+mj-lt"/>
                <a:cs typeface="Arial" charset="0"/>
              </a:rPr>
              <a:t>Data </a:t>
            </a:r>
            <a:r>
              <a:rPr lang="en-US" sz="2800" spc="-100" dirty="0">
                <a:ln w="3175">
                  <a:noFill/>
                </a:ln>
                <a:latin typeface="+mj-lt"/>
                <a:cs typeface="Arial" charset="0"/>
              </a:rPr>
              <a:t>integration involves combining </a:t>
            </a:r>
            <a:r>
              <a:rPr lang="en-US" sz="2800" spc="-100" dirty="0" smtClean="0">
                <a:ln w="3175">
                  <a:noFill/>
                </a:ln>
                <a:latin typeface="+mj-lt"/>
                <a:cs typeface="Arial" charset="0"/>
              </a:rPr>
              <a:t>data </a:t>
            </a:r>
            <a:r>
              <a:rPr lang="en-US" sz="2800" spc="-100" dirty="0">
                <a:ln w="3175">
                  <a:noFill/>
                </a:ln>
                <a:latin typeface="+mj-lt"/>
                <a:cs typeface="Arial" charset="0"/>
              </a:rPr>
              <a:t>residing in different sources and providing users with a unified view of these </a:t>
            </a:r>
            <a:r>
              <a:rPr lang="en-US" sz="2800" spc="-100" dirty="0" smtClean="0">
                <a:ln w="3175">
                  <a:noFill/>
                </a:ln>
                <a:latin typeface="+mj-lt"/>
                <a:cs typeface="Arial" charset="0"/>
              </a:rPr>
              <a:t>data. </a:t>
            </a:r>
            <a:r>
              <a:rPr lang="en-US" sz="2800" spc="-100" baseline="30000" dirty="0" smtClean="0">
                <a:ln w="3175">
                  <a:noFill/>
                </a:ln>
                <a:latin typeface="+mj-lt"/>
                <a:cs typeface="Arial" charset="0"/>
              </a:rPr>
              <a:t>1</a:t>
            </a:r>
          </a:p>
          <a:p>
            <a:endParaRPr lang="en-US" sz="2800" spc="-100" baseline="30000" dirty="0">
              <a:ln w="3175">
                <a:noFill/>
              </a:ln>
              <a:latin typeface="+mj-lt"/>
              <a:cs typeface="Arial" charset="0"/>
            </a:endParaRPr>
          </a:p>
          <a:p>
            <a:r>
              <a:rPr lang="en-US" sz="2800" spc="-100" dirty="0" smtClean="0">
                <a:ln w="3175">
                  <a:noFill/>
                </a:ln>
                <a:latin typeface="+mj-lt"/>
                <a:cs typeface="Arial" charset="0"/>
              </a:rPr>
              <a:t>La </a:t>
            </a:r>
            <a:r>
              <a:rPr lang="en-US" sz="2800" spc="-100" dirty="0" err="1" smtClean="0">
                <a:ln w="3175">
                  <a:noFill/>
                </a:ln>
                <a:latin typeface="+mj-lt"/>
                <a:cs typeface="Arial" charset="0"/>
              </a:rPr>
              <a:t>modalità</a:t>
            </a:r>
            <a:r>
              <a:rPr lang="en-US" sz="2800" spc="-100" dirty="0" smtClean="0">
                <a:ln w="3175">
                  <a:noFill/>
                </a:ln>
                <a:latin typeface="+mj-lt"/>
                <a:cs typeface="Arial" charset="0"/>
              </a:rPr>
              <a:t> </a:t>
            </a:r>
            <a:r>
              <a:rPr lang="en-US" sz="2800" i="1" spc="-100" dirty="0" smtClean="0">
                <a:ln w="3175">
                  <a:noFill/>
                </a:ln>
                <a:latin typeface="+mj-lt"/>
                <a:cs typeface="Arial" charset="0"/>
              </a:rPr>
              <a:t>Virtual </a:t>
            </a:r>
            <a:r>
              <a:rPr lang="en-US" sz="2800" i="1" spc="-100" dirty="0">
                <a:ln w="3175">
                  <a:noFill/>
                </a:ln>
                <a:latin typeface="+mj-lt"/>
                <a:cs typeface="Arial" charset="0"/>
              </a:rPr>
              <a:t>data integration</a:t>
            </a:r>
            <a:r>
              <a:rPr lang="en-US" sz="2800" spc="-100" dirty="0">
                <a:ln w="3175">
                  <a:noFill/>
                </a:ln>
                <a:latin typeface="+mj-lt"/>
                <a:cs typeface="Arial" charset="0"/>
              </a:rPr>
              <a:t> </a:t>
            </a:r>
            <a:r>
              <a:rPr lang="it-IT" sz="2800" spc="-100" dirty="0" smtClean="0">
                <a:ln w="3175">
                  <a:noFill/>
                </a:ln>
                <a:latin typeface="+mj-lt"/>
                <a:cs typeface="Arial" charset="0"/>
              </a:rPr>
              <a:t>comporta</a:t>
            </a:r>
            <a:r>
              <a:rPr lang="en-US" sz="2800" spc="-100" dirty="0" smtClean="0">
                <a:ln w="3175">
                  <a:noFill/>
                </a:ln>
                <a:latin typeface="+mj-lt"/>
                <a:cs typeface="Arial" charset="0"/>
              </a:rPr>
              <a:t> la </a:t>
            </a:r>
            <a:r>
              <a:rPr lang="en-US" sz="2800" spc="-100" dirty="0" err="1" smtClean="0">
                <a:ln w="3175">
                  <a:noFill/>
                </a:ln>
                <a:latin typeface="+mj-lt"/>
                <a:cs typeface="Arial" charset="0"/>
              </a:rPr>
              <a:t>creazione</a:t>
            </a:r>
            <a:r>
              <a:rPr lang="en-US" sz="2800" spc="-100" dirty="0" smtClean="0">
                <a:ln w="3175">
                  <a:noFill/>
                </a:ln>
                <a:latin typeface="+mj-lt"/>
                <a:cs typeface="Arial" charset="0"/>
              </a:rPr>
              <a:t> di </a:t>
            </a:r>
            <a:r>
              <a:rPr lang="en-US" sz="2800" spc="-100" dirty="0" err="1" smtClean="0">
                <a:ln w="3175">
                  <a:noFill/>
                </a:ln>
                <a:latin typeface="+mj-lt"/>
                <a:cs typeface="Arial" charset="0"/>
              </a:rPr>
              <a:t>uno</a:t>
            </a:r>
            <a:r>
              <a:rPr lang="en-US" sz="2800" spc="-100" dirty="0" smtClean="0">
                <a:ln w="3175">
                  <a:noFill/>
                </a:ln>
                <a:latin typeface="+mj-lt"/>
                <a:cs typeface="Arial" charset="0"/>
              </a:rPr>
              <a:t> </a:t>
            </a:r>
            <a:r>
              <a:rPr lang="en-US" sz="2800" i="1" spc="-100" dirty="0" smtClean="0">
                <a:ln w="3175">
                  <a:noFill/>
                </a:ln>
                <a:latin typeface="+mj-lt"/>
                <a:cs typeface="Arial" charset="0"/>
              </a:rPr>
              <a:t>schema </a:t>
            </a:r>
            <a:r>
              <a:rPr lang="en-US" sz="2800" i="1" spc="-100" dirty="0" err="1" smtClean="0">
                <a:ln w="3175">
                  <a:noFill/>
                </a:ln>
                <a:latin typeface="+mj-lt"/>
                <a:cs typeface="Arial" charset="0"/>
              </a:rPr>
              <a:t>logico</a:t>
            </a:r>
            <a:r>
              <a:rPr lang="en-US" sz="2800" i="1" spc="-100" dirty="0" smtClean="0">
                <a:ln w="3175">
                  <a:noFill/>
                </a:ln>
                <a:latin typeface="+mj-lt"/>
                <a:cs typeface="Arial" charset="0"/>
              </a:rPr>
              <a:t> </a:t>
            </a:r>
            <a:r>
              <a:rPr lang="en-US" sz="2800" i="1" spc="-100" dirty="0" err="1" smtClean="0">
                <a:ln w="3175">
                  <a:noFill/>
                </a:ln>
                <a:latin typeface="+mj-lt"/>
                <a:cs typeface="Arial" charset="0"/>
              </a:rPr>
              <a:t>globale</a:t>
            </a:r>
            <a:r>
              <a:rPr lang="en-US" sz="2800" i="1" spc="-100" dirty="0">
                <a:ln w="3175">
                  <a:noFill/>
                </a:ln>
                <a:latin typeface="+mj-lt"/>
                <a:cs typeface="Arial" charset="0"/>
              </a:rPr>
              <a:t> </a:t>
            </a:r>
            <a:r>
              <a:rPr lang="en-US" sz="2800" i="1" spc="-100" dirty="0" err="1" smtClean="0">
                <a:ln w="3175">
                  <a:noFill/>
                </a:ln>
                <a:latin typeface="+mj-lt"/>
                <a:cs typeface="Arial" charset="0"/>
              </a:rPr>
              <a:t>virtuale</a:t>
            </a:r>
            <a:r>
              <a:rPr lang="en-US" sz="2800" i="1" spc="-100" dirty="0" smtClean="0">
                <a:ln w="3175">
                  <a:noFill/>
                </a:ln>
                <a:latin typeface="+mj-lt"/>
                <a:cs typeface="Arial" charset="0"/>
              </a:rPr>
              <a:t> </a:t>
            </a:r>
            <a:r>
              <a:rPr lang="en-US" sz="2800" spc="-100" dirty="0" err="1" smtClean="0">
                <a:ln w="3175">
                  <a:noFill/>
                </a:ln>
                <a:latin typeface="+mj-lt"/>
                <a:cs typeface="Arial" charset="0"/>
              </a:rPr>
              <a:t>che</a:t>
            </a:r>
            <a:r>
              <a:rPr lang="en-US" sz="2800" spc="-100" dirty="0" smtClean="0">
                <a:ln w="3175">
                  <a:noFill/>
                </a:ln>
                <a:latin typeface="+mj-lt"/>
                <a:cs typeface="Arial" charset="0"/>
              </a:rPr>
              <a:t> </a:t>
            </a:r>
            <a:r>
              <a:rPr lang="en-US" sz="2800" spc="-100" dirty="0" err="1" smtClean="0">
                <a:ln w="3175">
                  <a:noFill/>
                </a:ln>
                <a:latin typeface="+mj-lt"/>
                <a:cs typeface="Arial" charset="0"/>
              </a:rPr>
              <a:t>integra</a:t>
            </a:r>
            <a:r>
              <a:rPr lang="en-US" sz="2800" spc="-100" dirty="0" smtClean="0">
                <a:ln w="3175">
                  <a:noFill/>
                </a:ln>
                <a:latin typeface="+mj-lt"/>
                <a:cs typeface="Arial" charset="0"/>
              </a:rPr>
              <a:t> </a:t>
            </a:r>
            <a:r>
              <a:rPr lang="en-US" sz="2800" spc="-100" dirty="0" err="1" smtClean="0">
                <a:ln w="3175">
                  <a:noFill/>
                </a:ln>
                <a:latin typeface="+mj-lt"/>
                <a:cs typeface="Arial" charset="0"/>
              </a:rPr>
              <a:t>più</a:t>
            </a:r>
            <a:r>
              <a:rPr lang="en-US" sz="2800" spc="-100" dirty="0" smtClean="0">
                <a:ln w="3175">
                  <a:noFill/>
                </a:ln>
                <a:latin typeface="+mj-lt"/>
                <a:cs typeface="Arial" charset="0"/>
              </a:rPr>
              <a:t> </a:t>
            </a:r>
            <a:r>
              <a:rPr lang="en-US" sz="2800" spc="-100" dirty="0" err="1" smtClean="0">
                <a:ln w="3175">
                  <a:noFill/>
                </a:ln>
                <a:latin typeface="+mj-lt"/>
                <a:cs typeface="Arial" charset="0"/>
              </a:rPr>
              <a:t>basi</a:t>
            </a:r>
            <a:r>
              <a:rPr lang="en-US" sz="2800" spc="-100" dirty="0" smtClean="0">
                <a:ln w="3175">
                  <a:noFill/>
                </a:ln>
                <a:latin typeface="+mj-lt"/>
                <a:cs typeface="Arial" charset="0"/>
              </a:rPr>
              <a:t> di </a:t>
            </a:r>
            <a:r>
              <a:rPr lang="en-US" sz="2800" spc="-100" dirty="0" err="1" smtClean="0">
                <a:ln w="3175">
                  <a:noFill/>
                </a:ln>
                <a:latin typeface="+mj-lt"/>
                <a:cs typeface="Arial" charset="0"/>
              </a:rPr>
              <a:t>dati</a:t>
            </a:r>
            <a:r>
              <a:rPr lang="en-US" sz="2800" spc="-100" dirty="0" smtClean="0">
                <a:ln w="3175">
                  <a:noFill/>
                </a:ln>
                <a:latin typeface="+mj-lt"/>
                <a:cs typeface="Arial" charset="0"/>
              </a:rPr>
              <a:t> </a:t>
            </a:r>
            <a:r>
              <a:rPr lang="en-US" sz="2800" spc="-100" dirty="0" err="1" smtClean="0">
                <a:ln w="3175">
                  <a:noFill/>
                </a:ln>
                <a:latin typeface="+mj-lt"/>
                <a:cs typeface="Arial" charset="0"/>
              </a:rPr>
              <a:t>reali</a:t>
            </a:r>
            <a:r>
              <a:rPr lang="en-US" sz="2800" spc="-100" dirty="0" smtClean="0">
                <a:ln w="3175">
                  <a:noFill/>
                </a:ln>
                <a:latin typeface="+mj-lt"/>
                <a:cs typeface="Arial" charset="0"/>
              </a:rPr>
              <a:t>. </a:t>
            </a:r>
          </a:p>
          <a:p>
            <a:endParaRPr lang="en-US" sz="2800" spc="-100" baseline="30000" dirty="0">
              <a:ln w="3175">
                <a:noFill/>
              </a:ln>
              <a:latin typeface="+mj-lt"/>
              <a:cs typeface="Arial" charset="0"/>
            </a:endParaRPr>
          </a:p>
          <a:p>
            <a:r>
              <a:rPr lang="it-IT" sz="2800" spc="-100" dirty="0" smtClean="0">
                <a:ln w="3175">
                  <a:noFill/>
                </a:ln>
                <a:latin typeface="+mj-lt"/>
                <a:cs typeface="Arial" charset="0"/>
              </a:rPr>
              <a:t>Questo non comporta </a:t>
            </a:r>
            <a:r>
              <a:rPr lang="en-US" sz="2800" spc="-100" dirty="0" err="1" smtClean="0">
                <a:ln w="3175">
                  <a:noFill/>
                </a:ln>
                <a:latin typeface="+mj-lt"/>
                <a:cs typeface="Arial" charset="0"/>
              </a:rPr>
              <a:t>una</a:t>
            </a:r>
            <a:r>
              <a:rPr lang="en-US" sz="2800" spc="-100" dirty="0" smtClean="0">
                <a:ln w="3175">
                  <a:noFill/>
                </a:ln>
                <a:latin typeface="+mj-lt"/>
                <a:cs typeface="Arial" charset="0"/>
              </a:rPr>
              <a:t> </a:t>
            </a:r>
            <a:r>
              <a:rPr lang="en-US" sz="2800" spc="-100" dirty="0" err="1" smtClean="0">
                <a:ln w="3175">
                  <a:noFill/>
                </a:ln>
                <a:latin typeface="+mj-lt"/>
                <a:cs typeface="Arial" charset="0"/>
              </a:rPr>
              <a:t>copia</a:t>
            </a:r>
            <a:r>
              <a:rPr lang="en-US" sz="2800" spc="-100" dirty="0" smtClean="0">
                <a:ln w="3175">
                  <a:noFill/>
                </a:ln>
                <a:latin typeface="+mj-lt"/>
                <a:cs typeface="Arial" charset="0"/>
              </a:rPr>
              <a:t> </a:t>
            </a:r>
            <a:r>
              <a:rPr lang="en-US" sz="2800" spc="-100" dirty="0" err="1" smtClean="0">
                <a:ln w="3175">
                  <a:noFill/>
                </a:ln>
                <a:latin typeface="+mj-lt"/>
                <a:cs typeface="Arial" charset="0"/>
              </a:rPr>
              <a:t>fisica</a:t>
            </a:r>
            <a:r>
              <a:rPr lang="en-US" sz="2800" spc="-100" dirty="0" smtClean="0">
                <a:ln w="3175">
                  <a:noFill/>
                </a:ln>
                <a:latin typeface="+mj-lt"/>
                <a:cs typeface="Arial" charset="0"/>
              </a:rPr>
              <a:t> </a:t>
            </a:r>
            <a:r>
              <a:rPr lang="it-IT" sz="2800" spc="-100" dirty="0" smtClean="0">
                <a:ln w="3175">
                  <a:noFill/>
                </a:ln>
                <a:latin typeface="+mj-lt"/>
                <a:cs typeface="Arial" charset="0"/>
              </a:rPr>
              <a:t>dei</a:t>
            </a:r>
            <a:r>
              <a:rPr lang="en-US" sz="2800" spc="-100" dirty="0" smtClean="0">
                <a:ln w="3175">
                  <a:noFill/>
                </a:ln>
                <a:latin typeface="+mj-lt"/>
                <a:cs typeface="Arial" charset="0"/>
              </a:rPr>
              <a:t> </a:t>
            </a:r>
            <a:r>
              <a:rPr lang="en-US" sz="2800" spc="-100" dirty="0" err="1" smtClean="0">
                <a:ln w="3175">
                  <a:noFill/>
                </a:ln>
                <a:latin typeface="+mj-lt"/>
                <a:cs typeface="Arial" charset="0"/>
              </a:rPr>
              <a:t>dati</a:t>
            </a:r>
            <a:r>
              <a:rPr lang="en-US" sz="2800" spc="-100" dirty="0" smtClean="0">
                <a:ln w="3175">
                  <a:noFill/>
                </a:ln>
                <a:latin typeface="+mj-lt"/>
                <a:cs typeface="Arial" charset="0"/>
              </a:rPr>
              <a:t> ma </a:t>
            </a:r>
            <a:r>
              <a:rPr lang="en-US" sz="2800" spc="-100" dirty="0" err="1" smtClean="0">
                <a:ln w="3175">
                  <a:noFill/>
                </a:ln>
                <a:latin typeface="+mj-lt"/>
                <a:cs typeface="Arial" charset="0"/>
              </a:rPr>
              <a:t>solamente</a:t>
            </a:r>
            <a:r>
              <a:rPr lang="en-US" sz="2800" spc="-100" dirty="0" smtClean="0">
                <a:ln w="3175">
                  <a:noFill/>
                </a:ln>
                <a:latin typeface="+mj-lt"/>
                <a:cs typeface="Arial" charset="0"/>
              </a:rPr>
              <a:t> </a:t>
            </a:r>
            <a:r>
              <a:rPr lang="en-US" sz="2800" spc="-100" dirty="0" err="1" smtClean="0">
                <a:ln w="3175">
                  <a:noFill/>
                </a:ln>
                <a:latin typeface="+mj-lt"/>
                <a:cs typeface="Arial" charset="0"/>
              </a:rPr>
              <a:t>l’integrazione</a:t>
            </a:r>
            <a:r>
              <a:rPr lang="en-US" sz="2800" spc="-100" dirty="0" smtClean="0">
                <a:ln w="3175">
                  <a:noFill/>
                </a:ln>
                <a:latin typeface="+mj-lt"/>
                <a:cs typeface="Arial" charset="0"/>
              </a:rPr>
              <a:t> (</a:t>
            </a:r>
            <a:r>
              <a:rPr lang="en-US" sz="2800" spc="-100" dirty="0" err="1" smtClean="0">
                <a:ln w="3175">
                  <a:noFill/>
                </a:ln>
                <a:latin typeface="+mj-lt"/>
                <a:cs typeface="Arial" charset="0"/>
              </a:rPr>
              <a:t>tramite</a:t>
            </a:r>
            <a:r>
              <a:rPr lang="en-US" sz="2800" spc="-100" dirty="0" smtClean="0">
                <a:ln w="3175">
                  <a:noFill/>
                </a:ln>
                <a:latin typeface="+mj-lt"/>
                <a:cs typeface="Arial" charset="0"/>
              </a:rPr>
              <a:t> wrappers e </a:t>
            </a:r>
            <a:r>
              <a:rPr lang="en-US" sz="2800" spc="-100" dirty="0" err="1" smtClean="0">
                <a:ln w="3175">
                  <a:noFill/>
                </a:ln>
                <a:latin typeface="+mj-lt"/>
                <a:cs typeface="Arial" charset="0"/>
              </a:rPr>
              <a:t>mediatore</a:t>
            </a:r>
            <a:r>
              <a:rPr lang="en-US" sz="2800" spc="-100" dirty="0" smtClean="0">
                <a:ln w="3175">
                  <a:noFill/>
                </a:ln>
                <a:latin typeface="+mj-lt"/>
                <a:cs typeface="Arial" charset="0"/>
              </a:rPr>
              <a:t>) di </a:t>
            </a:r>
            <a:r>
              <a:rPr lang="en-US" sz="2800" spc="-100" dirty="0" err="1" smtClean="0">
                <a:ln w="3175">
                  <a:noFill/>
                </a:ln>
                <a:latin typeface="+mj-lt"/>
                <a:cs typeface="Arial" charset="0"/>
              </a:rPr>
              <a:t>dati</a:t>
            </a:r>
            <a:r>
              <a:rPr lang="en-US" sz="2800" spc="-100" dirty="0" smtClean="0">
                <a:ln w="3175">
                  <a:noFill/>
                </a:ln>
                <a:latin typeface="+mj-lt"/>
                <a:cs typeface="Arial" charset="0"/>
              </a:rPr>
              <a:t> </a:t>
            </a:r>
            <a:r>
              <a:rPr lang="en-US" sz="2800" spc="-100" dirty="0" err="1" smtClean="0">
                <a:ln w="3175">
                  <a:noFill/>
                </a:ln>
                <a:latin typeface="+mj-lt"/>
                <a:cs typeface="Arial" charset="0"/>
              </a:rPr>
              <a:t>provenienti</a:t>
            </a:r>
            <a:r>
              <a:rPr lang="en-US" sz="2800" spc="-100" dirty="0" smtClean="0">
                <a:ln w="3175">
                  <a:noFill/>
                </a:ln>
                <a:latin typeface="+mj-lt"/>
                <a:cs typeface="Arial" charset="0"/>
              </a:rPr>
              <a:t> da </a:t>
            </a:r>
            <a:r>
              <a:rPr lang="en-US" sz="2800" spc="-100" dirty="0" err="1" smtClean="0">
                <a:ln w="3175">
                  <a:noFill/>
                </a:ln>
                <a:latin typeface="+mj-lt"/>
                <a:cs typeface="Arial" charset="0"/>
              </a:rPr>
              <a:t>fonti</a:t>
            </a:r>
            <a:r>
              <a:rPr lang="en-US" sz="2800" spc="-100" dirty="0" smtClean="0">
                <a:ln w="3175">
                  <a:noFill/>
                </a:ln>
                <a:latin typeface="+mj-lt"/>
                <a:cs typeface="Arial" charset="0"/>
              </a:rPr>
              <a:t> diverse. </a:t>
            </a:r>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r>
              <a:rPr lang="it-IT" sz="2200" spc="-100" dirty="0">
                <a:ln w="3175">
                  <a:noFill/>
                </a:ln>
                <a:latin typeface="+mj-lt"/>
                <a:cs typeface="Arial" charset="0"/>
              </a:rPr>
              <a:t>1. Maurizio </a:t>
            </a:r>
            <a:r>
              <a:rPr lang="it-IT" sz="2200" spc="-100" dirty="0" err="1">
                <a:ln w="3175">
                  <a:noFill/>
                </a:ln>
                <a:latin typeface="+mj-lt"/>
                <a:cs typeface="Arial" charset="0"/>
              </a:rPr>
              <a:t>Lenzerini</a:t>
            </a:r>
            <a:r>
              <a:rPr lang="it-IT" sz="2200" spc="-100" dirty="0">
                <a:ln w="3175">
                  <a:noFill/>
                </a:ln>
                <a:latin typeface="+mj-lt"/>
                <a:cs typeface="Arial" charset="0"/>
              </a:rPr>
              <a:t> (2002). "Data Integration: A </a:t>
            </a:r>
            <a:r>
              <a:rPr lang="it-IT" sz="2200" spc="-100" dirty="0" err="1">
                <a:ln w="3175">
                  <a:noFill/>
                </a:ln>
                <a:latin typeface="+mj-lt"/>
                <a:cs typeface="Arial" charset="0"/>
              </a:rPr>
              <a:t>Theoretical</a:t>
            </a:r>
            <a:r>
              <a:rPr lang="it-IT" sz="2200" spc="-100" dirty="0">
                <a:ln w="3175">
                  <a:noFill/>
                </a:ln>
                <a:latin typeface="+mj-lt"/>
                <a:cs typeface="Arial" charset="0"/>
              </a:rPr>
              <a:t> </a:t>
            </a:r>
            <a:r>
              <a:rPr lang="it-IT" sz="2200" spc="-100" dirty="0" err="1">
                <a:ln w="3175">
                  <a:noFill/>
                </a:ln>
                <a:latin typeface="+mj-lt"/>
                <a:cs typeface="Arial" charset="0"/>
              </a:rPr>
              <a:t>Perspective</a:t>
            </a:r>
            <a:r>
              <a:rPr lang="it-IT" sz="2200" spc="-100" dirty="0">
                <a:ln w="3175">
                  <a:noFill/>
                </a:ln>
                <a:latin typeface="+mj-lt"/>
                <a:cs typeface="Arial" charset="0"/>
              </a:rPr>
              <a:t>". PODS 2002. pp. 233–246</a:t>
            </a:r>
            <a:r>
              <a:rPr lang="it-IT" dirty="0"/>
              <a:t>.</a:t>
            </a:r>
            <a:endParaRPr lang="it-IT" baseline="30000" dirty="0"/>
          </a:p>
        </p:txBody>
      </p:sp>
    </p:spTree>
    <p:extLst>
      <p:ext uri="{BB962C8B-B14F-4D97-AF65-F5344CB8AC3E}">
        <p14:creationId xmlns:p14="http://schemas.microsoft.com/office/powerpoint/2010/main" val="386155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t="8535" b="9342"/>
          <a:stretch/>
        </p:blipFill>
        <p:spPr>
          <a:xfrm>
            <a:off x="2572512" y="1871666"/>
            <a:ext cx="7546848" cy="4648232"/>
          </a:xfrm>
          <a:prstGeom prst="rect">
            <a:avLst/>
          </a:prstGeom>
        </p:spPr>
      </p:pic>
      <p:sp>
        <p:nvSpPr>
          <p:cNvPr id="7" name="CasellaDiTesto 6"/>
          <p:cNvSpPr txBox="1"/>
          <p:nvPr/>
        </p:nvSpPr>
        <p:spPr>
          <a:xfrm>
            <a:off x="521495" y="1370032"/>
            <a:ext cx="11149013" cy="2103139"/>
          </a:xfrm>
          <a:prstGeom prst="rect">
            <a:avLst/>
          </a:prstGeom>
          <a:noFill/>
        </p:spPr>
        <p:txBody>
          <a:bodyPr wrap="square" rtlCol="0">
            <a:spAutoFit/>
          </a:bodyPr>
          <a:lstStyle/>
          <a:p>
            <a:r>
              <a:rPr lang="it-IT" sz="2800" spc="-100" dirty="0" smtClean="0">
                <a:ln w="3175">
                  <a:noFill/>
                </a:ln>
                <a:latin typeface="+mj-lt"/>
                <a:cs typeface="Arial" charset="0"/>
              </a:rPr>
              <a:t>L’esistenza di più basi di dati è trasparenze all’utilizzatore dello schema virtuale.</a:t>
            </a:r>
            <a:endParaRPr lang="it-IT" sz="2800" spc="-100" baseline="30000" dirty="0" smtClean="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
        <p:nvSpPr>
          <p:cNvPr id="8" name="CasellaDiTesto 7"/>
          <p:cNvSpPr txBox="1"/>
          <p:nvPr/>
        </p:nvSpPr>
        <p:spPr>
          <a:xfrm>
            <a:off x="3413760" y="2523508"/>
            <a:ext cx="719328" cy="369332"/>
          </a:xfrm>
          <a:prstGeom prst="rect">
            <a:avLst/>
          </a:prstGeom>
          <a:noFill/>
        </p:spPr>
        <p:txBody>
          <a:bodyPr wrap="square" rtlCol="0">
            <a:spAutoFit/>
          </a:bodyPr>
          <a:lstStyle/>
          <a:p>
            <a:r>
              <a:rPr lang="it-IT" b="1" dirty="0" smtClean="0"/>
              <a:t>BDM</a:t>
            </a:r>
            <a:endParaRPr lang="it-IT" b="1" dirty="0"/>
          </a:p>
        </p:txBody>
      </p:sp>
      <p:sp>
        <p:nvSpPr>
          <p:cNvPr id="9" name="CasellaDiTesto 8"/>
          <p:cNvSpPr txBox="1"/>
          <p:nvPr/>
        </p:nvSpPr>
        <p:spPr>
          <a:xfrm>
            <a:off x="3462528" y="4125717"/>
            <a:ext cx="719328" cy="369332"/>
          </a:xfrm>
          <a:prstGeom prst="rect">
            <a:avLst/>
          </a:prstGeom>
          <a:noFill/>
        </p:spPr>
        <p:txBody>
          <a:bodyPr wrap="square" rtlCol="0">
            <a:spAutoFit/>
          </a:bodyPr>
          <a:lstStyle/>
          <a:p>
            <a:r>
              <a:rPr lang="it-IT" b="1" dirty="0" smtClean="0"/>
              <a:t>BSE</a:t>
            </a:r>
            <a:endParaRPr lang="it-IT" b="1" dirty="0"/>
          </a:p>
        </p:txBody>
      </p:sp>
      <p:sp>
        <p:nvSpPr>
          <p:cNvPr id="10" name="CasellaDiTesto 9"/>
          <p:cNvSpPr txBox="1"/>
          <p:nvPr/>
        </p:nvSpPr>
        <p:spPr>
          <a:xfrm>
            <a:off x="3474720" y="5623362"/>
            <a:ext cx="719328" cy="369332"/>
          </a:xfrm>
          <a:prstGeom prst="rect">
            <a:avLst/>
          </a:prstGeom>
          <a:noFill/>
        </p:spPr>
        <p:txBody>
          <a:bodyPr wrap="square" rtlCol="0">
            <a:spAutoFit/>
          </a:bodyPr>
          <a:lstStyle/>
          <a:p>
            <a:r>
              <a:rPr lang="it-IT" b="1" dirty="0" smtClean="0"/>
              <a:t>BRI</a:t>
            </a:r>
            <a:endParaRPr lang="it-IT" b="1" dirty="0"/>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92336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1"/>
            <a:ext cx="11149013" cy="5380961"/>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Si può utilizzare, per data </a:t>
            </a:r>
            <a:r>
              <a:rPr lang="it-IT" sz="2800" spc="-100" dirty="0" err="1" smtClean="0">
                <a:ln w="3175">
                  <a:noFill/>
                </a:ln>
                <a:latin typeface="+mj-lt"/>
                <a:cs typeface="Arial" charset="0"/>
              </a:rPr>
              <a:t>warehousing</a:t>
            </a:r>
            <a:r>
              <a:rPr lang="it-IT" sz="2800" spc="-100" dirty="0" smtClean="0">
                <a:ln w="3175">
                  <a:noFill/>
                </a:ln>
                <a:latin typeface="+mj-lt"/>
                <a:cs typeface="Arial" charset="0"/>
              </a:rPr>
              <a:t>, la modalità ETL – </a:t>
            </a:r>
            <a:r>
              <a:rPr lang="it-IT" sz="2800" i="1" spc="-100" dirty="0" err="1" smtClean="0">
                <a:ln w="3175">
                  <a:noFill/>
                </a:ln>
                <a:latin typeface="+mj-lt"/>
                <a:cs typeface="Arial" charset="0"/>
              </a:rPr>
              <a:t>Extract</a:t>
            </a:r>
            <a:r>
              <a:rPr lang="it-IT" sz="2800" i="1" spc="-100" dirty="0" smtClean="0">
                <a:ln w="3175">
                  <a:noFill/>
                </a:ln>
                <a:latin typeface="+mj-lt"/>
                <a:cs typeface="Arial" charset="0"/>
              </a:rPr>
              <a:t>, </a:t>
            </a:r>
            <a:r>
              <a:rPr lang="it-IT" sz="2800" i="1" spc="-100" dirty="0" err="1" smtClean="0">
                <a:ln w="3175">
                  <a:noFill/>
                </a:ln>
                <a:latin typeface="+mj-lt"/>
                <a:cs typeface="Arial" charset="0"/>
              </a:rPr>
              <a:t>Trasform</a:t>
            </a:r>
            <a:r>
              <a:rPr lang="it-IT" sz="2800" i="1" spc="-100" dirty="0" smtClean="0">
                <a:ln w="3175">
                  <a:noFill/>
                </a:ln>
                <a:latin typeface="+mj-lt"/>
                <a:cs typeface="Arial" charset="0"/>
              </a:rPr>
              <a:t>, </a:t>
            </a:r>
            <a:r>
              <a:rPr lang="it-IT" sz="2800" i="1" spc="-100" dirty="0" err="1" smtClean="0">
                <a:ln w="3175">
                  <a:noFill/>
                </a:ln>
                <a:latin typeface="+mj-lt"/>
                <a:cs typeface="Arial" charset="0"/>
              </a:rPr>
              <a:t>Load</a:t>
            </a:r>
            <a:r>
              <a:rPr lang="it-IT" sz="2800" i="1" spc="-100" dirty="0" smtClean="0">
                <a:ln w="3175">
                  <a:noFill/>
                </a:ln>
                <a:latin typeface="+mj-lt"/>
                <a:cs typeface="Arial" charset="0"/>
              </a:rPr>
              <a:t>, </a:t>
            </a:r>
            <a:r>
              <a:rPr lang="it-IT" sz="2800" spc="-100" dirty="0" smtClean="0">
                <a:ln w="3175">
                  <a:noFill/>
                </a:ln>
                <a:latin typeface="+mj-lt"/>
                <a:cs typeface="Arial" charset="0"/>
              </a:rPr>
              <a:t>che comprende il processo di estrazione, trasformazione e caricamento di dati su di un sistema di sintesi.</a:t>
            </a:r>
          </a:p>
          <a:p>
            <a:endParaRPr lang="it-IT" sz="1500" spc="-100" dirty="0" smtClean="0">
              <a:ln w="3175">
                <a:noFill/>
              </a:ln>
              <a:latin typeface="+mj-lt"/>
              <a:cs typeface="Arial" charset="0"/>
            </a:endParaRPr>
          </a:p>
          <a:p>
            <a:r>
              <a:rPr lang="it-IT" sz="2800" spc="-100" dirty="0" smtClean="0">
                <a:ln w="3175">
                  <a:noFill/>
                </a:ln>
                <a:latin typeface="+mj-lt"/>
                <a:cs typeface="Arial" charset="0"/>
              </a:rPr>
              <a:t>Dopo il processo di estrazione (cioè il recupero di dati da un sistema esterno), i dati vengono trasformati, ed esempio:</a:t>
            </a:r>
          </a:p>
          <a:p>
            <a:endParaRPr lang="it-IT" sz="15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Normalizzazione dei dati</a:t>
            </a:r>
          </a:p>
          <a:p>
            <a:pPr marL="457200" indent="-457200">
              <a:buFont typeface="Arial" panose="020B0604020202020204" pitchFamily="34" charset="0"/>
              <a:buChar char="•"/>
            </a:pPr>
            <a:r>
              <a:rPr lang="it-IT" sz="2800" spc="-100" dirty="0" smtClean="0">
                <a:ln w="3175">
                  <a:noFill/>
                </a:ln>
                <a:latin typeface="+mj-lt"/>
                <a:cs typeface="Arial" charset="0"/>
              </a:rPr>
              <a:t>Selezione dei dati</a:t>
            </a:r>
          </a:p>
          <a:p>
            <a:pPr marL="457200" indent="-457200">
              <a:buFont typeface="Arial" panose="020B0604020202020204" pitchFamily="34" charset="0"/>
              <a:buChar char="•"/>
            </a:pPr>
            <a:r>
              <a:rPr lang="it-IT" sz="2800" spc="-100" dirty="0" smtClean="0">
                <a:ln w="3175">
                  <a:noFill/>
                </a:ln>
                <a:latin typeface="+mj-lt"/>
                <a:cs typeface="Arial" charset="0"/>
              </a:rPr>
              <a:t>Computazione di nuovi dati</a:t>
            </a:r>
          </a:p>
          <a:p>
            <a:pPr marL="457200" indent="-457200">
              <a:buFont typeface="Arial" panose="020B0604020202020204" pitchFamily="34" charset="0"/>
              <a:buChar char="•"/>
            </a:pPr>
            <a:r>
              <a:rPr lang="it-IT" sz="2800" spc="-100" dirty="0" smtClean="0">
                <a:ln w="3175">
                  <a:noFill/>
                </a:ln>
                <a:latin typeface="+mj-lt"/>
                <a:cs typeface="Arial" charset="0"/>
              </a:rPr>
              <a:t>Raggruppamento </a:t>
            </a:r>
          </a:p>
          <a:p>
            <a:pPr marL="457200" indent="-457200">
              <a:buFont typeface="Arial" panose="020B0604020202020204" pitchFamily="34" charset="0"/>
              <a:buChar char="•"/>
            </a:pPr>
            <a:r>
              <a:rPr lang="it-IT" sz="2800" spc="-100" dirty="0" err="1" smtClean="0">
                <a:ln w="3175">
                  <a:noFill/>
                </a:ln>
                <a:latin typeface="+mj-lt"/>
                <a:cs typeface="Arial" charset="0"/>
              </a:rPr>
              <a:t>Ecc</a:t>
            </a:r>
            <a:r>
              <a:rPr lang="it-IT" sz="2800" spc="-100" dirty="0" smtClean="0">
                <a:ln w="3175">
                  <a:noFill/>
                </a:ln>
                <a:latin typeface="+mj-lt"/>
                <a:cs typeface="Arial" charset="0"/>
              </a:rPr>
              <a:t>…</a:t>
            </a: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369898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4"/>
            <a:ext cx="11149013" cy="3339375"/>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Dopo la trasformazione, i dati vengono caricati (</a:t>
            </a:r>
            <a:r>
              <a:rPr lang="it-IT" sz="2800" spc="-100" dirty="0" err="1" smtClean="0">
                <a:ln w="3175">
                  <a:noFill/>
                </a:ln>
                <a:latin typeface="+mj-lt"/>
                <a:cs typeface="Arial" charset="0"/>
              </a:rPr>
              <a:t>load</a:t>
            </a:r>
            <a:r>
              <a:rPr lang="it-IT" sz="2800" spc="-100" dirty="0" smtClean="0">
                <a:ln w="3175">
                  <a:noFill/>
                </a:ln>
                <a:latin typeface="+mj-lt"/>
                <a:cs typeface="Arial" charset="0"/>
              </a:rPr>
              <a:t>) sulle tabelle del nuovo sistema di sintesi (comporta la copia fisica sul nuovo sistema)</a:t>
            </a: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t="3022" b="2044"/>
          <a:stretch/>
        </p:blipFill>
        <p:spPr>
          <a:xfrm>
            <a:off x="2938653" y="2308860"/>
            <a:ext cx="6508215" cy="4157472"/>
          </a:xfrm>
          <a:prstGeom prst="rect">
            <a:avLst/>
          </a:prstGeom>
        </p:spPr>
      </p:pic>
      <p:sp>
        <p:nvSpPr>
          <p:cNvPr id="8" name="CasellaDiTesto 7"/>
          <p:cNvSpPr txBox="1"/>
          <p:nvPr/>
        </p:nvSpPr>
        <p:spPr>
          <a:xfrm>
            <a:off x="3438144" y="2836331"/>
            <a:ext cx="719328" cy="369332"/>
          </a:xfrm>
          <a:prstGeom prst="rect">
            <a:avLst/>
          </a:prstGeom>
          <a:noFill/>
        </p:spPr>
        <p:txBody>
          <a:bodyPr wrap="square" rtlCol="0">
            <a:spAutoFit/>
          </a:bodyPr>
          <a:lstStyle/>
          <a:p>
            <a:r>
              <a:rPr lang="it-IT" b="1" dirty="0" smtClean="0"/>
              <a:t>BDM</a:t>
            </a:r>
            <a:endParaRPr lang="it-IT" b="1" dirty="0"/>
          </a:p>
        </p:txBody>
      </p:sp>
      <p:sp>
        <p:nvSpPr>
          <p:cNvPr id="9" name="CasellaDiTesto 8"/>
          <p:cNvSpPr txBox="1"/>
          <p:nvPr/>
        </p:nvSpPr>
        <p:spPr>
          <a:xfrm>
            <a:off x="3499104" y="4334470"/>
            <a:ext cx="719328" cy="369332"/>
          </a:xfrm>
          <a:prstGeom prst="rect">
            <a:avLst/>
          </a:prstGeom>
          <a:noFill/>
        </p:spPr>
        <p:txBody>
          <a:bodyPr wrap="square" rtlCol="0">
            <a:spAutoFit/>
          </a:bodyPr>
          <a:lstStyle/>
          <a:p>
            <a:r>
              <a:rPr lang="it-IT" b="1" dirty="0" smtClean="0"/>
              <a:t>BSE</a:t>
            </a:r>
            <a:endParaRPr lang="it-IT" b="1" dirty="0"/>
          </a:p>
        </p:txBody>
      </p:sp>
      <p:sp>
        <p:nvSpPr>
          <p:cNvPr id="10" name="CasellaDiTesto 9"/>
          <p:cNvSpPr txBox="1"/>
          <p:nvPr/>
        </p:nvSpPr>
        <p:spPr>
          <a:xfrm>
            <a:off x="3499104" y="5768293"/>
            <a:ext cx="719328" cy="369332"/>
          </a:xfrm>
          <a:prstGeom prst="rect">
            <a:avLst/>
          </a:prstGeom>
          <a:noFill/>
        </p:spPr>
        <p:txBody>
          <a:bodyPr wrap="square" rtlCol="0">
            <a:spAutoFit/>
          </a:bodyPr>
          <a:lstStyle/>
          <a:p>
            <a:r>
              <a:rPr lang="it-IT" b="1" dirty="0" smtClean="0"/>
              <a:t>BRI</a:t>
            </a:r>
            <a:endParaRPr lang="it-IT" b="1" dirty="0"/>
          </a:p>
        </p:txBody>
      </p:sp>
    </p:spTree>
    <p:extLst>
      <p:ext uri="{BB962C8B-B14F-4D97-AF65-F5344CB8AC3E}">
        <p14:creationId xmlns:p14="http://schemas.microsoft.com/office/powerpoint/2010/main" val="509627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3"/>
            <a:ext cx="11149013" cy="6442789"/>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L’integrazione fra le basi dai BRI, BSE e BDM può essere implementata via VDI o data </a:t>
            </a:r>
            <a:r>
              <a:rPr lang="it-IT" sz="2800" spc="-100" dirty="0" err="1" smtClean="0">
                <a:ln w="3175">
                  <a:noFill/>
                </a:ln>
                <a:latin typeface="+mj-lt"/>
                <a:cs typeface="Arial" charset="0"/>
              </a:rPr>
              <a:t>warehouse</a:t>
            </a:r>
            <a:r>
              <a:rPr lang="it-IT" sz="2800" spc="-100" dirty="0" smtClean="0">
                <a:ln w="3175">
                  <a:noFill/>
                </a:ln>
                <a:latin typeface="+mj-lt"/>
                <a:cs typeface="Arial" charset="0"/>
              </a:rPr>
              <a:t>.</a:t>
            </a:r>
          </a:p>
          <a:p>
            <a:endParaRPr lang="it-IT" sz="1500" spc="-100" dirty="0">
              <a:ln w="3175">
                <a:noFill/>
              </a:ln>
              <a:latin typeface="+mj-lt"/>
              <a:cs typeface="Arial" charset="0"/>
            </a:endParaRPr>
          </a:p>
          <a:p>
            <a:r>
              <a:rPr lang="it-IT" sz="2800" spc="-100" dirty="0" smtClean="0">
                <a:ln w="3175">
                  <a:noFill/>
                </a:ln>
                <a:latin typeface="+mj-lt"/>
                <a:cs typeface="Arial" charset="0"/>
              </a:rPr>
              <a:t>Integrazione via </a:t>
            </a:r>
            <a:r>
              <a:rPr lang="it-IT" sz="2800" b="1" spc="-100" dirty="0" smtClean="0">
                <a:ln w="3175">
                  <a:noFill/>
                </a:ln>
                <a:latin typeface="+mj-lt"/>
                <a:cs typeface="Arial" charset="0"/>
              </a:rPr>
              <a:t>VDI</a:t>
            </a:r>
            <a:r>
              <a:rPr lang="it-IT" sz="2800" spc="-100" dirty="0" smtClean="0">
                <a:ln w="3175">
                  <a:noFill/>
                </a:ln>
                <a:latin typeface="+mj-lt"/>
                <a:cs typeface="Arial" charset="0"/>
              </a:rPr>
              <a:t>:</a:t>
            </a:r>
          </a:p>
          <a:p>
            <a:r>
              <a:rPr lang="it-IT" sz="2800" b="1" spc="-100" dirty="0" smtClean="0">
                <a:ln w="3175">
                  <a:noFill/>
                </a:ln>
                <a:solidFill>
                  <a:srgbClr val="008000"/>
                </a:solidFill>
                <a:latin typeface="+mj-lt"/>
                <a:cs typeface="Arial" charset="0"/>
              </a:rPr>
              <a:t>Pro</a:t>
            </a:r>
            <a:r>
              <a:rPr lang="it-IT" sz="2800" b="1" spc="-100" dirty="0" smtClean="0">
                <a:ln w="3175">
                  <a:noFill/>
                </a:ln>
                <a:latin typeface="+mj-lt"/>
                <a:cs typeface="Arial" charset="0"/>
              </a:rPr>
              <a:t>:</a:t>
            </a:r>
          </a:p>
          <a:p>
            <a:r>
              <a:rPr lang="it-IT" sz="2800" spc="-100" dirty="0" smtClean="0">
                <a:ln w="3175">
                  <a:noFill/>
                </a:ln>
                <a:latin typeface="+mj-lt"/>
                <a:cs typeface="Arial" charset="0"/>
              </a:rPr>
              <a:t>Le </a:t>
            </a:r>
            <a:r>
              <a:rPr lang="it-IT" sz="2800" spc="-100" dirty="0" err="1">
                <a:ln w="3175">
                  <a:noFill/>
                </a:ln>
                <a:latin typeface="+mj-lt"/>
                <a:cs typeface="Arial" charset="0"/>
              </a:rPr>
              <a:t>tuple</a:t>
            </a:r>
            <a:r>
              <a:rPr lang="it-IT" sz="2800" spc="-100" dirty="0">
                <a:ln w="3175">
                  <a:noFill/>
                </a:ln>
                <a:latin typeface="+mj-lt"/>
                <a:cs typeface="Arial" charset="0"/>
              </a:rPr>
              <a:t> presenti nelle basi dati non vengono replicate </a:t>
            </a:r>
            <a:r>
              <a:rPr lang="it-IT" sz="2800" i="1" spc="-100" dirty="0">
                <a:ln w="3175">
                  <a:noFill/>
                </a:ln>
                <a:latin typeface="+mj-lt"/>
                <a:cs typeface="Arial" charset="0"/>
              </a:rPr>
              <a:t>fisicamente</a:t>
            </a:r>
            <a:r>
              <a:rPr lang="it-IT" sz="2800" spc="-100" dirty="0">
                <a:ln w="3175">
                  <a:noFill/>
                </a:ln>
                <a:latin typeface="+mj-lt"/>
                <a:cs typeface="Arial" charset="0"/>
              </a:rPr>
              <a:t> su di una nuova base </a:t>
            </a:r>
            <a:r>
              <a:rPr lang="it-IT" sz="2800" spc="-100" dirty="0" smtClean="0">
                <a:ln w="3175">
                  <a:noFill/>
                </a:ln>
                <a:latin typeface="+mj-lt"/>
                <a:cs typeface="Arial" charset="0"/>
              </a:rPr>
              <a:t>dati.</a:t>
            </a:r>
          </a:p>
          <a:p>
            <a:endParaRPr lang="it-IT" sz="2800" spc="-100" dirty="0">
              <a:ln w="3175">
                <a:noFill/>
              </a:ln>
              <a:latin typeface="+mj-lt"/>
              <a:cs typeface="Arial" charset="0"/>
            </a:endParaRPr>
          </a:p>
          <a:p>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endParaRPr lang="it-IT" sz="2800" b="1" spc="-100" dirty="0">
              <a:ln w="3175">
                <a:noFill/>
              </a:ln>
              <a:latin typeface="+mj-lt"/>
              <a:cs typeface="Arial" charset="0"/>
            </a:endParaRPr>
          </a:p>
          <a:p>
            <a:r>
              <a:rPr lang="it-IT" sz="2800" spc="-100" dirty="0">
                <a:ln w="3175">
                  <a:noFill/>
                </a:ln>
                <a:latin typeface="+mj-lt"/>
                <a:cs typeface="Arial" charset="0"/>
              </a:rPr>
              <a:t>Ogni interrogazione comporta interrogazioni verso </a:t>
            </a:r>
            <a:r>
              <a:rPr lang="it-IT" sz="2800" i="1" spc="-100" dirty="0">
                <a:ln w="3175">
                  <a:noFill/>
                </a:ln>
                <a:latin typeface="+mj-lt"/>
                <a:cs typeface="Arial" charset="0"/>
              </a:rPr>
              <a:t>n</a:t>
            </a:r>
            <a:r>
              <a:rPr lang="it-IT" sz="2800" spc="-100" dirty="0">
                <a:ln w="3175">
                  <a:noFill/>
                </a:ln>
                <a:latin typeface="+mj-lt"/>
                <a:cs typeface="Arial" charset="0"/>
              </a:rPr>
              <a:t> basi di dati</a:t>
            </a:r>
            <a:r>
              <a:rPr lang="it-IT" sz="2800" spc="-100" dirty="0" smtClean="0">
                <a:ln w="3175">
                  <a:noFill/>
                </a:ln>
                <a:latin typeface="+mj-lt"/>
                <a:cs typeface="Arial" charset="0"/>
              </a:rPr>
              <a:t>.</a:t>
            </a:r>
          </a:p>
          <a:p>
            <a:r>
              <a:rPr lang="it-IT" sz="2800" spc="-100" dirty="0" smtClean="0">
                <a:ln w="3175">
                  <a:noFill/>
                </a:ln>
                <a:latin typeface="+mj-lt"/>
                <a:cs typeface="Arial" charset="0"/>
              </a:rPr>
              <a:t>Nel nostro sistema essendo BDM esterna, non è sempre possibile conoscerne lo stato e le tempistiche di interrogazione.</a:t>
            </a:r>
            <a:endParaRPr lang="it-IT" sz="2800" spc="-1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954243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78656" y="1879604"/>
            <a:ext cx="10587037" cy="4201150"/>
          </a:xfrm>
          <a:prstGeom prst="rect">
            <a:avLst/>
          </a:prstGeom>
          <a:noFill/>
        </p:spPr>
        <p:txBody>
          <a:bodyPr wrap="square" rtlCol="0">
            <a:spAutoFit/>
          </a:bodyPr>
          <a:lstStyle/>
          <a:p>
            <a:pPr marL="457200" lvl="0" indent="-457200">
              <a:buFont typeface="Arial" panose="020B0604020202020204" pitchFamily="34" charset="0"/>
              <a:buChar char="•"/>
            </a:pPr>
            <a:r>
              <a:rPr lang="it-IT" sz="3200" spc="-100" dirty="0">
                <a:ln w="3175">
                  <a:noFill/>
                </a:ln>
                <a:latin typeface="+mj-lt"/>
                <a:cs typeface="Arial" charset="0"/>
              </a:rPr>
              <a:t>DI - dato </a:t>
            </a:r>
            <a:r>
              <a:rPr lang="it-IT" sz="3200" spc="-100" dirty="0" smtClean="0">
                <a:ln w="3175">
                  <a:noFill/>
                </a:ln>
                <a:latin typeface="+mj-lt"/>
                <a:cs typeface="Arial" charset="0"/>
              </a:rPr>
              <a:t>idrometrico</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SEP - segnalazione emergenza </a:t>
            </a:r>
            <a:r>
              <a:rPr lang="it-IT" sz="3200" spc="-100" dirty="0" smtClean="0">
                <a:ln w="3175">
                  <a:noFill/>
                </a:ln>
                <a:latin typeface="+mj-lt"/>
                <a:cs typeface="Arial" charset="0"/>
              </a:rPr>
              <a:t>potenziale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SEG - segnalazione emergenza </a:t>
            </a:r>
            <a:r>
              <a:rPr lang="it-IT" sz="3200" spc="-100" dirty="0" smtClean="0">
                <a:ln w="3175">
                  <a:noFill/>
                </a:ln>
                <a:latin typeface="+mj-lt"/>
                <a:cs typeface="Arial" charset="0"/>
              </a:rPr>
              <a:t>grave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BDM - base dati </a:t>
            </a:r>
            <a:r>
              <a:rPr lang="it-IT" sz="3200" spc="-100" dirty="0" smtClean="0">
                <a:ln w="3175">
                  <a:noFill/>
                </a:ln>
                <a:latin typeface="+mj-lt"/>
                <a:cs typeface="Arial" charset="0"/>
              </a:rPr>
              <a:t>meteo (esterna)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BSE - base dati segnalazioni </a:t>
            </a:r>
            <a:r>
              <a:rPr lang="it-IT" sz="3200" spc="-100" dirty="0" smtClean="0">
                <a:ln w="3175">
                  <a:noFill/>
                </a:ln>
                <a:latin typeface="+mj-lt"/>
                <a:cs typeface="Arial" charset="0"/>
              </a:rPr>
              <a:t>emergenza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BRI </a:t>
            </a:r>
            <a:r>
              <a:rPr lang="it-IT" sz="3200" spc="-100" dirty="0">
                <a:ln w="3175">
                  <a:noFill/>
                </a:ln>
                <a:latin typeface="+mj-lt"/>
                <a:cs typeface="Arial" charset="0"/>
              </a:rPr>
              <a:t>- base dati rete idrica</a:t>
            </a:r>
          </a:p>
        </p:txBody>
      </p:sp>
      <p:sp>
        <p:nvSpPr>
          <p:cNvPr id="7" name="CasellaDiTesto 6"/>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Acronimi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113006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3"/>
            <a:ext cx="11149013" cy="6442789"/>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L’integrazione fra le basi dai BRI, BSE e BDM può essere implementata via VDI o data </a:t>
            </a:r>
            <a:r>
              <a:rPr lang="it-IT" sz="2800" spc="-100" dirty="0" err="1" smtClean="0">
                <a:ln w="3175">
                  <a:noFill/>
                </a:ln>
                <a:latin typeface="+mj-lt"/>
                <a:cs typeface="Arial" charset="0"/>
              </a:rPr>
              <a:t>warehouse</a:t>
            </a:r>
            <a:r>
              <a:rPr lang="it-IT" sz="2800" spc="-100" dirty="0">
                <a:ln w="3175">
                  <a:noFill/>
                </a:ln>
                <a:latin typeface="+mj-lt"/>
                <a:cs typeface="Arial" charset="0"/>
              </a:rPr>
              <a:t>.</a:t>
            </a:r>
            <a:endParaRPr lang="it-IT" sz="2800" spc="-100" dirty="0" smtClean="0">
              <a:ln w="3175">
                <a:noFill/>
              </a:ln>
              <a:latin typeface="+mj-lt"/>
              <a:cs typeface="Arial" charset="0"/>
            </a:endParaRPr>
          </a:p>
          <a:p>
            <a:endParaRPr lang="it-IT" sz="1500" spc="-100" dirty="0">
              <a:ln w="3175">
                <a:noFill/>
              </a:ln>
              <a:latin typeface="+mj-lt"/>
              <a:cs typeface="Arial" charset="0"/>
            </a:endParaRPr>
          </a:p>
          <a:p>
            <a:r>
              <a:rPr lang="it-IT" sz="2800" spc="-100" dirty="0" smtClean="0">
                <a:ln w="3175">
                  <a:noFill/>
                </a:ln>
                <a:latin typeface="+mj-lt"/>
                <a:cs typeface="Arial" charset="0"/>
              </a:rPr>
              <a:t>Integrazione </a:t>
            </a:r>
            <a:r>
              <a:rPr lang="it-IT" sz="2800" b="1" spc="-100" dirty="0" smtClean="0">
                <a:ln w="3175">
                  <a:noFill/>
                </a:ln>
                <a:latin typeface="+mj-lt"/>
                <a:cs typeface="Arial" charset="0"/>
              </a:rPr>
              <a:t>data </a:t>
            </a:r>
            <a:r>
              <a:rPr lang="it-IT" sz="2800" b="1" spc="-100" dirty="0" err="1" smtClean="0">
                <a:ln w="3175">
                  <a:noFill/>
                </a:ln>
                <a:latin typeface="+mj-lt"/>
                <a:cs typeface="Arial" charset="0"/>
              </a:rPr>
              <a:t>warehouse</a:t>
            </a:r>
            <a:r>
              <a:rPr lang="it-IT" sz="2800" b="1" spc="-100" dirty="0" smtClean="0">
                <a:ln w="3175">
                  <a:noFill/>
                </a:ln>
                <a:latin typeface="+mj-lt"/>
                <a:cs typeface="Arial" charset="0"/>
              </a:rPr>
              <a:t> (via ETL)</a:t>
            </a:r>
            <a:r>
              <a:rPr lang="it-IT" sz="2800" spc="-100" dirty="0" smtClean="0">
                <a:ln w="3175">
                  <a:noFill/>
                </a:ln>
                <a:latin typeface="+mj-lt"/>
                <a:cs typeface="Arial" charset="0"/>
              </a:rPr>
              <a:t>:</a:t>
            </a:r>
          </a:p>
          <a:p>
            <a:r>
              <a:rPr lang="it-IT" sz="2800" b="1" spc="-100" dirty="0" smtClean="0">
                <a:ln w="3175">
                  <a:noFill/>
                </a:ln>
                <a:solidFill>
                  <a:srgbClr val="008000"/>
                </a:solidFill>
                <a:latin typeface="+mj-lt"/>
                <a:cs typeface="Arial" charset="0"/>
              </a:rPr>
              <a:t>Pro</a:t>
            </a:r>
            <a:r>
              <a:rPr lang="it-IT" sz="2800" b="1" spc="-100" dirty="0" smtClean="0">
                <a:ln w="3175">
                  <a:noFill/>
                </a:ln>
                <a:latin typeface="+mj-lt"/>
                <a:cs typeface="Arial" charset="0"/>
              </a:rPr>
              <a:t>:</a:t>
            </a:r>
          </a:p>
          <a:p>
            <a:r>
              <a:rPr lang="it-IT" sz="2800" spc="-100" dirty="0" smtClean="0">
                <a:ln w="3175">
                  <a:noFill/>
                </a:ln>
                <a:latin typeface="+mj-lt"/>
                <a:cs typeface="Arial" charset="0"/>
              </a:rPr>
              <a:t>Le interrogazioni alle </a:t>
            </a:r>
            <a:r>
              <a:rPr lang="it-IT" sz="2800" spc="-100" dirty="0" err="1" smtClean="0">
                <a:ln w="3175">
                  <a:noFill/>
                </a:ln>
                <a:latin typeface="+mj-lt"/>
                <a:cs typeface="Arial" charset="0"/>
              </a:rPr>
              <a:t>tuple</a:t>
            </a:r>
            <a:r>
              <a:rPr lang="it-IT" sz="2800" spc="-100" dirty="0" smtClean="0">
                <a:ln w="3175">
                  <a:noFill/>
                </a:ln>
                <a:latin typeface="+mj-lt"/>
                <a:cs typeface="Arial" charset="0"/>
              </a:rPr>
              <a:t> sono sempre possibili indipendentemente dallo stato dei data source.</a:t>
            </a:r>
          </a:p>
          <a:p>
            <a:r>
              <a:rPr lang="it-IT" sz="2800" spc="-100" dirty="0" smtClean="0">
                <a:ln w="3175">
                  <a:noFill/>
                </a:ln>
                <a:latin typeface="+mj-lt"/>
                <a:cs typeface="Arial" charset="0"/>
              </a:rPr>
              <a:t>È possibile trasformare i dati. (esempio normalizzare le misurazioni dei sensori)</a:t>
            </a:r>
          </a:p>
          <a:p>
            <a:endParaRPr lang="it-IT" sz="2800" spc="-100" dirty="0">
              <a:ln w="3175">
                <a:noFill/>
              </a:ln>
              <a:latin typeface="+mj-lt"/>
              <a:cs typeface="Arial" charset="0"/>
            </a:endParaRPr>
          </a:p>
          <a:p>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endParaRPr lang="it-IT" sz="2800" b="1" spc="-100" dirty="0">
              <a:ln w="3175">
                <a:noFill/>
              </a:ln>
              <a:latin typeface="+mj-lt"/>
              <a:cs typeface="Arial" charset="0"/>
            </a:endParaRPr>
          </a:p>
          <a:p>
            <a:r>
              <a:rPr lang="it-IT" sz="2800" spc="-100" dirty="0" smtClean="0">
                <a:ln w="3175">
                  <a:noFill/>
                </a:ln>
                <a:latin typeface="+mj-lt"/>
                <a:cs typeface="Arial" charset="0"/>
              </a:rPr>
              <a:t>È necessario creare una nuova base di dati e gestire lo </a:t>
            </a:r>
            <a:r>
              <a:rPr lang="it-IT" sz="2800" spc="-100" dirty="0" err="1" smtClean="0">
                <a:ln w="3175">
                  <a:noFill/>
                </a:ln>
                <a:latin typeface="+mj-lt"/>
                <a:cs typeface="Arial" charset="0"/>
              </a:rPr>
              <a:t>scheduling</a:t>
            </a:r>
            <a:r>
              <a:rPr lang="it-IT" sz="2800" spc="-100" dirty="0" smtClean="0">
                <a:ln w="3175">
                  <a:noFill/>
                </a:ln>
                <a:latin typeface="+mj-lt"/>
                <a:cs typeface="Arial" charset="0"/>
              </a:rPr>
              <a:t> delle operazioni di </a:t>
            </a:r>
            <a:r>
              <a:rPr lang="it-IT" sz="2800" spc="-100" dirty="0" err="1" smtClean="0">
                <a:ln w="3175">
                  <a:noFill/>
                </a:ln>
                <a:latin typeface="+mj-lt"/>
                <a:cs typeface="Arial" charset="0"/>
              </a:rPr>
              <a:t>extract</a:t>
            </a:r>
            <a:r>
              <a:rPr lang="it-IT" sz="2800" spc="-100" dirty="0" smtClean="0">
                <a:ln w="3175">
                  <a:noFill/>
                </a:ln>
                <a:latin typeface="+mj-lt"/>
                <a:cs typeface="Arial" charset="0"/>
              </a:rPr>
              <a:t>, </a:t>
            </a:r>
            <a:r>
              <a:rPr lang="it-IT" sz="2800" spc="-100" dirty="0" err="1" smtClean="0">
                <a:ln w="3175">
                  <a:noFill/>
                </a:ln>
                <a:latin typeface="+mj-lt"/>
                <a:cs typeface="Arial" charset="0"/>
              </a:rPr>
              <a:t>transform</a:t>
            </a:r>
            <a:r>
              <a:rPr lang="it-IT" sz="2800" spc="-100" dirty="0" smtClean="0">
                <a:ln w="3175">
                  <a:noFill/>
                </a:ln>
                <a:latin typeface="+mj-lt"/>
                <a:cs typeface="Arial" charset="0"/>
              </a:rPr>
              <a:t> e </a:t>
            </a:r>
            <a:r>
              <a:rPr lang="it-IT" sz="2800" spc="-100" dirty="0" err="1" smtClean="0">
                <a:ln w="3175">
                  <a:noFill/>
                </a:ln>
                <a:latin typeface="+mj-lt"/>
                <a:cs typeface="Arial" charset="0"/>
              </a:rPr>
              <a:t>load</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1148926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smtClean="0">
                <a:solidFill>
                  <a:schemeClr val="tx1"/>
                </a:solidFill>
              </a:rPr>
              <a:t>CorsiAcqua</a:t>
            </a:r>
            <a:endParaRPr lang="it-IT" sz="3200" b="1" dirty="0">
              <a:solidFill>
                <a:schemeClr val="tx1"/>
              </a:solidFill>
            </a:endParaRPr>
          </a:p>
          <a:p>
            <a:r>
              <a:rPr lang="it-IT" sz="2400" dirty="0" smtClean="0">
                <a:solidFill>
                  <a:schemeClr val="tx1"/>
                </a:solidFill>
              </a:rPr>
              <a:t>CREATE </a:t>
            </a:r>
            <a:r>
              <a:rPr lang="it-IT" sz="2400" dirty="0">
                <a:solidFill>
                  <a:schemeClr val="tx1"/>
                </a:solidFill>
              </a:rPr>
              <a:t>VIEW </a:t>
            </a:r>
            <a:r>
              <a:rPr lang="it-IT" sz="2400" dirty="0" err="1">
                <a:solidFill>
                  <a:schemeClr val="tx1"/>
                </a:solidFill>
              </a:rPr>
              <a:t>CorsiAcqua</a:t>
            </a:r>
            <a:r>
              <a:rPr lang="it-IT" sz="2400" dirty="0">
                <a:solidFill>
                  <a:schemeClr val="tx1"/>
                </a:solidFill>
              </a:rPr>
              <a:t> AS</a:t>
            </a:r>
          </a:p>
          <a:p>
            <a:r>
              <a:rPr lang="it-IT" sz="2400" dirty="0">
                <a:solidFill>
                  <a:schemeClr val="tx1"/>
                </a:solidFill>
              </a:rPr>
              <a:t>SELECT *</a:t>
            </a:r>
          </a:p>
          <a:p>
            <a:r>
              <a:rPr lang="it-IT" sz="2400" dirty="0">
                <a:solidFill>
                  <a:schemeClr val="tx1"/>
                </a:solidFill>
              </a:rPr>
              <a:t>FROM </a:t>
            </a:r>
            <a:r>
              <a:rPr lang="it-IT" sz="2400" dirty="0" err="1" smtClean="0">
                <a:solidFill>
                  <a:schemeClr val="tx1"/>
                </a:solidFill>
              </a:rPr>
              <a:t>BRI.CorsiAcqua</a:t>
            </a:r>
            <a:endParaRPr lang="it-IT" sz="2400" dirty="0" smtClean="0">
              <a:solidFill>
                <a:schemeClr val="tx1"/>
              </a:solidFill>
            </a:endParaRPr>
          </a:p>
          <a:p>
            <a:endParaRPr lang="it-IT" sz="2800" b="1" i="1" dirty="0" smtClean="0">
              <a:solidFill>
                <a:srgbClr val="0072C6"/>
              </a:solidFill>
            </a:endParaRPr>
          </a:p>
          <a:p>
            <a:pPr lvl="0"/>
            <a:r>
              <a:rPr lang="it-IT" sz="3200" b="1" dirty="0" err="1">
                <a:solidFill>
                  <a:srgbClr val="000000"/>
                </a:solidFill>
              </a:rPr>
              <a:t>TrattiAcqua</a:t>
            </a:r>
            <a:endParaRPr lang="it-IT" sz="3200" b="1" dirty="0">
              <a:solidFill>
                <a:srgbClr val="000000"/>
              </a:solidFill>
            </a:endParaRPr>
          </a:p>
          <a:p>
            <a:pPr lvl="0"/>
            <a:r>
              <a:rPr lang="it-IT" sz="2400" dirty="0">
                <a:solidFill>
                  <a:srgbClr val="000000"/>
                </a:solidFill>
              </a:rPr>
              <a:t>CREATE VIEW </a:t>
            </a:r>
            <a:r>
              <a:rPr lang="it-IT" sz="2400" dirty="0" err="1">
                <a:solidFill>
                  <a:srgbClr val="000000"/>
                </a:solidFill>
              </a:rPr>
              <a:t>TrattiAcqua</a:t>
            </a:r>
            <a:r>
              <a:rPr lang="it-IT" sz="2400" dirty="0">
                <a:solidFill>
                  <a:srgbClr val="000000"/>
                </a:solidFill>
              </a:rPr>
              <a:t> AS</a:t>
            </a:r>
          </a:p>
          <a:p>
            <a:pPr lvl="0"/>
            <a:r>
              <a:rPr lang="it-IT" sz="2400" dirty="0">
                <a:solidFill>
                  <a:srgbClr val="000000"/>
                </a:solidFill>
              </a:rPr>
              <a:t>SELECT *</a:t>
            </a:r>
          </a:p>
          <a:p>
            <a:pPr lvl="0"/>
            <a:r>
              <a:rPr lang="it-IT" sz="2400" dirty="0">
                <a:solidFill>
                  <a:srgbClr val="000000"/>
                </a:solidFill>
              </a:rPr>
              <a:t>FROM </a:t>
            </a:r>
            <a:r>
              <a:rPr lang="it-IT" sz="2400" dirty="0" err="1">
                <a:solidFill>
                  <a:srgbClr val="000000"/>
                </a:solidFill>
              </a:rPr>
              <a:t>BRI.TrattiAcqua</a:t>
            </a:r>
            <a:endParaRPr lang="it-IT" sz="2400" dirty="0">
              <a:solidFill>
                <a:srgbClr val="000000"/>
              </a:solidFill>
            </a:endParaRPr>
          </a:p>
          <a:p>
            <a:pPr lvl="0"/>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137232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smtClean="0">
                <a:solidFill>
                  <a:schemeClr val="tx1"/>
                </a:solidFill>
              </a:rPr>
              <a:t>NodiAcqua</a:t>
            </a:r>
            <a:endParaRPr lang="it-IT" sz="3200" b="1" dirty="0" smtClean="0">
              <a:solidFill>
                <a:schemeClr val="tx1"/>
              </a:solidFill>
            </a:endParaRPr>
          </a:p>
          <a:p>
            <a:r>
              <a:rPr lang="it-IT" sz="2400" dirty="0" smtClean="0">
                <a:solidFill>
                  <a:schemeClr val="tx1"/>
                </a:solidFill>
              </a:rPr>
              <a:t>CREATE VIEW </a:t>
            </a:r>
            <a:r>
              <a:rPr lang="it-IT" sz="2400" dirty="0" err="1" smtClean="0">
                <a:solidFill>
                  <a:schemeClr val="tx1"/>
                </a:solidFill>
              </a:rPr>
              <a:t>NodiAcqua</a:t>
            </a:r>
            <a:r>
              <a:rPr lang="it-IT" sz="2400" dirty="0" smtClean="0">
                <a:solidFill>
                  <a:schemeClr val="tx1"/>
                </a:solidFill>
              </a:rPr>
              <a:t> AS</a:t>
            </a:r>
          </a:p>
          <a:p>
            <a:r>
              <a:rPr lang="it-IT" sz="2400" dirty="0" smtClean="0">
                <a:solidFill>
                  <a:schemeClr val="tx1"/>
                </a:solidFill>
              </a:rPr>
              <a:t>SELECT </a:t>
            </a:r>
            <a:r>
              <a:rPr lang="it-IT" sz="2400" dirty="0" err="1" smtClean="0">
                <a:solidFill>
                  <a:schemeClr val="tx1"/>
                </a:solidFill>
              </a:rPr>
              <a:t>BRI.NodoAcqua.id</a:t>
            </a:r>
            <a:r>
              <a:rPr lang="it-IT" sz="2400" dirty="0" smtClean="0">
                <a:solidFill>
                  <a:schemeClr val="tx1"/>
                </a:solidFill>
              </a:rPr>
              <a:t>, </a:t>
            </a:r>
            <a:r>
              <a:rPr lang="it-IT" sz="2400" dirty="0" err="1" smtClean="0">
                <a:solidFill>
                  <a:schemeClr val="tx1"/>
                </a:solidFill>
              </a:rPr>
              <a:t>BRI.NodoAcqua.latitudine</a:t>
            </a:r>
            <a:r>
              <a:rPr lang="it-IT" sz="2400" dirty="0" smtClean="0">
                <a:solidFill>
                  <a:schemeClr val="tx1"/>
                </a:solidFill>
              </a:rPr>
              <a:t>, </a:t>
            </a:r>
            <a:r>
              <a:rPr lang="it-IT" sz="2400" dirty="0" err="1" smtClean="0">
                <a:solidFill>
                  <a:schemeClr val="tx1"/>
                </a:solidFill>
              </a:rPr>
              <a:t>BRI.NodoAcqua.longitudine</a:t>
            </a:r>
            <a:r>
              <a:rPr lang="it-IT" sz="2400" dirty="0" smtClean="0">
                <a:solidFill>
                  <a:schemeClr val="tx1"/>
                </a:solidFill>
              </a:rPr>
              <a:t>, 			</a:t>
            </a:r>
            <a:r>
              <a:rPr lang="it-IT" sz="2400" dirty="0" err="1" smtClean="0">
                <a:solidFill>
                  <a:schemeClr val="tx1"/>
                </a:solidFill>
              </a:rPr>
              <a:t>BDM.Regioni.id</a:t>
            </a:r>
            <a:endParaRPr lang="it-IT" sz="2400" dirty="0" smtClean="0">
              <a:solidFill>
                <a:schemeClr val="tx1"/>
              </a:solidFill>
            </a:endParaRPr>
          </a:p>
          <a:p>
            <a:r>
              <a:rPr lang="it-IT" sz="2400" dirty="0" smtClean="0">
                <a:solidFill>
                  <a:schemeClr val="tx1"/>
                </a:solidFill>
              </a:rPr>
              <a:t>FROM </a:t>
            </a:r>
            <a:r>
              <a:rPr lang="it-IT" sz="2400" dirty="0" err="1" smtClean="0">
                <a:solidFill>
                  <a:schemeClr val="tx1"/>
                </a:solidFill>
              </a:rPr>
              <a:t>BRI.NodoAcqua</a:t>
            </a:r>
            <a:r>
              <a:rPr lang="it-IT" sz="2400" dirty="0" smtClean="0">
                <a:solidFill>
                  <a:schemeClr val="tx1"/>
                </a:solidFill>
              </a:rPr>
              <a:t>, </a:t>
            </a:r>
            <a:r>
              <a:rPr lang="it-IT" sz="2400" dirty="0" err="1" smtClean="0">
                <a:solidFill>
                  <a:schemeClr val="tx1"/>
                </a:solidFill>
              </a:rPr>
              <a:t>BDM.Regioni</a:t>
            </a:r>
            <a:endParaRPr lang="it-IT" sz="2400" dirty="0" smtClean="0">
              <a:solidFill>
                <a:schemeClr val="tx1"/>
              </a:solidFill>
            </a:endParaRPr>
          </a:p>
          <a:p>
            <a:r>
              <a:rPr lang="it-IT" sz="2400" dirty="0" smtClean="0">
                <a:solidFill>
                  <a:schemeClr val="tx1"/>
                </a:solidFill>
              </a:rPr>
              <a:t>WHERE </a:t>
            </a:r>
            <a:r>
              <a:rPr lang="it-IT" sz="2400" dirty="0" err="1" smtClean="0">
                <a:solidFill>
                  <a:schemeClr val="tx1"/>
                </a:solidFill>
              </a:rPr>
              <a:t>BRI.NodoAcqua.regione</a:t>
            </a:r>
            <a:r>
              <a:rPr lang="it-IT" sz="2400" dirty="0" smtClean="0">
                <a:solidFill>
                  <a:schemeClr val="tx1"/>
                </a:solidFill>
              </a:rPr>
              <a:t> = </a:t>
            </a:r>
            <a:r>
              <a:rPr lang="it-IT" sz="2400" dirty="0" err="1" smtClean="0">
                <a:solidFill>
                  <a:schemeClr val="tx1"/>
                </a:solidFill>
              </a:rPr>
              <a:t>BDM.Regioni.denominazione</a:t>
            </a:r>
            <a:endParaRPr lang="it-IT" sz="2400" dirty="0" smtClean="0">
              <a:solidFill>
                <a:schemeClr val="tx1"/>
              </a:solidFill>
            </a:endParaRPr>
          </a:p>
          <a:p>
            <a:endParaRPr lang="it-IT" sz="2800" i="1" dirty="0" smtClean="0">
              <a:solidFill>
                <a:srgbClr val="0072C6"/>
              </a:solidFill>
            </a:endParaRPr>
          </a:p>
          <a:p>
            <a:pPr lvl="0"/>
            <a:r>
              <a:rPr lang="it-IT" sz="3200" b="1" dirty="0">
                <a:solidFill>
                  <a:srgbClr val="000000"/>
                </a:solidFill>
              </a:rPr>
              <a:t>Regioni</a:t>
            </a:r>
          </a:p>
          <a:p>
            <a:pPr lvl="0"/>
            <a:r>
              <a:rPr lang="it-IT" sz="2400" dirty="0">
                <a:solidFill>
                  <a:srgbClr val="000000"/>
                </a:solidFill>
              </a:rPr>
              <a:t>CREATE VIEW Regioni AS</a:t>
            </a:r>
          </a:p>
          <a:p>
            <a:pPr lvl="0"/>
            <a:r>
              <a:rPr lang="it-IT" sz="2400" dirty="0">
                <a:solidFill>
                  <a:srgbClr val="000000"/>
                </a:solidFill>
              </a:rPr>
              <a:t>SELECT *</a:t>
            </a:r>
          </a:p>
          <a:p>
            <a:pPr lvl="0"/>
            <a:r>
              <a:rPr lang="it-IT" sz="2400" dirty="0">
                <a:solidFill>
                  <a:srgbClr val="000000"/>
                </a:solidFill>
              </a:rPr>
              <a:t>FROM </a:t>
            </a:r>
            <a:r>
              <a:rPr lang="it-IT" sz="2400" dirty="0" err="1">
                <a:solidFill>
                  <a:srgbClr val="000000"/>
                </a:solidFill>
              </a:rPr>
              <a:t>BDM.Regioni</a:t>
            </a:r>
            <a:endParaRPr lang="it-IT" sz="2400" dirty="0">
              <a:solidFill>
                <a:srgbClr val="000000"/>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23818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DatiIdrometrici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DatiIdrometrici</a:t>
            </a:r>
            <a:r>
              <a:rPr lang="it-IT" sz="2400" dirty="0">
                <a:solidFill>
                  <a:srgbClr val="000000"/>
                </a:solidFill>
              </a:rPr>
              <a:t> AS </a:t>
            </a:r>
          </a:p>
          <a:p>
            <a:r>
              <a:rPr lang="it-IT" sz="2400" dirty="0">
                <a:solidFill>
                  <a:srgbClr val="000000"/>
                </a:solidFill>
              </a:rPr>
              <a:t>SELECT *</a:t>
            </a:r>
          </a:p>
          <a:p>
            <a:r>
              <a:rPr lang="it-IT" sz="2400" dirty="0">
                <a:solidFill>
                  <a:srgbClr val="000000"/>
                </a:solidFill>
              </a:rPr>
              <a:t>FROM </a:t>
            </a:r>
            <a:r>
              <a:rPr lang="it-IT" sz="2400" dirty="0" err="1" smtClean="0">
                <a:solidFill>
                  <a:srgbClr val="000000"/>
                </a:solidFill>
              </a:rPr>
              <a:t>BRI.DatiIdrometrici</a:t>
            </a:r>
            <a:endParaRPr lang="it-IT" sz="2400" dirty="0" smtClean="0">
              <a:solidFill>
                <a:srgbClr val="000000"/>
              </a:solidFill>
            </a:endParaRPr>
          </a:p>
          <a:p>
            <a:endParaRPr lang="it-IT" sz="2400" dirty="0" smtClean="0">
              <a:solidFill>
                <a:srgbClr val="000000"/>
              </a:solidFill>
            </a:endParaRPr>
          </a:p>
          <a:p>
            <a:r>
              <a:rPr lang="it-IT" sz="3200" b="1" dirty="0" err="1">
                <a:solidFill>
                  <a:srgbClr val="000000"/>
                </a:solidFill>
              </a:rPr>
              <a:t>SensoriIdrici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SensoriIdrici</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BRI.SensoriIdrici</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970665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CelleGeografiche</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CelleGeografiche</a:t>
            </a:r>
            <a:r>
              <a:rPr lang="it-IT" sz="2400" dirty="0">
                <a:solidFill>
                  <a:srgbClr val="000000"/>
                </a:solidFill>
              </a:rPr>
              <a:t> AS </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BDM.CelleGeografiche</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DatiSensoriPrevisioniSep</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DatiSensoriPrevisioniSep</a:t>
            </a:r>
            <a:r>
              <a:rPr lang="it-IT" sz="2400" dirty="0">
                <a:solidFill>
                  <a:srgbClr val="000000"/>
                </a:solidFill>
              </a:rPr>
              <a:t> AS</a:t>
            </a:r>
          </a:p>
          <a:p>
            <a:r>
              <a:rPr lang="it-IT" sz="2400" dirty="0">
                <a:solidFill>
                  <a:srgbClr val="000000"/>
                </a:solidFill>
              </a:rPr>
              <a:t>SELECT </a:t>
            </a:r>
            <a:r>
              <a:rPr lang="it-IT" sz="2400" dirty="0" err="1">
                <a:solidFill>
                  <a:srgbClr val="000000"/>
                </a:solidFill>
              </a:rPr>
              <a:t>BRI.DatiIdrometrici.id</a:t>
            </a:r>
            <a:r>
              <a:rPr lang="it-IT" sz="2400" dirty="0">
                <a:solidFill>
                  <a:srgbClr val="000000"/>
                </a:solidFill>
              </a:rPr>
              <a:t>, </a:t>
            </a:r>
            <a:r>
              <a:rPr lang="it-IT" sz="2400" dirty="0" err="1">
                <a:solidFill>
                  <a:srgbClr val="000000"/>
                </a:solidFill>
              </a:rPr>
              <a:t>BSE.PrevisioniSensoriSep.idSep</a:t>
            </a:r>
            <a:r>
              <a:rPr lang="it-IT" sz="2400" dirty="0">
                <a:solidFill>
                  <a:srgbClr val="000000"/>
                </a:solidFill>
              </a:rPr>
              <a:t>, 						</a:t>
            </a:r>
            <a:r>
              <a:rPr lang="it-IT" sz="2400" dirty="0" err="1">
                <a:solidFill>
                  <a:srgbClr val="000000"/>
                </a:solidFill>
              </a:rPr>
              <a:t>BSE.PrevisioniSensoriSEP.idSensoreIdrico</a:t>
            </a:r>
            <a:r>
              <a:rPr lang="it-IT" sz="2400" dirty="0" smtClean="0">
                <a:solidFill>
                  <a:srgbClr val="000000"/>
                </a:solidFill>
              </a:rPr>
              <a:t>, </a:t>
            </a:r>
            <a:r>
              <a:rPr lang="it-IT" sz="2400" dirty="0" err="1" smtClean="0">
                <a:solidFill>
                  <a:srgbClr val="000000"/>
                </a:solidFill>
              </a:rPr>
              <a:t>BSE.PrevisioniSensoriSEP.idPrevisioni</a:t>
            </a:r>
            <a:endParaRPr lang="it-IT" sz="2400" dirty="0">
              <a:solidFill>
                <a:srgbClr val="000000"/>
              </a:solidFill>
            </a:endParaRPr>
          </a:p>
          <a:p>
            <a:r>
              <a:rPr lang="it-IT" sz="2400" dirty="0">
                <a:solidFill>
                  <a:srgbClr val="000000"/>
                </a:solidFill>
              </a:rPr>
              <a:t>FROM </a:t>
            </a:r>
            <a:r>
              <a:rPr lang="it-IT" sz="2400" dirty="0" err="1">
                <a:solidFill>
                  <a:srgbClr val="000000"/>
                </a:solidFill>
              </a:rPr>
              <a:t>BRI.DatiIdrometrici</a:t>
            </a:r>
            <a:r>
              <a:rPr lang="it-IT" sz="2400" dirty="0">
                <a:solidFill>
                  <a:srgbClr val="000000"/>
                </a:solidFill>
              </a:rPr>
              <a:t>, </a:t>
            </a:r>
            <a:r>
              <a:rPr lang="it-IT" sz="2400" dirty="0" err="1">
                <a:solidFill>
                  <a:srgbClr val="000000"/>
                </a:solidFill>
              </a:rPr>
              <a:t>BSE.PrevisioniSensoriSep</a:t>
            </a:r>
            <a:endParaRPr lang="it-IT" sz="2400" dirty="0">
              <a:solidFill>
                <a:srgbClr val="000000"/>
              </a:solidFill>
            </a:endParaRPr>
          </a:p>
          <a:p>
            <a:r>
              <a:rPr lang="it-IT" sz="2400" dirty="0">
                <a:solidFill>
                  <a:srgbClr val="000000"/>
                </a:solidFill>
              </a:rPr>
              <a:t>WHERE </a:t>
            </a:r>
            <a:r>
              <a:rPr lang="it-IT" sz="2400" dirty="0" err="1">
                <a:solidFill>
                  <a:srgbClr val="000000"/>
                </a:solidFill>
              </a:rPr>
              <a:t>BSE.PrevisioniSensoriSep.di</a:t>
            </a:r>
            <a:r>
              <a:rPr lang="it-IT" sz="2400" dirty="0">
                <a:solidFill>
                  <a:srgbClr val="000000"/>
                </a:solidFill>
              </a:rPr>
              <a:t> = </a:t>
            </a:r>
            <a:r>
              <a:rPr lang="it-IT" sz="2400" dirty="0" err="1">
                <a:solidFill>
                  <a:srgbClr val="000000"/>
                </a:solidFill>
              </a:rPr>
              <a:t>BRI.DatiIdrometrici.livelloAcqua</a:t>
            </a:r>
            <a:endParaRPr lang="it-IT" sz="2400" dirty="0">
              <a:solidFill>
                <a:srgbClr val="000000"/>
              </a:solidFill>
            </a:endParaRPr>
          </a:p>
          <a:p>
            <a:r>
              <a:rPr lang="it-IT" sz="2400" dirty="0">
                <a:solidFill>
                  <a:srgbClr val="000000"/>
                </a:solidFill>
              </a:rPr>
              <a:t>AND </a:t>
            </a:r>
            <a:r>
              <a:rPr lang="it-IT" sz="2400" dirty="0" err="1">
                <a:solidFill>
                  <a:srgbClr val="000000"/>
                </a:solidFill>
              </a:rPr>
              <a:t>BSE.PrevisioniSensoriSep.dataRilevazione</a:t>
            </a:r>
            <a:r>
              <a:rPr lang="it-IT" sz="2400" dirty="0">
                <a:solidFill>
                  <a:srgbClr val="000000"/>
                </a:solidFill>
              </a:rPr>
              <a:t> = </a:t>
            </a:r>
            <a:r>
              <a:rPr lang="it-IT" sz="2400" dirty="0" err="1">
                <a:solidFill>
                  <a:srgbClr val="000000"/>
                </a:solidFill>
              </a:rPr>
              <a:t>BRI.DatiIdrometrici.data</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945789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PrevisioniMeteo</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PrevisioniMeteo</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BDM.PrevisioniMeteo</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SediOperative</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SediOperative</a:t>
            </a:r>
            <a:r>
              <a:rPr lang="it-IT" sz="2400" dirty="0">
                <a:solidFill>
                  <a:srgbClr val="000000"/>
                </a:solidFill>
              </a:rPr>
              <a:t> AS</a:t>
            </a:r>
          </a:p>
          <a:p>
            <a:r>
              <a:rPr lang="it-IT" sz="2400" dirty="0">
                <a:solidFill>
                  <a:srgbClr val="000000"/>
                </a:solidFill>
              </a:rPr>
              <a:t>SELECT </a:t>
            </a:r>
            <a:r>
              <a:rPr lang="it-IT" sz="2400" dirty="0" err="1">
                <a:solidFill>
                  <a:srgbClr val="000000"/>
                </a:solidFill>
              </a:rPr>
              <a:t>BSE.SediOperative.id</a:t>
            </a:r>
            <a:r>
              <a:rPr lang="it-IT" sz="2400" dirty="0">
                <a:solidFill>
                  <a:srgbClr val="000000"/>
                </a:solidFill>
              </a:rPr>
              <a:t>, </a:t>
            </a:r>
            <a:r>
              <a:rPr lang="it-IT" sz="2400" dirty="0" err="1">
                <a:solidFill>
                  <a:srgbClr val="000000"/>
                </a:solidFill>
              </a:rPr>
              <a:t>BSE.SediOperative.indirizzo</a:t>
            </a:r>
            <a:r>
              <a:rPr lang="it-IT" sz="2400" dirty="0">
                <a:solidFill>
                  <a:srgbClr val="000000"/>
                </a:solidFill>
              </a:rPr>
              <a:t>, </a:t>
            </a:r>
            <a:r>
              <a:rPr lang="it-IT" sz="2400" dirty="0" err="1">
                <a:solidFill>
                  <a:srgbClr val="000000"/>
                </a:solidFill>
              </a:rPr>
              <a:t>BSE.SediOperative.cap</a:t>
            </a:r>
            <a:r>
              <a:rPr lang="it-IT" sz="2400" dirty="0">
                <a:solidFill>
                  <a:srgbClr val="000000"/>
                </a:solidFill>
              </a:rPr>
              <a:t>, 			</a:t>
            </a:r>
            <a:r>
              <a:rPr lang="it-IT" sz="2400" dirty="0" err="1">
                <a:solidFill>
                  <a:srgbClr val="000000"/>
                </a:solidFill>
              </a:rPr>
              <a:t>BSE.SediOperative.nTelefono</a:t>
            </a:r>
            <a:r>
              <a:rPr lang="it-IT" sz="2400" dirty="0">
                <a:solidFill>
                  <a:srgbClr val="000000"/>
                </a:solidFill>
              </a:rPr>
              <a:t>, </a:t>
            </a:r>
            <a:r>
              <a:rPr lang="it-IT" sz="2400" dirty="0" err="1">
                <a:solidFill>
                  <a:srgbClr val="000000"/>
                </a:solidFill>
              </a:rPr>
              <a:t>BDM.Regione.id</a:t>
            </a:r>
            <a:endParaRPr lang="it-IT" sz="2400" dirty="0">
              <a:solidFill>
                <a:srgbClr val="000000"/>
              </a:solidFill>
            </a:endParaRPr>
          </a:p>
          <a:p>
            <a:r>
              <a:rPr lang="it-IT" sz="2400" dirty="0">
                <a:solidFill>
                  <a:srgbClr val="000000"/>
                </a:solidFill>
              </a:rPr>
              <a:t>FROM </a:t>
            </a:r>
            <a:r>
              <a:rPr lang="it-IT" sz="2400" dirty="0" err="1">
                <a:solidFill>
                  <a:srgbClr val="000000"/>
                </a:solidFill>
              </a:rPr>
              <a:t>BSE.SediOperative</a:t>
            </a:r>
            <a:r>
              <a:rPr lang="it-IT" sz="2400" dirty="0">
                <a:solidFill>
                  <a:srgbClr val="000000"/>
                </a:solidFill>
              </a:rPr>
              <a:t>, </a:t>
            </a:r>
            <a:r>
              <a:rPr lang="it-IT" sz="2400" dirty="0" err="1">
                <a:solidFill>
                  <a:srgbClr val="000000"/>
                </a:solidFill>
              </a:rPr>
              <a:t>BDM.Regione</a:t>
            </a:r>
            <a:endParaRPr lang="it-IT" sz="2400" dirty="0">
              <a:solidFill>
                <a:srgbClr val="000000"/>
              </a:solidFill>
            </a:endParaRPr>
          </a:p>
          <a:p>
            <a:r>
              <a:rPr lang="it-IT" sz="2400" dirty="0">
                <a:solidFill>
                  <a:srgbClr val="000000"/>
                </a:solidFill>
              </a:rPr>
              <a:t>WHERE </a:t>
            </a:r>
            <a:r>
              <a:rPr lang="it-IT" sz="2400" dirty="0" err="1">
                <a:solidFill>
                  <a:srgbClr val="000000"/>
                </a:solidFill>
              </a:rPr>
              <a:t>BSE.SediOperative.regione</a:t>
            </a:r>
            <a:r>
              <a:rPr lang="it-IT" sz="2400" dirty="0">
                <a:solidFill>
                  <a:srgbClr val="000000"/>
                </a:solidFill>
              </a:rPr>
              <a:t> = </a:t>
            </a:r>
            <a:r>
              <a:rPr lang="it-IT" sz="2400" dirty="0" err="1">
                <a:solidFill>
                  <a:srgbClr val="000000"/>
                </a:solidFill>
              </a:rPr>
              <a:t>BDM.Regione.denominazione</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29591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Sep</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Sep</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BSE.Sep</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SepPianificazioniSpostamenti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SepPianificazioniSpostamenti</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BSE.SepPianificazioniSpostamenti</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891935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SquadreEmergenza</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SquadreEmergenza</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smtClean="0">
                <a:solidFill>
                  <a:srgbClr val="000000"/>
                </a:solidFill>
              </a:rPr>
              <a:t>BSE.SquadreEmergenza</a:t>
            </a:r>
            <a:endParaRPr lang="it-IT" sz="2400" dirty="0" smtClean="0">
              <a:solidFill>
                <a:srgbClr val="000000"/>
              </a:solidFill>
            </a:endParaRPr>
          </a:p>
          <a:p>
            <a:endParaRPr lang="it-IT" sz="2400" dirty="0" smtClean="0">
              <a:solidFill>
                <a:srgbClr val="000000"/>
              </a:solidFill>
            </a:endParaRPr>
          </a:p>
          <a:p>
            <a:r>
              <a:rPr lang="it-IT" sz="3200" b="1" dirty="0" err="1" smtClean="0">
                <a:solidFill>
                  <a:srgbClr val="000000"/>
                </a:solidFill>
              </a:rPr>
              <a:t>OperatoreCentroSupervisione</a:t>
            </a:r>
            <a:endParaRPr lang="it-IT" sz="3200" b="1" dirty="0" smtClean="0">
              <a:solidFill>
                <a:srgbClr val="000000"/>
              </a:solidFill>
            </a:endParaRPr>
          </a:p>
          <a:p>
            <a:r>
              <a:rPr lang="it-IT" sz="2400" dirty="0" smtClean="0">
                <a:solidFill>
                  <a:srgbClr val="000000"/>
                </a:solidFill>
              </a:rPr>
              <a:t>CREATE VIEW </a:t>
            </a:r>
            <a:r>
              <a:rPr lang="it-IT" sz="2400" dirty="0" err="1" smtClean="0">
                <a:solidFill>
                  <a:srgbClr val="000000"/>
                </a:solidFill>
              </a:rPr>
              <a:t>OperatoreCentroSupervisione</a:t>
            </a:r>
            <a:r>
              <a:rPr lang="it-IT" sz="2400" dirty="0" smtClean="0">
                <a:solidFill>
                  <a:srgbClr val="000000"/>
                </a:solidFill>
              </a:rPr>
              <a:t> AS</a:t>
            </a:r>
          </a:p>
          <a:p>
            <a:r>
              <a:rPr lang="it-IT" sz="2400" dirty="0" smtClean="0">
                <a:solidFill>
                  <a:srgbClr val="000000"/>
                </a:solidFill>
              </a:rPr>
              <a:t>SELECT *</a:t>
            </a:r>
          </a:p>
          <a:p>
            <a:r>
              <a:rPr lang="it-IT" sz="2400" dirty="0" smtClean="0">
                <a:solidFill>
                  <a:srgbClr val="000000"/>
                </a:solidFill>
              </a:rPr>
              <a:t>FROM </a:t>
            </a:r>
            <a:r>
              <a:rPr lang="it-IT" sz="2400" dirty="0" err="1" smtClean="0">
                <a:solidFill>
                  <a:srgbClr val="000000"/>
                </a:solidFill>
              </a:rPr>
              <a:t>BSE.OperatoreCentroSupervisione</a:t>
            </a:r>
            <a:endParaRPr lang="it-IT" sz="2400" i="1" dirty="0" smtClean="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02007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PianificazioniSpostamento</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PianificazioniSpostamento</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BSE.PianificazioniSpostamento</a:t>
            </a:r>
            <a:endParaRPr lang="it-IT" sz="2400" dirty="0">
              <a:solidFill>
                <a:srgbClr val="000000"/>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772808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a:t>
            </a: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543052"/>
            <a:ext cx="10718007" cy="4632038"/>
          </a:xfrm>
          <a:prstGeom prst="rect">
            <a:avLst/>
          </a:prstGeom>
          <a:noFill/>
        </p:spPr>
        <p:txBody>
          <a:bodyPr wrap="square" rtlCol="0">
            <a:spAutoFit/>
          </a:bodyPr>
          <a:lstStyle/>
          <a:p>
            <a:r>
              <a:rPr lang="it-IT" sz="2800" spc="-100" dirty="0" smtClean="0">
                <a:ln w="3175">
                  <a:noFill/>
                </a:ln>
                <a:latin typeface="+mj-lt"/>
                <a:cs typeface="Arial" charset="0"/>
              </a:rPr>
              <a:t>«Data la denominazione di un fiume ed un intervallo di date (data inizio e data fine), estrarre le previsioni dettagliate per ogni SEP verificatasi per il fiume richiesto nell’intervallo temporale dato».</a:t>
            </a:r>
          </a:p>
          <a:p>
            <a:endParaRPr lang="it-IT" sz="2800" spc="-100" dirty="0">
              <a:ln w="3175">
                <a:noFill/>
              </a:ln>
              <a:latin typeface="+mj-lt"/>
              <a:cs typeface="Arial" charset="0"/>
            </a:endParaRPr>
          </a:p>
          <a:p>
            <a:r>
              <a:rPr lang="it-IT" sz="2800" spc="-100" dirty="0" smtClean="0">
                <a:ln w="3175">
                  <a:noFill/>
                </a:ln>
                <a:latin typeface="+mj-lt"/>
                <a:cs typeface="Arial" charset="0"/>
              </a:rPr>
              <a:t>Parametri input :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Denominazione corso d’acqua:@</a:t>
            </a:r>
            <a:r>
              <a:rPr lang="it-IT" sz="2800" spc="-100" dirty="0" err="1" smtClean="0">
                <a:ln w="3175">
                  <a:noFill/>
                </a:ln>
                <a:latin typeface="+mj-lt"/>
                <a:cs typeface="Arial" charset="0"/>
              </a:rPr>
              <a:t>nomefiume</a:t>
            </a: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Data inizio:  @</a:t>
            </a:r>
            <a:r>
              <a:rPr lang="it-IT" sz="2800" spc="-100" dirty="0" err="1" smtClean="0">
                <a:ln w="3175">
                  <a:noFill/>
                </a:ln>
                <a:latin typeface="+mj-lt"/>
                <a:cs typeface="Arial" charset="0"/>
              </a:rPr>
              <a:t>datainizio</a:t>
            </a: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Data fine: @</a:t>
            </a:r>
            <a:r>
              <a:rPr lang="it-IT" sz="2800" spc="-100" dirty="0" err="1" smtClean="0">
                <a:ln w="3175">
                  <a:noFill/>
                </a:ln>
                <a:latin typeface="+mj-lt"/>
                <a:cs typeface="Arial" charset="0"/>
              </a:rPr>
              <a:t>datafine</a:t>
            </a:r>
            <a:endParaRPr lang="it-IT" sz="2000" spc="-100" dirty="0" smtClean="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104639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6"/>
            <a:ext cx="11141340" cy="4801314"/>
          </a:xfrm>
          <a:prstGeom prst="rect">
            <a:avLst/>
          </a:prstGeom>
          <a:noFill/>
        </p:spPr>
        <p:txBody>
          <a:bodyPr wrap="square" rtlCol="0">
            <a:spAutoFit/>
          </a:bodyPr>
          <a:lstStyle/>
          <a:p>
            <a:pPr marL="457200" indent="-457200">
              <a:buFont typeface="Arial" panose="020B0604020202020204" pitchFamily="34" charset="0"/>
              <a:buChar char="•"/>
            </a:pPr>
            <a:r>
              <a:rPr lang="it-IT" sz="3200" spc="-100" dirty="0" smtClean="0">
                <a:ln w="3175">
                  <a:noFill/>
                </a:ln>
                <a:latin typeface="+mj-lt"/>
                <a:cs typeface="Arial" charset="0"/>
              </a:rPr>
              <a:t>Qual è il target del sistema? (regionale? </a:t>
            </a:r>
            <a:r>
              <a:rPr lang="it-IT" sz="3200" spc="-100" dirty="0">
                <a:ln w="3175">
                  <a:noFill/>
                </a:ln>
                <a:latin typeface="+mj-lt"/>
                <a:cs typeface="Arial" charset="0"/>
              </a:rPr>
              <a:t>n</a:t>
            </a:r>
            <a:r>
              <a:rPr lang="it-IT" sz="3200" spc="-100" dirty="0" smtClean="0">
                <a:ln w="3175">
                  <a:noFill/>
                </a:ln>
                <a:latin typeface="+mj-lt"/>
                <a:cs typeface="Arial" charset="0"/>
              </a:rPr>
              <a:t>azionale?)</a:t>
            </a:r>
          </a:p>
          <a:p>
            <a:pPr marL="457200" indent="-457200">
              <a:buFont typeface="Arial" panose="020B0604020202020204" pitchFamily="34" charset="0"/>
              <a:buChar char="•"/>
            </a:pPr>
            <a:endParaRPr lang="it-IT" sz="3200" spc="-100" dirty="0" smtClean="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Chi </a:t>
            </a:r>
            <a:r>
              <a:rPr lang="it-IT" sz="3200" spc="-100" dirty="0">
                <a:ln w="3175">
                  <a:noFill/>
                </a:ln>
                <a:latin typeface="+mj-lt"/>
                <a:cs typeface="Arial" charset="0"/>
              </a:rPr>
              <a:t>sono gli operatori a campo che segnalano SEG?</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C</a:t>
            </a:r>
            <a:r>
              <a:rPr lang="it-IT" sz="3200" spc="-100" dirty="0" smtClean="0">
                <a:ln w="3175">
                  <a:noFill/>
                </a:ln>
                <a:latin typeface="+mj-lt"/>
                <a:cs typeface="Arial" charset="0"/>
              </a:rPr>
              <a:t>ome </a:t>
            </a:r>
            <a:r>
              <a:rPr lang="it-IT" sz="3200" spc="-100" dirty="0">
                <a:ln w="3175">
                  <a:noFill/>
                </a:ln>
                <a:latin typeface="+mj-lt"/>
                <a:cs typeface="Arial" charset="0"/>
              </a:rPr>
              <a:t>vengono notificate le pianificazioni </a:t>
            </a:r>
            <a:r>
              <a:rPr lang="it-IT" sz="3200" spc="-100" dirty="0" smtClean="0">
                <a:ln w="3175">
                  <a:noFill/>
                </a:ln>
                <a:latin typeface="+mj-lt"/>
                <a:cs typeface="Arial" charset="0"/>
              </a:rPr>
              <a:t>degli </a:t>
            </a:r>
            <a:r>
              <a:rPr lang="it-IT" sz="3200" spc="-100" dirty="0">
                <a:ln w="3175">
                  <a:noFill/>
                </a:ln>
                <a:latin typeface="+mj-lt"/>
                <a:cs typeface="Arial" charset="0"/>
              </a:rPr>
              <a:t>spostamenti?</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C</a:t>
            </a:r>
            <a:r>
              <a:rPr lang="it-IT" sz="3200" spc="-100" dirty="0" smtClean="0">
                <a:ln w="3175">
                  <a:noFill/>
                </a:ln>
                <a:latin typeface="+mj-lt"/>
                <a:cs typeface="Arial" charset="0"/>
              </a:rPr>
              <a:t>ome </a:t>
            </a:r>
            <a:r>
              <a:rPr lang="it-IT" sz="3200" spc="-100" dirty="0">
                <a:ln w="3175">
                  <a:noFill/>
                </a:ln>
                <a:latin typeface="+mj-lt"/>
                <a:cs typeface="Arial" charset="0"/>
              </a:rPr>
              <a:t>vengono resi visibili le informazioni SEP?</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D</a:t>
            </a:r>
            <a:r>
              <a:rPr lang="it-IT" sz="3200" spc="-100" dirty="0" smtClean="0">
                <a:ln w="3175">
                  <a:noFill/>
                </a:ln>
                <a:latin typeface="+mj-lt"/>
                <a:cs typeface="Arial" charset="0"/>
              </a:rPr>
              <a:t>ifferenza </a:t>
            </a:r>
            <a:r>
              <a:rPr lang="it-IT" sz="3200" spc="-100" dirty="0">
                <a:ln w="3175">
                  <a:noFill/>
                </a:ln>
                <a:latin typeface="+mj-lt"/>
                <a:cs typeface="Arial" charset="0"/>
              </a:rPr>
              <a:t>fra </a:t>
            </a:r>
            <a:r>
              <a:rPr lang="it-IT" sz="3200" spc="-100" dirty="0" smtClean="0">
                <a:ln w="3175">
                  <a:noFill/>
                </a:ln>
                <a:latin typeface="+mj-lt"/>
                <a:cs typeface="Arial" charset="0"/>
              </a:rPr>
              <a:t>informazioni SEP </a:t>
            </a:r>
            <a:r>
              <a:rPr lang="it-IT" sz="3200" spc="-100" dirty="0">
                <a:ln w="3175">
                  <a:noFill/>
                </a:ln>
                <a:latin typeface="+mj-lt"/>
                <a:cs typeface="Arial" charset="0"/>
              </a:rPr>
              <a:t>e </a:t>
            </a:r>
            <a:r>
              <a:rPr lang="it-IT" sz="3200" spc="-100" dirty="0" smtClean="0">
                <a:ln w="3175">
                  <a:noFill/>
                </a:ln>
                <a:latin typeface="+mj-lt"/>
                <a:cs typeface="Arial" charset="0"/>
              </a:rPr>
              <a:t>informazioni SEP sintetiche?</a:t>
            </a:r>
            <a:endParaRPr lang="it-IT" sz="32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Ambiguità</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27731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a:t>
            </a:r>
          </a:p>
          <a:p>
            <a:endParaRPr lang="it-IT" sz="1500" b="1" i="1" dirty="0" smtClean="0">
              <a:solidFill>
                <a:srgbClr val="0072C6"/>
              </a:solidFill>
            </a:endParaRPr>
          </a:p>
          <a:p>
            <a:pPr marL="457200" lvl="0" indent="-457200">
              <a:buFont typeface="Arial" panose="020B0604020202020204" pitchFamily="34" charset="0"/>
              <a:buChar char="•"/>
            </a:pPr>
            <a:endParaRPr lang="it-IT" sz="2800" dirty="0"/>
          </a:p>
          <a:p>
            <a:pPr lvl="0"/>
            <a:r>
              <a:rPr lang="it-IT" sz="2800" dirty="0">
                <a:solidFill>
                  <a:srgbClr val="000000"/>
                </a:solidFill>
              </a:rPr>
              <a:t>SELECT </a:t>
            </a:r>
            <a:r>
              <a:rPr lang="it-IT" sz="2800" dirty="0" err="1">
                <a:solidFill>
                  <a:srgbClr val="000000"/>
                </a:solidFill>
              </a:rPr>
              <a:t>Sep.data</a:t>
            </a:r>
            <a:r>
              <a:rPr lang="it-IT" sz="2800" dirty="0">
                <a:solidFill>
                  <a:srgbClr val="000000"/>
                </a:solidFill>
              </a:rPr>
              <a:t>, </a:t>
            </a:r>
            <a:r>
              <a:rPr lang="it-IT" sz="2800" dirty="0" err="1">
                <a:solidFill>
                  <a:srgbClr val="000000"/>
                </a:solidFill>
              </a:rPr>
              <a:t>Sep.dettagli</a:t>
            </a:r>
            <a:r>
              <a:rPr lang="it-IT" sz="2800" dirty="0">
                <a:solidFill>
                  <a:srgbClr val="000000"/>
                </a:solidFill>
              </a:rPr>
              <a:t>, Previsione.*</a:t>
            </a:r>
          </a:p>
          <a:p>
            <a:pPr lvl="0"/>
            <a:r>
              <a:rPr lang="it-IT" sz="2800" dirty="0">
                <a:solidFill>
                  <a:srgbClr val="000000"/>
                </a:solidFill>
              </a:rPr>
              <a:t>FROM </a:t>
            </a:r>
            <a:r>
              <a:rPr lang="it-IT" sz="2800" dirty="0" err="1">
                <a:solidFill>
                  <a:srgbClr val="000000"/>
                </a:solidFill>
              </a:rPr>
              <a:t>CorsoAcqua</a:t>
            </a:r>
            <a:r>
              <a:rPr lang="it-IT" sz="2800" dirty="0">
                <a:solidFill>
                  <a:srgbClr val="000000"/>
                </a:solidFill>
              </a:rPr>
              <a:t>, </a:t>
            </a:r>
            <a:r>
              <a:rPr lang="it-IT" sz="2800" dirty="0" err="1">
                <a:solidFill>
                  <a:srgbClr val="000000"/>
                </a:solidFill>
              </a:rPr>
              <a:t>TrattiAcqua</a:t>
            </a:r>
            <a:r>
              <a:rPr lang="it-IT" sz="2800" dirty="0">
                <a:solidFill>
                  <a:srgbClr val="000000"/>
                </a:solidFill>
              </a:rPr>
              <a:t>, </a:t>
            </a:r>
            <a:r>
              <a:rPr lang="it-IT" sz="2800" dirty="0" err="1">
                <a:solidFill>
                  <a:srgbClr val="000000"/>
                </a:solidFill>
              </a:rPr>
              <a:t>SensoriIdrici</a:t>
            </a:r>
            <a:r>
              <a:rPr lang="it-IT" sz="2800" dirty="0">
                <a:solidFill>
                  <a:srgbClr val="000000"/>
                </a:solidFill>
              </a:rPr>
              <a:t>, </a:t>
            </a:r>
            <a:r>
              <a:rPr lang="it-IT" sz="2800" dirty="0" err="1">
                <a:solidFill>
                  <a:srgbClr val="000000"/>
                </a:solidFill>
              </a:rPr>
              <a:t>DatiSensoriPrevisioniSep</a:t>
            </a:r>
            <a:r>
              <a:rPr lang="it-IT" sz="2800" dirty="0" smtClean="0">
                <a:solidFill>
                  <a:srgbClr val="000000"/>
                </a:solidFill>
              </a:rPr>
              <a:t>, </a:t>
            </a:r>
            <a:r>
              <a:rPr lang="it-IT" sz="2800" dirty="0" err="1" smtClean="0">
                <a:solidFill>
                  <a:srgbClr val="000000"/>
                </a:solidFill>
              </a:rPr>
              <a:t>Sep</a:t>
            </a:r>
            <a:r>
              <a:rPr lang="it-IT" sz="2800" dirty="0">
                <a:solidFill>
                  <a:srgbClr val="000000"/>
                </a:solidFill>
              </a:rPr>
              <a:t>, 			Previsioni</a:t>
            </a:r>
          </a:p>
          <a:p>
            <a:pPr lvl="0"/>
            <a:r>
              <a:rPr lang="it-IT" sz="2800" dirty="0">
                <a:solidFill>
                  <a:srgbClr val="000000"/>
                </a:solidFill>
              </a:rPr>
              <a:t>WHERE </a:t>
            </a:r>
            <a:r>
              <a:rPr lang="it-IT" sz="2800" dirty="0" err="1">
                <a:solidFill>
                  <a:srgbClr val="000000"/>
                </a:solidFill>
              </a:rPr>
              <a:t>CorsoAcqua.id</a:t>
            </a:r>
            <a:r>
              <a:rPr lang="it-IT" sz="2800" dirty="0">
                <a:solidFill>
                  <a:srgbClr val="000000"/>
                </a:solidFill>
              </a:rPr>
              <a:t> = </a:t>
            </a:r>
            <a:r>
              <a:rPr lang="it-IT" sz="2800" dirty="0" err="1">
                <a:solidFill>
                  <a:srgbClr val="000000"/>
                </a:solidFill>
              </a:rPr>
              <a:t>TrattiAcqua.idCorsoAcqua</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TrattiAcqua.id</a:t>
            </a:r>
            <a:r>
              <a:rPr lang="it-IT" sz="2800" dirty="0">
                <a:solidFill>
                  <a:srgbClr val="000000"/>
                </a:solidFill>
              </a:rPr>
              <a:t> = </a:t>
            </a:r>
            <a:r>
              <a:rPr lang="it-IT" sz="2800" dirty="0" err="1">
                <a:solidFill>
                  <a:srgbClr val="000000"/>
                </a:solidFill>
              </a:rPr>
              <a:t>SensoriIdrici.idTrattoAcqua</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SensoriIdrici.id</a:t>
            </a:r>
            <a:r>
              <a:rPr lang="it-IT" sz="2800" dirty="0">
                <a:solidFill>
                  <a:srgbClr val="000000"/>
                </a:solidFill>
              </a:rPr>
              <a:t> = </a:t>
            </a:r>
            <a:r>
              <a:rPr lang="it-IT" sz="2800" dirty="0" err="1">
                <a:solidFill>
                  <a:srgbClr val="000000"/>
                </a:solidFill>
              </a:rPr>
              <a:t>DatiSensoriPrevisioniSep.idSensoreIdrico</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DatiSensoriPrevisioniSep.idSep</a:t>
            </a:r>
            <a:r>
              <a:rPr lang="it-IT" sz="2800" dirty="0">
                <a:solidFill>
                  <a:srgbClr val="000000"/>
                </a:solidFill>
              </a:rPr>
              <a:t> = </a:t>
            </a:r>
            <a:r>
              <a:rPr lang="it-IT" sz="2800" dirty="0" err="1">
                <a:solidFill>
                  <a:srgbClr val="000000"/>
                </a:solidFill>
              </a:rPr>
              <a:t>Sep.id</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DatiSensoriPrevisioniSep.idPrevisione</a:t>
            </a:r>
            <a:r>
              <a:rPr lang="it-IT" sz="2800" dirty="0">
                <a:solidFill>
                  <a:srgbClr val="000000"/>
                </a:solidFill>
              </a:rPr>
              <a:t> = </a:t>
            </a:r>
            <a:r>
              <a:rPr lang="it-IT" sz="2800" dirty="0" err="1">
                <a:solidFill>
                  <a:srgbClr val="000000"/>
                </a:solidFill>
              </a:rPr>
              <a:t>Previsioni.id</a:t>
            </a:r>
            <a:endParaRPr lang="it-IT" sz="2800" dirty="0">
              <a:solidFill>
                <a:srgbClr val="000000"/>
              </a:solidFill>
            </a:endParaRPr>
          </a:p>
          <a:p>
            <a:pPr lvl="0"/>
            <a:r>
              <a:rPr lang="it-IT" sz="2800" dirty="0">
                <a:solidFill>
                  <a:srgbClr val="000000"/>
                </a:solidFill>
              </a:rPr>
              <a:t>WHERE </a:t>
            </a:r>
            <a:r>
              <a:rPr lang="it-IT" sz="2800" dirty="0" err="1">
                <a:solidFill>
                  <a:srgbClr val="000000"/>
                </a:solidFill>
              </a:rPr>
              <a:t>CorsoAcqua.denominazione</a:t>
            </a:r>
            <a:r>
              <a:rPr lang="it-IT" sz="2800" dirty="0">
                <a:solidFill>
                  <a:srgbClr val="000000"/>
                </a:solidFill>
              </a:rPr>
              <a:t> = @</a:t>
            </a:r>
            <a:r>
              <a:rPr lang="it-IT" sz="2800" dirty="0" err="1">
                <a:solidFill>
                  <a:srgbClr val="000000"/>
                </a:solidFill>
              </a:rPr>
              <a:t>nomefiume</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Sep.dataIdentificazione</a:t>
            </a:r>
            <a:r>
              <a:rPr lang="it-IT" sz="2800" dirty="0">
                <a:solidFill>
                  <a:srgbClr val="000000"/>
                </a:solidFill>
              </a:rPr>
              <a:t> BETWEEN @</a:t>
            </a:r>
            <a:r>
              <a:rPr lang="it-IT" sz="2800" dirty="0" err="1">
                <a:solidFill>
                  <a:srgbClr val="000000"/>
                </a:solidFill>
              </a:rPr>
              <a:t>datainizio</a:t>
            </a:r>
            <a:r>
              <a:rPr lang="it-IT" sz="2800" dirty="0">
                <a:solidFill>
                  <a:srgbClr val="000000"/>
                </a:solidFill>
              </a:rPr>
              <a:t> AND @</a:t>
            </a:r>
            <a:r>
              <a:rPr lang="it-IT" sz="2800" dirty="0" err="1">
                <a:solidFill>
                  <a:srgbClr val="000000"/>
                </a:solidFill>
              </a:rPr>
              <a:t>datafine</a:t>
            </a:r>
            <a:endParaRPr lang="it-IT" sz="2800" dirty="0">
              <a:solidFill>
                <a:srgbClr val="000000"/>
              </a:solidFill>
            </a:endParaRPr>
          </a:p>
          <a:p>
            <a:pPr lvl="0"/>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400355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2481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 - </a:t>
            </a:r>
            <a:r>
              <a:rPr lang="it-IT" b="1" dirty="0" err="1" smtClean="0">
                <a:solidFill>
                  <a:srgbClr val="0072C6"/>
                </a:solidFill>
              </a:rPr>
              <a:t>unfolding</a:t>
            </a:r>
            <a:endParaRPr lang="it-IT" b="1" dirty="0" smtClean="0">
              <a:solidFill>
                <a:srgbClr val="0072C6"/>
              </a:solidFill>
            </a:endParaRPr>
          </a:p>
          <a:p>
            <a:endParaRPr lang="it-IT" sz="1500" b="1" i="1" dirty="0" smtClean="0">
              <a:solidFill>
                <a:srgbClr val="0072C6"/>
              </a:solidFill>
            </a:endParaRPr>
          </a:p>
          <a:p>
            <a:pPr lvl="0"/>
            <a:endParaRPr lang="it-IT" sz="3000" dirty="0"/>
          </a:p>
          <a:p>
            <a:pPr>
              <a:lnSpc>
                <a:spcPct val="100000"/>
              </a:lnSpc>
            </a:pPr>
            <a:r>
              <a:rPr lang="it-IT" sz="2400" dirty="0">
                <a:solidFill>
                  <a:srgbClr val="000000"/>
                </a:solidFill>
              </a:rPr>
              <a:t>SELECT BSE.Sep.data, BSE.Sep.dettagli, BDM.PrevisioniMeteo.*</a:t>
            </a:r>
          </a:p>
          <a:p>
            <a:pPr>
              <a:lnSpc>
                <a:spcPct val="100000"/>
              </a:lnSpc>
            </a:pPr>
            <a:r>
              <a:rPr lang="it-IT" sz="2400" dirty="0">
                <a:solidFill>
                  <a:srgbClr val="000000"/>
                </a:solidFill>
              </a:rPr>
              <a:t>FROM BRI.CorsoAcqua, BRI.TrattiAcqua, BRI.DatiIdrometrici, BSE.SensoriIdrici, 			BSE.SensoriPrevisioniSep, BSE.Sep, BDM.PrevisioniMeteo</a:t>
            </a:r>
          </a:p>
          <a:p>
            <a:pPr>
              <a:lnSpc>
                <a:spcPct val="100000"/>
              </a:lnSpc>
            </a:pPr>
            <a:r>
              <a:rPr lang="it-IT" sz="2400" dirty="0">
                <a:solidFill>
                  <a:srgbClr val="000000"/>
                </a:solidFill>
              </a:rPr>
              <a:t>WHERE BRI.CorsoAcqua.id = BRI.TrattiAcqua.idCorsoAcqua</a:t>
            </a:r>
          </a:p>
          <a:p>
            <a:pPr>
              <a:lnSpc>
                <a:spcPct val="100000"/>
              </a:lnSpc>
            </a:pPr>
            <a:r>
              <a:rPr lang="it-IT" sz="2400" dirty="0">
                <a:solidFill>
                  <a:srgbClr val="000000"/>
                </a:solidFill>
              </a:rPr>
              <a:t>AND BRI.TrattiAcqua.id = BRI.SensoriIdrici.idTrattoAcqua</a:t>
            </a:r>
          </a:p>
          <a:p>
            <a:pPr>
              <a:lnSpc>
                <a:spcPct val="100000"/>
              </a:lnSpc>
            </a:pPr>
            <a:r>
              <a:rPr lang="it-IT" sz="2400" dirty="0">
                <a:solidFill>
                  <a:srgbClr val="000000"/>
                </a:solidFill>
              </a:rPr>
              <a:t>AND BRI.SensoriIdrici.id = BSE.SensoriPrevisioniSep.idSensoreIdrico</a:t>
            </a:r>
          </a:p>
          <a:p>
            <a:pPr>
              <a:lnSpc>
                <a:spcPct val="100000"/>
              </a:lnSpc>
            </a:pPr>
            <a:r>
              <a:rPr lang="it-IT" sz="2400" dirty="0">
                <a:solidFill>
                  <a:srgbClr val="000000"/>
                </a:solidFill>
              </a:rPr>
              <a:t>AND BSE.SensoriPrevisioniSep.idSep = BSE.Sep.id</a:t>
            </a:r>
          </a:p>
          <a:p>
            <a:pPr>
              <a:lnSpc>
                <a:spcPct val="100000"/>
              </a:lnSpc>
            </a:pPr>
            <a:r>
              <a:rPr lang="it-IT" sz="2400" dirty="0">
                <a:solidFill>
                  <a:srgbClr val="000000"/>
                </a:solidFill>
              </a:rPr>
              <a:t>AND BSE.SensoriPrevisioniSep.idPrevisione = BDM.Previsioni.id</a:t>
            </a:r>
          </a:p>
          <a:p>
            <a:pPr>
              <a:lnSpc>
                <a:spcPct val="100000"/>
              </a:lnSpc>
            </a:pPr>
            <a:r>
              <a:rPr lang="it-IT" sz="2400" dirty="0">
                <a:solidFill>
                  <a:srgbClr val="000000"/>
                </a:solidFill>
              </a:rPr>
              <a:t>AND BSE.PrevisioniSensoriSep.di = BRI.DatiIdrometrici.livelloAcqua</a:t>
            </a:r>
          </a:p>
          <a:p>
            <a:pPr>
              <a:lnSpc>
                <a:spcPct val="100000"/>
              </a:lnSpc>
            </a:pPr>
            <a:r>
              <a:rPr lang="it-IT" sz="2400" dirty="0">
                <a:solidFill>
                  <a:srgbClr val="000000"/>
                </a:solidFill>
              </a:rPr>
              <a:t>AND BSE.PrevisioniSensoriSep.dataRilevazione = BRI.DatiIdrometrici.data</a:t>
            </a:r>
          </a:p>
          <a:p>
            <a:pPr>
              <a:lnSpc>
                <a:spcPct val="100000"/>
              </a:lnSpc>
            </a:pPr>
            <a:r>
              <a:rPr lang="it-IT" sz="2400" dirty="0">
                <a:solidFill>
                  <a:srgbClr val="000000"/>
                </a:solidFill>
              </a:rPr>
              <a:t>AND BRI.CorsoAcqua.denominazione = @</a:t>
            </a:r>
            <a:r>
              <a:rPr lang="it-IT" sz="2400" dirty="0" err="1" smtClean="0">
                <a:solidFill>
                  <a:srgbClr val="000000"/>
                </a:solidFill>
              </a:rPr>
              <a:t>nomefiume</a:t>
            </a:r>
            <a:endParaRPr lang="it-IT" sz="2400" dirty="0" smtClean="0">
              <a:solidFill>
                <a:srgbClr val="000000"/>
              </a:solidFill>
            </a:endParaRPr>
          </a:p>
          <a:p>
            <a:pPr>
              <a:lnSpc>
                <a:spcPct val="100000"/>
              </a:lnSpc>
            </a:pPr>
            <a:r>
              <a:rPr lang="it-IT" sz="2400" dirty="0" smtClean="0">
                <a:solidFill>
                  <a:srgbClr val="000000"/>
                </a:solidFill>
              </a:rPr>
              <a:t>AND </a:t>
            </a:r>
            <a:r>
              <a:rPr lang="it-IT" sz="2400" dirty="0" err="1" smtClean="0">
                <a:solidFill>
                  <a:srgbClr val="000000"/>
                </a:solidFill>
              </a:rPr>
              <a:t>BSE.Sep.dataIdentificazione</a:t>
            </a:r>
            <a:r>
              <a:rPr lang="it-IT" sz="2400" dirty="0" smtClean="0">
                <a:solidFill>
                  <a:srgbClr val="000000"/>
                </a:solidFill>
              </a:rPr>
              <a:t> BETWEEN @</a:t>
            </a:r>
            <a:r>
              <a:rPr lang="it-IT" sz="2400" dirty="0" err="1" smtClean="0">
                <a:solidFill>
                  <a:srgbClr val="000000"/>
                </a:solidFill>
              </a:rPr>
              <a:t>datainizio</a:t>
            </a:r>
            <a:r>
              <a:rPr lang="it-IT" sz="2400" dirty="0" smtClean="0">
                <a:solidFill>
                  <a:srgbClr val="000000"/>
                </a:solidFill>
              </a:rPr>
              <a:t> AND @</a:t>
            </a:r>
            <a:r>
              <a:rPr lang="it-IT" sz="2400" dirty="0" err="1" smtClean="0">
                <a:solidFill>
                  <a:srgbClr val="000000"/>
                </a:solidFill>
              </a:rPr>
              <a:t>datafine</a:t>
            </a:r>
            <a:endParaRPr lang="it-IT" sz="2400" b="1" i="1" dirty="0" smtClean="0">
              <a:solidFill>
                <a:srgbClr val="000000"/>
              </a:solidFill>
            </a:endParaRPr>
          </a:p>
          <a:p>
            <a:pPr lvl="0"/>
            <a:endParaRPr lang="it-IT" sz="28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94172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Schermata 2015-02-19 alle 17.2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245" y="4212927"/>
            <a:ext cx="4292600" cy="2311400"/>
          </a:xfrm>
          <a:prstGeom prst="rect">
            <a:avLst/>
          </a:prstGeom>
        </p:spPr>
      </p:pic>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a:solidFill>
                <a:srgbClr val="0072C6"/>
              </a:solidFill>
            </a:endParaRPr>
          </a:p>
          <a:p>
            <a:endParaRPr lang="it-IT" sz="1500" b="1" i="1" dirty="0" smtClean="0">
              <a:solidFill>
                <a:srgbClr val="0072C6"/>
              </a:solidFill>
            </a:endParaRPr>
          </a:p>
          <a:p>
            <a:pPr lvl="0"/>
            <a:r>
              <a:rPr lang="it-IT" sz="3200" dirty="0" smtClean="0">
                <a:solidFill>
                  <a:schemeClr val="tx1"/>
                </a:solidFill>
              </a:rPr>
              <a:t>I valori dei dati nello storico e i relativi corsi d’acqua presenti nella base </a:t>
            </a:r>
          </a:p>
          <a:p>
            <a:pPr lvl="0"/>
            <a:r>
              <a:rPr lang="it-IT" sz="3200" dirty="0" smtClean="0">
                <a:solidFill>
                  <a:schemeClr val="tx1"/>
                </a:solidFill>
              </a:rPr>
              <a:t>dati BRI saranno resi pubblici e fruibili via web browser.</a:t>
            </a:r>
          </a:p>
          <a:p>
            <a:pPr lvl="0"/>
            <a:endParaRPr lang="it-IT" sz="3200" dirty="0">
              <a:solidFill>
                <a:schemeClr val="tx1"/>
              </a:solidFill>
            </a:endParaRPr>
          </a:p>
          <a:p>
            <a:pPr lvl="0"/>
            <a:r>
              <a:rPr lang="it-IT" sz="3200" dirty="0" smtClean="0">
                <a:solidFill>
                  <a:schemeClr val="tx1"/>
                </a:solidFill>
              </a:rPr>
              <a:t>I dati pubblicati rispettano i vincoli di privacy e fruibilità degli open data </a:t>
            </a:r>
            <a:endParaRPr lang="it-IT" sz="3200" dirty="0">
              <a:solidFill>
                <a:schemeClr val="tx1"/>
              </a:solidFill>
            </a:endParaRPr>
          </a:p>
          <a:p>
            <a:pPr lvl="0"/>
            <a:r>
              <a:rPr lang="it-IT" sz="3200" dirty="0">
                <a:solidFill>
                  <a:schemeClr val="tx1"/>
                </a:solidFill>
              </a:rPr>
              <a:t>e</a:t>
            </a:r>
            <a:r>
              <a:rPr lang="it-IT" sz="3200" dirty="0" smtClean="0">
                <a:solidFill>
                  <a:schemeClr val="tx1"/>
                </a:solidFill>
              </a:rPr>
              <a:t> sono esposti in formato JSON via REST API.</a:t>
            </a:r>
          </a:p>
          <a:p>
            <a:pPr lvl="0"/>
            <a:endParaRPr lang="it-IT" sz="3200" dirty="0"/>
          </a:p>
          <a:p>
            <a:pPr lvl="0"/>
            <a:r>
              <a:rPr lang="it-IT" sz="3200" dirty="0" smtClean="0"/>
              <a:t> </a:t>
            </a: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5120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smtClean="0">
              <a:solidFill>
                <a:srgbClr val="0072C6"/>
              </a:solidFill>
            </a:endParaRPr>
          </a:p>
          <a:p>
            <a:endParaRPr lang="it-IT" sz="1000" b="1" i="1" dirty="0" smtClean="0">
              <a:solidFill>
                <a:srgbClr val="0072C6"/>
              </a:solidFill>
            </a:endParaRPr>
          </a:p>
          <a:p>
            <a:pPr lvl="0"/>
            <a:r>
              <a:rPr lang="it-IT" sz="3200" dirty="0" smtClean="0">
                <a:solidFill>
                  <a:schemeClr val="tx1"/>
                </a:solidFill>
              </a:rPr>
              <a:t>I dati sui sensori esposti rispettano i principi degli Open Data:</a:t>
            </a:r>
          </a:p>
          <a:p>
            <a:pPr lvl="0"/>
            <a:endParaRPr lang="it-IT" sz="1500" dirty="0" smtClean="0">
              <a:solidFill>
                <a:schemeClr val="tx1"/>
              </a:solidFill>
            </a:endParaRPr>
          </a:p>
          <a:p>
            <a:pPr marL="457200" lvl="0" indent="-457200">
              <a:buFont typeface="Arial"/>
              <a:buChar char="•"/>
            </a:pPr>
            <a:r>
              <a:rPr lang="it-IT" sz="3200" dirty="0" smtClean="0">
                <a:solidFill>
                  <a:schemeClr val="tx1"/>
                </a:solidFill>
              </a:rPr>
              <a:t>Completi: sono completi di tutte le informazione per l’utilizzo anche offline</a:t>
            </a:r>
          </a:p>
          <a:p>
            <a:pPr marL="457200" lvl="0" indent="-457200">
              <a:buFont typeface="Arial"/>
              <a:buChar char="•"/>
            </a:pPr>
            <a:r>
              <a:rPr lang="it-IT" sz="3200" dirty="0" smtClean="0">
                <a:solidFill>
                  <a:schemeClr val="tx1"/>
                </a:solidFill>
              </a:rPr>
              <a:t>Primari: hanno granularità tale che ne permette l’integrazione con altre applicazioni</a:t>
            </a:r>
          </a:p>
          <a:p>
            <a:pPr marL="457200" lvl="0" indent="-457200">
              <a:buFont typeface="Arial"/>
              <a:buChar char="•"/>
            </a:pPr>
            <a:r>
              <a:rPr lang="it-IT" sz="3200" dirty="0" smtClean="0">
                <a:solidFill>
                  <a:schemeClr val="tx1"/>
                </a:solidFill>
              </a:rPr>
              <a:t>Tempestivi: rappresentazione </a:t>
            </a:r>
            <a:r>
              <a:rPr lang="it-IT" sz="3200" dirty="0" err="1" smtClean="0">
                <a:solidFill>
                  <a:schemeClr val="tx1"/>
                </a:solidFill>
              </a:rPr>
              <a:t>real</a:t>
            </a:r>
            <a:r>
              <a:rPr lang="it-IT" sz="3200" dirty="0" smtClean="0">
                <a:solidFill>
                  <a:schemeClr val="tx1"/>
                </a:solidFill>
              </a:rPr>
              <a:t> time dello storico</a:t>
            </a:r>
          </a:p>
          <a:p>
            <a:pPr marL="457200" lvl="0" indent="-457200">
              <a:buFont typeface="Arial"/>
              <a:buChar char="•"/>
            </a:pPr>
            <a:r>
              <a:rPr lang="it-IT" sz="3200" dirty="0" smtClean="0">
                <a:solidFill>
                  <a:schemeClr val="tx1"/>
                </a:solidFill>
              </a:rPr>
              <a:t>Accessibili: disponibili via REST API </a:t>
            </a:r>
          </a:p>
          <a:p>
            <a:pPr marL="457200" lvl="0" indent="-457200">
              <a:buFont typeface="Arial"/>
              <a:buChar char="•"/>
            </a:pPr>
            <a:r>
              <a:rPr lang="it-IT" sz="3200" dirty="0" smtClean="0">
                <a:solidFill>
                  <a:schemeClr val="tx1"/>
                </a:solidFill>
              </a:rPr>
              <a:t>Non proprietari: i dati sono processabili da applicativi open source</a:t>
            </a:r>
          </a:p>
          <a:p>
            <a:pPr marL="457200" lvl="0" indent="-457200">
              <a:buFont typeface="Arial"/>
              <a:buChar char="•"/>
            </a:pPr>
            <a:r>
              <a:rPr lang="it-IT" sz="3200" dirty="0" smtClean="0">
                <a:solidFill>
                  <a:schemeClr val="tx1"/>
                </a:solidFill>
              </a:rPr>
              <a:t>Non discriminatori: non sono previsti meccanismi di registrazione per l’utilizzo dei dati (es: API KEY)</a:t>
            </a:r>
          </a:p>
          <a:p>
            <a:pPr lvl="0"/>
            <a:endParaRPr lang="it-IT" sz="3200" dirty="0" smtClean="0"/>
          </a:p>
          <a:p>
            <a:pPr lvl="0"/>
            <a:endParaRPr lang="it-IT" sz="3200" dirty="0"/>
          </a:p>
          <a:p>
            <a:pPr lvl="0"/>
            <a:r>
              <a:rPr lang="it-IT" sz="3200" dirty="0" smtClean="0"/>
              <a:t> </a:t>
            </a: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57446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smtClean="0">
              <a:solidFill>
                <a:srgbClr val="0072C6"/>
              </a:solidFill>
            </a:endParaRPr>
          </a:p>
          <a:p>
            <a:endParaRPr lang="it-IT" sz="1000" b="1" i="1" dirty="0" smtClean="0">
              <a:solidFill>
                <a:srgbClr val="0072C6"/>
              </a:solidFill>
            </a:endParaRPr>
          </a:p>
          <a:p>
            <a:pPr lvl="0"/>
            <a:endParaRPr lang="it-IT" sz="3200" dirty="0"/>
          </a:p>
          <a:p>
            <a:pPr lvl="0"/>
            <a:r>
              <a:rPr lang="it-IT" sz="3200" dirty="0" smtClean="0">
                <a:solidFill>
                  <a:schemeClr val="tx1"/>
                </a:solidFill>
              </a:rPr>
              <a:t>I dati sono pubblicati sotto licenza </a:t>
            </a:r>
            <a:r>
              <a:rPr lang="it-IT" sz="3200" i="1" dirty="0" err="1" smtClean="0">
                <a:solidFill>
                  <a:schemeClr val="tx1"/>
                </a:solidFill>
              </a:rPr>
              <a:t>Italian</a:t>
            </a:r>
            <a:r>
              <a:rPr lang="it-IT" sz="3200" i="1" dirty="0" smtClean="0">
                <a:solidFill>
                  <a:schemeClr val="tx1"/>
                </a:solidFill>
              </a:rPr>
              <a:t> Open Data </a:t>
            </a:r>
            <a:r>
              <a:rPr lang="it-IT" sz="3200" i="1" dirty="0" err="1" smtClean="0">
                <a:solidFill>
                  <a:schemeClr val="tx1"/>
                </a:solidFill>
              </a:rPr>
              <a:t>Licenses</a:t>
            </a:r>
            <a:r>
              <a:rPr lang="it-IT" sz="3200" i="1" dirty="0" smtClean="0">
                <a:solidFill>
                  <a:schemeClr val="tx1"/>
                </a:solidFill>
              </a:rPr>
              <a:t> 2.0</a:t>
            </a:r>
          </a:p>
          <a:p>
            <a:pPr lvl="0"/>
            <a:r>
              <a:rPr lang="it-IT" sz="3200" dirty="0" smtClean="0">
                <a:solidFill>
                  <a:schemeClr val="tx1"/>
                </a:solidFill>
              </a:rPr>
              <a:t>che ne permette l’utilizzo, ma obbliga l’utilizzatore a citare il Licenziante.</a:t>
            </a:r>
          </a:p>
          <a:p>
            <a:pPr lvl="0"/>
            <a:endParaRPr lang="it-IT" sz="3200" dirty="0">
              <a:solidFill>
                <a:schemeClr val="tx1"/>
              </a:solidFill>
            </a:endParaRPr>
          </a:p>
          <a:p>
            <a:pPr lvl="0" algn="r"/>
            <a:r>
              <a:rPr lang="it-IT" sz="3200" dirty="0" smtClean="0">
                <a:solidFill>
                  <a:schemeClr val="tx1"/>
                </a:solidFill>
              </a:rPr>
              <a:t>												            </a:t>
            </a:r>
            <a:r>
              <a:rPr lang="it-IT" sz="2500" dirty="0" smtClean="0">
                <a:solidFill>
                  <a:schemeClr val="tx1"/>
                </a:solidFill>
              </a:rPr>
              <a:t> Licenza: http</a:t>
            </a:r>
            <a:r>
              <a:rPr lang="it-IT" sz="2500" dirty="0">
                <a:solidFill>
                  <a:schemeClr val="tx1"/>
                </a:solidFill>
              </a:rPr>
              <a:t>://www.dati.gov.it/iodl/2.0/</a:t>
            </a:r>
          </a:p>
          <a:p>
            <a:pPr marL="457200" lvl="0" indent="-457200">
              <a:buFont typeface="Arial" panose="020B0604020202020204" pitchFamily="34" charset="0"/>
              <a:buChar char="•"/>
            </a:pPr>
            <a:endParaRPr lang="it-IT" sz="3000" dirty="0" smtClean="0">
              <a:solidFill>
                <a:schemeClr val="tx1"/>
              </a:solidFill>
            </a:endParaRPr>
          </a:p>
          <a:p>
            <a:pPr lvl="0"/>
            <a:r>
              <a:rPr lang="it-IT" sz="3000" dirty="0" smtClean="0">
                <a:solidFill>
                  <a:schemeClr val="tx1"/>
                </a:solidFill>
              </a:rPr>
              <a:t>I dati pubblicati possono essere utilizzati ad esempio dal corso di laurea di statistica o di geologia (analisi ed inferenza statistica sui dati) oppure da agenzie che si occupano di gestione territoriale. </a:t>
            </a:r>
            <a:endParaRPr lang="it-IT" sz="30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30695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100140" y="1367913"/>
            <a:ext cx="10006013" cy="3627325"/>
          </a:xfrm>
        </p:spPr>
        <p:txBody>
          <a:bodyPr anchor="ctr">
            <a:noAutofit/>
          </a:bodyPr>
          <a:lstStyle/>
          <a:p>
            <a:r>
              <a:rPr lang="it-IT" sz="6000" dirty="0" smtClean="0">
                <a:solidFill>
                  <a:schemeClr val="bg1"/>
                </a:solidFill>
                <a:latin typeface="Segoe UI Light" panose="020B0502040204020203" pitchFamily="34" charset="0"/>
              </a:rPr>
              <a:t>Considerazioni</a:t>
            </a:r>
          </a:p>
        </p:txBody>
      </p:sp>
    </p:spTree>
    <p:extLst>
      <p:ext uri="{BB962C8B-B14F-4D97-AF65-F5344CB8AC3E}">
        <p14:creationId xmlns:p14="http://schemas.microsoft.com/office/powerpoint/2010/main" val="768994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dati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4185761"/>
          </a:xfrm>
          <a:prstGeom prst="rect">
            <a:avLst/>
          </a:prstGeom>
          <a:noFill/>
        </p:spPr>
        <p:txBody>
          <a:bodyPr wrap="square" rtlCol="0">
            <a:spAutoFit/>
          </a:bodyPr>
          <a:lstStyle/>
          <a:p>
            <a:r>
              <a:rPr lang="it-IT" sz="2800" spc="-100" dirty="0" smtClean="0">
                <a:ln w="3175">
                  <a:noFill/>
                </a:ln>
                <a:latin typeface="+mj-lt"/>
                <a:cs typeface="Arial" charset="0"/>
              </a:rPr>
              <a:t>L’architettura dati implementata è centralizzata, una possibile alternativa è quella di distribuire le basi dati BRI e BSE.</a:t>
            </a:r>
          </a:p>
          <a:p>
            <a:endParaRPr lang="it-IT" sz="1500" spc="-100" dirty="0">
              <a:ln w="3175">
                <a:noFill/>
              </a:ln>
              <a:latin typeface="+mj-lt"/>
              <a:cs typeface="Arial" charset="0"/>
            </a:endParaRPr>
          </a:p>
          <a:p>
            <a:r>
              <a:rPr lang="it-IT" sz="2800" spc="-100" dirty="0" smtClean="0">
                <a:ln w="3175">
                  <a:noFill/>
                </a:ln>
                <a:latin typeface="+mj-lt"/>
                <a:cs typeface="Arial" charset="0"/>
              </a:rPr>
              <a:t>La scelta di una base dati distribuita introduce problemi di </a:t>
            </a:r>
            <a:r>
              <a:rPr lang="it-IT" sz="2800" i="1" spc="-100" dirty="0" smtClean="0">
                <a:ln w="3175">
                  <a:noFill/>
                </a:ln>
                <a:latin typeface="+mj-lt"/>
                <a:cs typeface="Arial" charset="0"/>
              </a:rPr>
              <a:t>replicazione dati </a:t>
            </a:r>
            <a:r>
              <a:rPr lang="it-IT" sz="2800" spc="-100" dirty="0" smtClean="0">
                <a:ln w="3175">
                  <a:noFill/>
                </a:ln>
                <a:latin typeface="+mj-lt"/>
                <a:cs typeface="Arial" charset="0"/>
              </a:rPr>
              <a:t>e </a:t>
            </a:r>
            <a:r>
              <a:rPr lang="it-IT" sz="2800" i="1" spc="-100" dirty="0" smtClean="0">
                <a:ln w="3175">
                  <a:noFill/>
                </a:ln>
                <a:latin typeface="+mj-lt"/>
                <a:cs typeface="Arial" charset="0"/>
              </a:rPr>
              <a:t>distribuzione dei frammenti</a:t>
            </a:r>
            <a:r>
              <a:rPr lang="it-IT" sz="2800" spc="-100" dirty="0" smtClean="0">
                <a:ln w="3175">
                  <a:noFill/>
                </a:ln>
                <a:latin typeface="+mj-lt"/>
                <a:cs typeface="Arial" charset="0"/>
              </a:rPr>
              <a:t>.</a:t>
            </a:r>
          </a:p>
          <a:p>
            <a:endParaRPr lang="it-IT" sz="1500" spc="-100" dirty="0">
              <a:ln w="3175">
                <a:noFill/>
              </a:ln>
              <a:latin typeface="+mj-lt"/>
              <a:cs typeface="Arial" charset="0"/>
            </a:endParaRPr>
          </a:p>
          <a:p>
            <a:r>
              <a:rPr lang="it-IT" sz="2800" spc="-100" dirty="0" smtClean="0">
                <a:ln w="3175">
                  <a:noFill/>
                </a:ln>
                <a:latin typeface="+mj-lt"/>
                <a:cs typeface="Arial" charset="0"/>
              </a:rPr>
              <a:t>La scelta di un architettura centralizzata riduce i costi della gestione dei dati (replicazione/frammentazione, mutua esclusione).</a:t>
            </a:r>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r>
              <a:rPr lang="it-IT" sz="2200" spc="-100" dirty="0">
                <a:ln w="3175">
                  <a:noFill/>
                </a:ln>
                <a:latin typeface="+mj-lt"/>
                <a:cs typeface="Arial" charset="0"/>
              </a:rPr>
              <a:t>NB: per </a:t>
            </a:r>
            <a:r>
              <a:rPr lang="it-IT" sz="2200" spc="-100" dirty="0" smtClean="0">
                <a:ln w="3175">
                  <a:noFill/>
                </a:ln>
                <a:latin typeface="+mj-lt"/>
                <a:cs typeface="Arial" charset="0"/>
              </a:rPr>
              <a:t>costi </a:t>
            </a:r>
            <a:r>
              <a:rPr lang="it-IT" sz="2200" spc="-100" dirty="0">
                <a:ln w="3175">
                  <a:noFill/>
                </a:ln>
                <a:latin typeface="+mj-lt"/>
                <a:cs typeface="Arial" charset="0"/>
              </a:rPr>
              <a:t>si </a:t>
            </a:r>
            <a:r>
              <a:rPr lang="it-IT" sz="2200" spc="-100" dirty="0" smtClean="0">
                <a:ln w="3175">
                  <a:noFill/>
                </a:ln>
                <a:latin typeface="+mj-lt"/>
                <a:cs typeface="Arial" charset="0"/>
              </a:rPr>
              <a:t>intendono le </a:t>
            </a:r>
            <a:r>
              <a:rPr lang="it-IT" sz="2200" spc="-100" dirty="0">
                <a:ln w="3175">
                  <a:noFill/>
                </a:ln>
                <a:latin typeface="+mj-lt"/>
                <a:cs typeface="Arial" charset="0"/>
              </a:rPr>
              <a:t>risorse utilizzare per svolgere un operazione</a:t>
            </a:r>
          </a:p>
          <a:p>
            <a:endParaRPr lang="it-IT" dirty="0"/>
          </a:p>
        </p:txBody>
      </p:sp>
    </p:spTree>
    <p:extLst>
      <p:ext uri="{BB962C8B-B14F-4D97-AF65-F5344CB8AC3E}">
        <p14:creationId xmlns:p14="http://schemas.microsoft.com/office/powerpoint/2010/main" val="160699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Frammentazione BSE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254652"/>
            <a:ext cx="11279983" cy="6540252"/>
          </a:xfrm>
          <a:prstGeom prst="rect">
            <a:avLst/>
          </a:prstGeom>
          <a:noFill/>
        </p:spPr>
        <p:txBody>
          <a:bodyPr wrap="square" rtlCol="0">
            <a:spAutoFit/>
          </a:bodyPr>
          <a:lstStyle/>
          <a:p>
            <a:r>
              <a:rPr lang="it-IT" sz="2800" spc="-100" dirty="0" smtClean="0">
                <a:ln w="3175">
                  <a:noFill/>
                </a:ln>
                <a:latin typeface="+mj-lt"/>
                <a:cs typeface="Arial" charset="0"/>
              </a:rPr>
              <a:t>Le informazioni  che è possibile </a:t>
            </a:r>
            <a:r>
              <a:rPr lang="it-IT" sz="2800" i="1" spc="-100" dirty="0" smtClean="0">
                <a:ln w="3175">
                  <a:noFill/>
                </a:ln>
                <a:latin typeface="+mj-lt"/>
                <a:cs typeface="Arial" charset="0"/>
              </a:rPr>
              <a:t>frammentare orizzontalmente</a:t>
            </a:r>
            <a:r>
              <a:rPr lang="it-IT" sz="2800" spc="-100" dirty="0" smtClean="0">
                <a:ln w="3175">
                  <a:noFill/>
                </a:ln>
                <a:latin typeface="+mj-lt"/>
                <a:cs typeface="Arial" charset="0"/>
              </a:rPr>
              <a:t>, sono le seguenti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Squadre di emergenza </a:t>
            </a:r>
          </a:p>
          <a:p>
            <a:pPr marL="457200" indent="-457200">
              <a:buFont typeface="Arial" panose="020B0604020202020204" pitchFamily="34" charset="0"/>
              <a:buChar char="•"/>
            </a:pPr>
            <a:r>
              <a:rPr lang="it-IT" sz="2800" spc="-100" dirty="0" smtClean="0">
                <a:ln w="3175">
                  <a:noFill/>
                </a:ln>
                <a:latin typeface="+mj-lt"/>
                <a:cs typeface="Arial" charset="0"/>
              </a:rPr>
              <a:t>Pianificazione spostamento</a:t>
            </a:r>
          </a:p>
          <a:p>
            <a:pPr marL="457200" indent="-457200">
              <a:buFont typeface="Arial" panose="020B0604020202020204" pitchFamily="34" charset="0"/>
              <a:buChar char="•"/>
            </a:pPr>
            <a:r>
              <a:rPr lang="it-IT" sz="2800" spc="-100" dirty="0" smtClean="0">
                <a:ln w="3175">
                  <a:noFill/>
                </a:ln>
                <a:latin typeface="+mj-lt"/>
                <a:cs typeface="Arial" charset="0"/>
              </a:rPr>
              <a:t>Sede operativa</a:t>
            </a:r>
          </a:p>
          <a:p>
            <a:pPr marL="457200" indent="-457200">
              <a:buFont typeface="Arial" panose="020B0604020202020204" pitchFamily="34" charset="0"/>
              <a:buChar char="•"/>
            </a:pPr>
            <a:r>
              <a:rPr lang="it-IT" sz="2800" spc="-100" dirty="0" smtClean="0">
                <a:ln w="3175">
                  <a:noFill/>
                </a:ln>
                <a:latin typeface="+mj-lt"/>
                <a:cs typeface="Arial" charset="0"/>
              </a:rPr>
              <a:t>Operatore centro di supervisione</a:t>
            </a:r>
          </a:p>
          <a:p>
            <a:pPr marL="457200" indent="-457200">
              <a:buFont typeface="Arial" panose="020B0604020202020204" pitchFamily="34" charset="0"/>
              <a:buChar char="•"/>
            </a:pPr>
            <a:r>
              <a:rPr lang="it-IT" sz="2800" spc="-100" dirty="0" smtClean="0">
                <a:ln w="3175">
                  <a:noFill/>
                </a:ln>
                <a:latin typeface="+mj-lt"/>
                <a:cs typeface="Arial" charset="0"/>
              </a:rPr>
              <a:t>Sensore idrico</a:t>
            </a:r>
          </a:p>
          <a:p>
            <a:pPr marL="457200" indent="-457200">
              <a:buFont typeface="Arial" panose="020B0604020202020204" pitchFamily="34" charset="0"/>
              <a:buChar char="•"/>
            </a:pPr>
            <a:r>
              <a:rPr lang="it-IT" sz="2800" spc="-100" dirty="0" smtClean="0">
                <a:ln w="3175">
                  <a:noFill/>
                </a:ln>
                <a:latin typeface="+mj-lt"/>
                <a:cs typeface="Arial" charset="0"/>
              </a:rPr>
              <a:t>SEP</a:t>
            </a:r>
            <a:endParaRPr lang="it-IT" sz="2800" spc="-100" dirty="0">
              <a:ln w="3175">
                <a:noFill/>
              </a:ln>
              <a:latin typeface="+mj-lt"/>
              <a:cs typeface="Arial" charset="0"/>
            </a:endParaRPr>
          </a:p>
          <a:p>
            <a:endParaRPr lang="it-IT" sz="1500" spc="-100" dirty="0" smtClean="0">
              <a:ln w="3175">
                <a:noFill/>
              </a:ln>
              <a:latin typeface="+mj-lt"/>
              <a:cs typeface="Arial" charset="0"/>
            </a:endParaRPr>
          </a:p>
          <a:p>
            <a:r>
              <a:rPr lang="it-IT" sz="2800" spc="-100" dirty="0" smtClean="0">
                <a:ln w="3175">
                  <a:noFill/>
                </a:ln>
                <a:latin typeface="+mj-lt"/>
                <a:cs typeface="Arial" charset="0"/>
              </a:rPr>
              <a:t>Supponiamo una </a:t>
            </a:r>
            <a:r>
              <a:rPr lang="it-IT" sz="2800" i="1" spc="-100" dirty="0" smtClean="0">
                <a:ln w="3175">
                  <a:noFill/>
                </a:ln>
                <a:latin typeface="+mj-lt"/>
                <a:cs typeface="Arial" charset="0"/>
              </a:rPr>
              <a:t>frammentazione orizzontale </a:t>
            </a:r>
            <a:r>
              <a:rPr lang="it-IT" sz="2800" spc="-100" dirty="0" smtClean="0">
                <a:ln w="3175">
                  <a:noFill/>
                </a:ln>
                <a:latin typeface="+mj-lt"/>
                <a:cs typeface="Arial" charset="0"/>
              </a:rPr>
              <a:t>su 20 regioni. (quindi la base dati sarà distribuita su 20 nodi)</a:t>
            </a:r>
          </a:p>
          <a:p>
            <a:endParaRPr lang="it-IT" sz="1500" spc="-100" dirty="0">
              <a:ln w="3175">
                <a:noFill/>
              </a:ln>
              <a:latin typeface="+mj-lt"/>
              <a:cs typeface="Arial" charset="0"/>
            </a:endParaRPr>
          </a:p>
          <a:p>
            <a:endParaRPr lang="it-IT" sz="2800" spc="-100" dirty="0" smtClean="0">
              <a:ln w="3175">
                <a:noFill/>
              </a:ln>
              <a:latin typeface="+mj-lt"/>
              <a:cs typeface="Arial" charset="0"/>
            </a:endParaRPr>
          </a:p>
          <a:p>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508628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Replicazione BSE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11804"/>
            <a:ext cx="11279983" cy="5693866"/>
          </a:xfrm>
          <a:prstGeom prst="rect">
            <a:avLst/>
          </a:prstGeom>
          <a:noFill/>
        </p:spPr>
        <p:txBody>
          <a:bodyPr wrap="square" rtlCol="0">
            <a:spAutoFit/>
          </a:bodyPr>
          <a:lstStyle/>
          <a:p>
            <a:r>
              <a:rPr lang="it-IT" sz="2800" spc="-100" dirty="0" smtClean="0">
                <a:ln w="3175">
                  <a:noFill/>
                </a:ln>
                <a:latin typeface="+mj-lt"/>
                <a:cs typeface="Arial" charset="0"/>
              </a:rPr>
              <a:t>Le informazioni per cui  è necessaria la </a:t>
            </a:r>
            <a:r>
              <a:rPr lang="it-IT" sz="2800" i="1" spc="-100" dirty="0" smtClean="0">
                <a:ln w="3175">
                  <a:noFill/>
                </a:ln>
                <a:latin typeface="+mj-lt"/>
                <a:cs typeface="Arial" charset="0"/>
              </a:rPr>
              <a:t>replicazione, </a:t>
            </a:r>
            <a:r>
              <a:rPr lang="it-IT" sz="2800" spc="-100" dirty="0" smtClean="0">
                <a:ln w="3175">
                  <a:noFill/>
                </a:ln>
                <a:latin typeface="+mj-lt"/>
                <a:cs typeface="Arial" charset="0"/>
              </a:rPr>
              <a:t>sono le seguenti :</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SEP</a:t>
            </a:r>
          </a:p>
          <a:p>
            <a:endParaRPr lang="it-IT" sz="1500" spc="-100" dirty="0" smtClean="0">
              <a:ln w="3175">
                <a:noFill/>
              </a:ln>
              <a:latin typeface="+mj-lt"/>
              <a:cs typeface="Arial" charset="0"/>
            </a:endParaRPr>
          </a:p>
          <a:p>
            <a:r>
              <a:rPr lang="it-IT" sz="2800" spc="-100" dirty="0" smtClean="0">
                <a:ln w="3175">
                  <a:noFill/>
                </a:ln>
                <a:latin typeface="+mj-lt"/>
                <a:cs typeface="Arial" charset="0"/>
              </a:rPr>
              <a:t>Le </a:t>
            </a:r>
            <a:r>
              <a:rPr lang="it-IT" sz="2800" i="1" spc="-100" dirty="0" smtClean="0">
                <a:ln w="3175">
                  <a:noFill/>
                </a:ln>
                <a:latin typeface="+mj-lt"/>
                <a:cs typeface="Arial" charset="0"/>
              </a:rPr>
              <a:t>situazioni di emergenza potenziale </a:t>
            </a:r>
            <a:r>
              <a:rPr lang="it-IT" sz="2800" spc="-100" dirty="0" smtClean="0">
                <a:ln w="3175">
                  <a:noFill/>
                </a:ln>
                <a:latin typeface="+mj-lt"/>
                <a:cs typeface="Arial" charset="0"/>
              </a:rPr>
              <a:t>comuni a più regioni, sono informazioni da replicare su ogni nodo dell’istanza distribuita.</a:t>
            </a:r>
          </a:p>
          <a:p>
            <a:endParaRPr lang="it-IT" sz="1500" spc="-100" dirty="0">
              <a:ln w="3175">
                <a:noFill/>
              </a:ln>
              <a:latin typeface="+mj-lt"/>
              <a:cs typeface="Arial" charset="0"/>
            </a:endParaRPr>
          </a:p>
          <a:p>
            <a:r>
              <a:rPr lang="it-IT" sz="2800" spc="-100" dirty="0" smtClean="0">
                <a:ln w="3175">
                  <a:noFill/>
                </a:ln>
                <a:latin typeface="+mj-lt"/>
                <a:cs typeface="Arial" charset="0"/>
              </a:rPr>
              <a:t>La gestione della replicazione delle informazioni, implica l’utilizzo di una strategia di </a:t>
            </a:r>
            <a:r>
              <a:rPr lang="it-IT" sz="2800" b="1" spc="-100" dirty="0" smtClean="0">
                <a:ln w="3175">
                  <a:noFill/>
                </a:ln>
                <a:latin typeface="+mj-lt"/>
                <a:cs typeface="Arial" charset="0"/>
              </a:rPr>
              <a:t>mutua esclusione </a:t>
            </a:r>
            <a:r>
              <a:rPr lang="it-IT" sz="2800" spc="-100" dirty="0" smtClean="0">
                <a:ln w="3175">
                  <a:noFill/>
                </a:ln>
                <a:latin typeface="+mj-lt"/>
                <a:cs typeface="Arial" charset="0"/>
              </a:rPr>
              <a:t>per garantire la </a:t>
            </a:r>
            <a:r>
              <a:rPr lang="it-IT" sz="2800" b="1" spc="-100" dirty="0" smtClean="0">
                <a:ln w="3175">
                  <a:noFill/>
                </a:ln>
                <a:latin typeface="+mj-lt"/>
                <a:cs typeface="Arial" charset="0"/>
              </a:rPr>
              <a:t>consistenza</a:t>
            </a:r>
            <a:r>
              <a:rPr lang="it-IT" sz="2800" spc="-100" dirty="0" smtClean="0">
                <a:ln w="3175">
                  <a:noFill/>
                </a:ln>
                <a:latin typeface="+mj-lt"/>
                <a:cs typeface="Arial" charset="0"/>
              </a:rPr>
              <a:t> dei dati. </a:t>
            </a:r>
          </a:p>
          <a:p>
            <a:endParaRPr lang="it-IT" sz="2800" spc="-100" dirty="0" smtClean="0">
              <a:ln w="3175">
                <a:noFill/>
              </a:ln>
              <a:latin typeface="+mj-lt"/>
              <a:cs typeface="Arial" charset="0"/>
            </a:endParaRPr>
          </a:p>
          <a:p>
            <a:endParaRPr lang="it-IT" sz="1000" spc="-100" dirty="0">
              <a:ln w="3175">
                <a:noFill/>
              </a:ln>
              <a:latin typeface="+mj-lt"/>
              <a:cs typeface="Arial" charset="0"/>
            </a:endParaRPr>
          </a:p>
          <a:p>
            <a:r>
              <a:rPr lang="it-IT" sz="2200" spc="-100" dirty="0">
                <a:ln w="3175">
                  <a:noFill/>
                </a:ln>
                <a:latin typeface="+mj-lt"/>
                <a:cs typeface="Arial" charset="0"/>
              </a:rPr>
              <a:t>NB: la pianificazione di spostamenti per gestire una SEP che comprende più </a:t>
            </a:r>
            <a:r>
              <a:rPr lang="it-IT" sz="2200" spc="-100" dirty="0" smtClean="0">
                <a:ln w="3175">
                  <a:noFill/>
                </a:ln>
                <a:latin typeface="+mj-lt"/>
                <a:cs typeface="Arial" charset="0"/>
              </a:rPr>
              <a:t>regioni, </a:t>
            </a:r>
            <a:r>
              <a:rPr lang="it-IT" sz="2200" spc="-100" dirty="0">
                <a:ln w="3175">
                  <a:noFill/>
                </a:ln>
                <a:latin typeface="+mj-lt"/>
                <a:cs typeface="Arial" charset="0"/>
              </a:rPr>
              <a:t>è da considerarsi una situazione straordinaria</a:t>
            </a: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436807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Frammentazione BRI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297516"/>
            <a:ext cx="11279983" cy="5463034"/>
          </a:xfrm>
          <a:prstGeom prst="rect">
            <a:avLst/>
          </a:prstGeom>
          <a:noFill/>
        </p:spPr>
        <p:txBody>
          <a:bodyPr wrap="square" rtlCol="0">
            <a:spAutoFit/>
          </a:bodyPr>
          <a:lstStyle/>
          <a:p>
            <a:r>
              <a:rPr lang="it-IT" sz="2800" spc="-100" dirty="0" smtClean="0">
                <a:ln w="3175">
                  <a:noFill/>
                </a:ln>
                <a:latin typeface="+mj-lt"/>
                <a:cs typeface="Arial" charset="0"/>
              </a:rPr>
              <a:t>Le informazioni che è possibile </a:t>
            </a:r>
            <a:r>
              <a:rPr lang="it-IT" sz="2800" i="1" spc="-100" dirty="0">
                <a:ln w="3175">
                  <a:noFill/>
                </a:ln>
                <a:latin typeface="+mj-lt"/>
                <a:cs typeface="Arial" charset="0"/>
              </a:rPr>
              <a:t>frammentare orizzontalmente</a:t>
            </a:r>
            <a:r>
              <a:rPr lang="it-IT" sz="2800" spc="-100" dirty="0" smtClean="0">
                <a:ln w="3175">
                  <a:noFill/>
                </a:ln>
                <a:latin typeface="+mj-lt"/>
                <a:cs typeface="Arial" charset="0"/>
              </a:rPr>
              <a:t>, sono le seguenti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Sensore idrico</a:t>
            </a:r>
          </a:p>
          <a:p>
            <a:pPr marL="457200" indent="-457200">
              <a:buFont typeface="Arial" panose="020B0604020202020204" pitchFamily="34" charset="0"/>
              <a:buChar char="•"/>
            </a:pPr>
            <a:r>
              <a:rPr lang="it-IT" sz="2800" spc="-100" dirty="0" smtClean="0">
                <a:ln w="3175">
                  <a:noFill/>
                </a:ln>
                <a:latin typeface="+mj-lt"/>
                <a:cs typeface="Arial" charset="0"/>
              </a:rPr>
              <a:t>Dato idrometrico</a:t>
            </a:r>
          </a:p>
          <a:p>
            <a:pPr marL="457200" indent="-457200">
              <a:buFont typeface="Arial" panose="020B0604020202020204" pitchFamily="34" charset="0"/>
              <a:buChar char="•"/>
            </a:pPr>
            <a:r>
              <a:rPr lang="it-IT" sz="2800" spc="-100" dirty="0" smtClean="0">
                <a:ln w="3175">
                  <a:noFill/>
                </a:ln>
                <a:latin typeface="+mj-lt"/>
                <a:cs typeface="Arial" charset="0"/>
              </a:rPr>
              <a:t>Nodo acqua</a:t>
            </a:r>
          </a:p>
          <a:p>
            <a:pPr marL="457200" indent="-457200">
              <a:buFont typeface="Arial" panose="020B0604020202020204" pitchFamily="34" charset="0"/>
              <a:buChar char="•"/>
            </a:pPr>
            <a:r>
              <a:rPr lang="it-IT" sz="2800" spc="-100" dirty="0" smtClean="0">
                <a:ln w="3175">
                  <a:noFill/>
                </a:ln>
                <a:latin typeface="+mj-lt"/>
                <a:cs typeface="Arial" charset="0"/>
              </a:rPr>
              <a:t>Tratto acqua</a:t>
            </a:r>
          </a:p>
          <a:p>
            <a:pPr marL="457200" indent="-457200">
              <a:buFont typeface="Arial" panose="020B0604020202020204" pitchFamily="34" charset="0"/>
              <a:buChar char="•"/>
            </a:pPr>
            <a:r>
              <a:rPr lang="it-IT" sz="2800" spc="-100" dirty="0" smtClean="0">
                <a:ln w="3175">
                  <a:noFill/>
                </a:ln>
                <a:latin typeface="+mj-lt"/>
                <a:cs typeface="Arial" charset="0"/>
              </a:rPr>
              <a:t>Corso acqua</a:t>
            </a:r>
          </a:p>
          <a:p>
            <a:pPr marL="457200" indent="-457200">
              <a:buFont typeface="Arial" panose="020B0604020202020204" pitchFamily="34" charset="0"/>
              <a:buChar char="•"/>
            </a:pPr>
            <a:endParaRPr lang="it-IT" sz="1500" spc="-100" dirty="0" smtClean="0">
              <a:ln w="3175">
                <a:noFill/>
              </a:ln>
              <a:latin typeface="+mj-lt"/>
              <a:cs typeface="Arial" charset="0"/>
            </a:endParaRPr>
          </a:p>
          <a:p>
            <a:r>
              <a:rPr lang="it-IT" sz="2800" spc="-100" dirty="0" smtClean="0">
                <a:ln w="3175">
                  <a:noFill/>
                </a:ln>
                <a:latin typeface="+mj-lt"/>
                <a:cs typeface="Arial" charset="0"/>
              </a:rPr>
              <a:t>Supponiamo una </a:t>
            </a:r>
            <a:r>
              <a:rPr lang="it-IT" sz="2800" i="1" spc="-100" dirty="0" smtClean="0">
                <a:ln w="3175">
                  <a:noFill/>
                </a:ln>
                <a:latin typeface="+mj-lt"/>
                <a:cs typeface="Arial" charset="0"/>
              </a:rPr>
              <a:t>frammentazione orizzontale </a:t>
            </a:r>
            <a:r>
              <a:rPr lang="it-IT" sz="2800" spc="-100" dirty="0" smtClean="0">
                <a:ln w="3175">
                  <a:noFill/>
                </a:ln>
                <a:latin typeface="+mj-lt"/>
                <a:cs typeface="Arial" charset="0"/>
              </a:rPr>
              <a:t>su 20 </a:t>
            </a:r>
            <a:r>
              <a:rPr lang="it-IT" sz="2800" spc="-100" dirty="0">
                <a:ln w="3175">
                  <a:noFill/>
                </a:ln>
                <a:latin typeface="+mj-lt"/>
                <a:cs typeface="Arial" charset="0"/>
              </a:rPr>
              <a:t>regioni. (quindi la base dati sarà distribuita su 20 nodi)</a:t>
            </a:r>
            <a:endParaRPr lang="it-IT" sz="2800" spc="-100" dirty="0" smtClean="0">
              <a:ln w="3175">
                <a:noFill/>
              </a:ln>
              <a:latin typeface="+mj-lt"/>
              <a:cs typeface="Arial" charset="0"/>
            </a:endParaRPr>
          </a:p>
          <a:p>
            <a:endParaRPr lang="it-IT" sz="1500" spc="-100" dirty="0">
              <a:ln w="3175">
                <a:noFill/>
              </a:ln>
              <a:latin typeface="+mj-lt"/>
              <a:cs typeface="Arial" charset="0"/>
            </a:endParaRPr>
          </a:p>
          <a:p>
            <a:endParaRPr lang="it-IT" sz="1000" spc="-100" dirty="0" smtClean="0">
              <a:ln w="3175">
                <a:noFill/>
              </a:ln>
              <a:latin typeface="+mj-lt"/>
              <a:cs typeface="Arial" charset="0"/>
            </a:endParaRPr>
          </a:p>
          <a:p>
            <a:endParaRPr lang="it-IT" sz="1000" spc="-100" dirty="0">
              <a:ln w="3175">
                <a:noFill/>
              </a:ln>
              <a:latin typeface="+mj-lt"/>
              <a:cs typeface="Arial" charset="0"/>
            </a:endParaRPr>
          </a:p>
          <a:p>
            <a:pPr lvl="0"/>
            <a:endParaRPr lang="it-IT" sz="1000" spc="-100" dirty="0">
              <a:ln w="3175">
                <a:noFill/>
              </a:ln>
              <a:latin typeface="+mj-lt"/>
              <a:cs typeface="Arial" charset="0"/>
            </a:endParaRPr>
          </a:p>
          <a:p>
            <a:r>
              <a:rPr lang="it-IT" sz="2200" spc="-100" dirty="0">
                <a:ln w="3175">
                  <a:noFill/>
                </a:ln>
                <a:latin typeface="+mj-lt"/>
                <a:cs typeface="Arial" charset="0"/>
              </a:rPr>
              <a:t>NB: assumiamo non ci siano sensori </a:t>
            </a:r>
            <a:r>
              <a:rPr lang="it-IT" sz="2200" spc="-100" dirty="0" smtClean="0">
                <a:ln w="3175">
                  <a:noFill/>
                </a:ln>
                <a:latin typeface="+mj-lt"/>
                <a:cs typeface="Arial" charset="0"/>
              </a:rPr>
              <a:t>e nodi sul </a:t>
            </a:r>
            <a:r>
              <a:rPr lang="it-IT" sz="2200" spc="-100" dirty="0">
                <a:ln w="3175">
                  <a:noFill/>
                </a:ln>
                <a:latin typeface="+mj-lt"/>
                <a:cs typeface="Arial" charset="0"/>
              </a:rPr>
              <a:t>confine regionale</a:t>
            </a:r>
          </a:p>
        </p:txBody>
      </p:sp>
    </p:spTree>
    <p:extLst>
      <p:ext uri="{BB962C8B-B14F-4D97-AF65-F5344CB8AC3E}">
        <p14:creationId xmlns:p14="http://schemas.microsoft.com/office/powerpoint/2010/main" val="1002953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627062"/>
            <a:ext cx="11141340" cy="5786199"/>
          </a:xfrm>
          <a:prstGeom prst="rect">
            <a:avLst/>
          </a:prstGeom>
          <a:noFill/>
        </p:spPr>
        <p:txBody>
          <a:bodyPr wrap="square" rtlCol="0">
            <a:spAutoFit/>
          </a:bodyPr>
          <a:lstStyle/>
          <a:p>
            <a:pPr marL="457200" indent="-457200">
              <a:buFont typeface="Arial" panose="020B0604020202020204" pitchFamily="34" charset="0"/>
              <a:buChar char="•"/>
            </a:pPr>
            <a:endParaRPr lang="it-IT" sz="3200" spc="-100" dirty="0" smtClean="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L’algoritmo che identifica una SEP sulla base di quanti dati lavora?</a:t>
            </a:r>
            <a:endParaRPr lang="it-IT" sz="3200" spc="-100" dirty="0">
              <a:ln w="3175">
                <a:noFill/>
              </a:ln>
              <a:latin typeface="+mj-lt"/>
              <a:cs typeface="Arial" charset="0"/>
            </a:endParaRP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Come interagiamo con BDM? Ogni quanto vengono aggiornate le previsioni?</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Chi pianifica gli spostamenti delle squadre in base a SEP?</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Come identifico le squadre di emergenza più prossime?</a:t>
            </a:r>
            <a:endParaRPr lang="it-IT" sz="3200" spc="-100" dirty="0">
              <a:ln w="3175">
                <a:noFill/>
              </a:ln>
              <a:latin typeface="+mj-lt"/>
              <a:cs typeface="Arial" charset="0"/>
            </a:endParaRPr>
          </a:p>
          <a:p>
            <a:pPr marL="457200" indent="-457200">
              <a:buFont typeface="Arial" panose="020B0604020202020204" pitchFamily="34" charset="0"/>
              <a:buChar char="•"/>
            </a:pPr>
            <a:endParaRPr lang="it-IT" sz="3200" spc="-100" dirty="0">
              <a:ln w="3175">
                <a:noFill/>
              </a:ln>
              <a:latin typeface="+mj-lt"/>
              <a:cs typeface="Arial" charset="0"/>
            </a:endParaRPr>
          </a:p>
          <a:p>
            <a:endParaRPr lang="it-IT" sz="32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Ambiguità</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282923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Replicazione BRI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54669"/>
            <a:ext cx="11279983" cy="5847755"/>
          </a:xfrm>
          <a:prstGeom prst="rect">
            <a:avLst/>
          </a:prstGeom>
          <a:noFill/>
        </p:spPr>
        <p:txBody>
          <a:bodyPr wrap="square" rtlCol="0">
            <a:spAutoFit/>
          </a:bodyPr>
          <a:lstStyle/>
          <a:p>
            <a:r>
              <a:rPr lang="it-IT" sz="2800" spc="-100" dirty="0" smtClean="0">
                <a:ln w="3175">
                  <a:noFill/>
                </a:ln>
                <a:latin typeface="+mj-lt"/>
                <a:cs typeface="Arial" charset="0"/>
              </a:rPr>
              <a:t>Le informazioni per cui  è necessaria la </a:t>
            </a:r>
            <a:r>
              <a:rPr lang="it-IT" sz="2800" i="1" spc="-100" dirty="0" smtClean="0">
                <a:ln w="3175">
                  <a:noFill/>
                </a:ln>
                <a:latin typeface="+mj-lt"/>
                <a:cs typeface="Arial" charset="0"/>
              </a:rPr>
              <a:t>replicazione, </a:t>
            </a:r>
            <a:r>
              <a:rPr lang="it-IT" sz="2800" spc="-100" dirty="0" smtClean="0">
                <a:ln w="3175">
                  <a:noFill/>
                </a:ln>
                <a:latin typeface="+mj-lt"/>
                <a:cs typeface="Arial" charset="0"/>
              </a:rPr>
              <a:t>sono le seguenti :</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Tratto acqua</a:t>
            </a:r>
          </a:p>
          <a:p>
            <a:pPr marL="457200" indent="-457200">
              <a:buFont typeface="Arial" panose="020B0604020202020204" pitchFamily="34" charset="0"/>
              <a:buChar char="•"/>
            </a:pPr>
            <a:r>
              <a:rPr lang="it-IT" sz="2800" spc="-100" dirty="0" smtClean="0">
                <a:ln w="3175">
                  <a:noFill/>
                </a:ln>
                <a:latin typeface="+mj-lt"/>
                <a:cs typeface="Arial" charset="0"/>
              </a:rPr>
              <a:t>Corso acqua</a:t>
            </a:r>
          </a:p>
          <a:p>
            <a:endParaRPr lang="it-IT" sz="2800" spc="-100" dirty="0" smtClean="0">
              <a:ln w="3175">
                <a:noFill/>
              </a:ln>
              <a:latin typeface="+mj-lt"/>
              <a:cs typeface="Arial" charset="0"/>
            </a:endParaRPr>
          </a:p>
          <a:p>
            <a:r>
              <a:rPr lang="it-IT" sz="2800" spc="-100" dirty="0" smtClean="0">
                <a:ln w="3175">
                  <a:noFill/>
                </a:ln>
                <a:latin typeface="+mj-lt"/>
                <a:cs typeface="Arial" charset="0"/>
              </a:rPr>
              <a:t>I corsi d’acqua con i relativi tratti, comuni a più regioni, devono essere replicati fra i </a:t>
            </a:r>
            <a:r>
              <a:rPr lang="it-IT" sz="2800" i="1" spc="-100" dirty="0" smtClean="0">
                <a:ln w="3175">
                  <a:noFill/>
                </a:ln>
                <a:latin typeface="+mj-lt"/>
                <a:cs typeface="Arial" charset="0"/>
              </a:rPr>
              <a:t>nodi DB </a:t>
            </a:r>
            <a:r>
              <a:rPr lang="it-IT" sz="2800" spc="-100" dirty="0" smtClean="0">
                <a:ln w="3175">
                  <a:noFill/>
                </a:ln>
                <a:latin typeface="+mj-lt"/>
                <a:cs typeface="Arial" charset="0"/>
              </a:rPr>
              <a:t>delle regioni coinvolte.</a:t>
            </a:r>
          </a:p>
          <a:p>
            <a:endParaRPr lang="it-IT" sz="2800" spc="-100" dirty="0">
              <a:ln w="3175">
                <a:noFill/>
              </a:ln>
              <a:latin typeface="+mj-lt"/>
              <a:cs typeface="Arial" charset="0"/>
            </a:endParaRPr>
          </a:p>
          <a:p>
            <a:r>
              <a:rPr lang="it-IT" sz="2200" spc="-100" dirty="0">
                <a:ln w="3175">
                  <a:noFill/>
                </a:ln>
                <a:latin typeface="+mj-lt"/>
                <a:cs typeface="Arial" charset="0"/>
              </a:rPr>
              <a:t>Esempio: </a:t>
            </a:r>
            <a:r>
              <a:rPr lang="it-IT" sz="2200" spc="-100" dirty="0" smtClean="0">
                <a:ln w="3175">
                  <a:noFill/>
                </a:ln>
                <a:latin typeface="+mj-lt"/>
                <a:cs typeface="Arial" charset="0"/>
              </a:rPr>
              <a:t>il </a:t>
            </a:r>
            <a:r>
              <a:rPr lang="it-IT" sz="2200" spc="-100" dirty="0">
                <a:ln w="3175">
                  <a:noFill/>
                </a:ln>
                <a:latin typeface="+mj-lt"/>
                <a:cs typeface="Arial" charset="0"/>
              </a:rPr>
              <a:t>corso d’acqua </a:t>
            </a:r>
            <a:r>
              <a:rPr lang="it-IT" sz="2200" i="1" spc="-100" dirty="0">
                <a:ln w="3175">
                  <a:noFill/>
                </a:ln>
                <a:latin typeface="+mj-lt"/>
                <a:cs typeface="Arial" charset="0"/>
              </a:rPr>
              <a:t>Po</a:t>
            </a:r>
            <a:r>
              <a:rPr lang="it-IT" sz="2200" spc="-100" dirty="0">
                <a:ln w="3175">
                  <a:noFill/>
                </a:ln>
                <a:latin typeface="+mj-lt"/>
                <a:cs typeface="Arial" charset="0"/>
              </a:rPr>
              <a:t> è replicato nelle basi dati </a:t>
            </a:r>
            <a:r>
              <a:rPr lang="it-IT" sz="2200" spc="-100" dirty="0" smtClean="0">
                <a:ln w="3175">
                  <a:noFill/>
                </a:ln>
                <a:latin typeface="+mj-lt"/>
                <a:cs typeface="Arial" charset="0"/>
              </a:rPr>
              <a:t>delle regioni Piemonte, Lombardia, Emilia Romagna e Veneto.  (il tratto fra Piacenza e Cremona è condiviso fra Lombardia ed Emilia Romagna)</a:t>
            </a:r>
            <a:endParaRPr lang="it-IT" sz="22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597685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11815"/>
            <a:ext cx="10579895" cy="5878532"/>
          </a:xfrm>
          <a:prstGeom prst="rect">
            <a:avLst/>
          </a:prstGeom>
          <a:noFill/>
        </p:spPr>
        <p:txBody>
          <a:bodyPr wrap="square" rtlCol="0">
            <a:spAutoFit/>
          </a:bodyPr>
          <a:lstStyle/>
          <a:p>
            <a:r>
              <a:rPr lang="it-IT" sz="2800" spc="-100" dirty="0" smtClean="0">
                <a:ln w="3175">
                  <a:noFill/>
                </a:ln>
                <a:latin typeface="+mj-lt"/>
                <a:cs typeface="Arial" charset="0"/>
              </a:rPr>
              <a:t>Le possibili architetture software analizzate sono le seguenti:</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b="1" spc="-100" dirty="0" smtClean="0">
                <a:ln w="3175">
                  <a:noFill/>
                </a:ln>
                <a:latin typeface="+mj-lt"/>
                <a:cs typeface="Arial" charset="0"/>
              </a:rPr>
              <a:t>Unico nodo di </a:t>
            </a:r>
            <a:r>
              <a:rPr lang="it-IT" sz="2800" b="1" i="1" spc="-100" dirty="0" smtClean="0">
                <a:ln w="3175">
                  <a:noFill/>
                </a:ln>
                <a:latin typeface="+mj-lt"/>
                <a:cs typeface="Arial" charset="0"/>
              </a:rPr>
              <a:t>Gestione Centrale </a:t>
            </a:r>
            <a:r>
              <a:rPr lang="it-IT" sz="2800" b="1" spc="-100" dirty="0" smtClean="0">
                <a:ln w="3175">
                  <a:noFill/>
                </a:ln>
                <a:latin typeface="+mj-lt"/>
                <a:cs typeface="Arial" charset="0"/>
              </a:rPr>
              <a:t>per l’intero sistema</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Un nodo di </a:t>
            </a:r>
            <a:r>
              <a:rPr lang="it-IT" sz="2800" i="1" spc="-100" dirty="0" smtClean="0">
                <a:ln w="3175">
                  <a:noFill/>
                </a:ln>
                <a:latin typeface="+mj-lt"/>
                <a:cs typeface="Arial" charset="0"/>
              </a:rPr>
              <a:t>Gestione Centrale </a:t>
            </a:r>
            <a:r>
              <a:rPr lang="it-IT" sz="2800" spc="-100" dirty="0" smtClean="0">
                <a:ln w="3175">
                  <a:noFill/>
                </a:ln>
                <a:latin typeface="+mj-lt"/>
                <a:cs typeface="Arial" charset="0"/>
              </a:rPr>
              <a:t>per ogni regione</a:t>
            </a:r>
          </a:p>
          <a:p>
            <a:endParaRPr lang="it-IT" sz="1000" spc="-100" dirty="0">
              <a:ln w="3175">
                <a:noFill/>
              </a:ln>
              <a:latin typeface="+mj-lt"/>
              <a:cs typeface="Arial" charset="0"/>
            </a:endParaRPr>
          </a:p>
          <a:p>
            <a:pPr lvl="0"/>
            <a:endParaRPr lang="it-IT" sz="1500" spc="-100" dirty="0" smtClean="0">
              <a:ln w="3175">
                <a:noFill/>
              </a:ln>
              <a:latin typeface="+mj-lt"/>
              <a:cs typeface="Arial" charset="0"/>
            </a:endParaRPr>
          </a:p>
          <a:p>
            <a:pPr lvl="0"/>
            <a:r>
              <a:rPr lang="it-IT" sz="2800" b="1" spc="-100" dirty="0" smtClean="0">
                <a:ln w="3175">
                  <a:noFill/>
                </a:ln>
                <a:solidFill>
                  <a:srgbClr val="00B050"/>
                </a:solidFill>
                <a:latin typeface="+mj-lt"/>
                <a:cs typeface="Arial" charset="0"/>
              </a:rPr>
              <a:t>Pro</a:t>
            </a:r>
            <a:r>
              <a:rPr lang="it-IT" sz="2800" b="1" spc="-100" dirty="0" smtClean="0">
                <a:ln w="3175">
                  <a:noFill/>
                </a:ln>
                <a:latin typeface="+mj-lt"/>
                <a:cs typeface="Arial" charset="0"/>
              </a:rPr>
              <a:t>:</a:t>
            </a:r>
          </a:p>
          <a:p>
            <a:pPr lvl="0"/>
            <a:r>
              <a:rPr lang="it-IT" sz="2800" spc="-100" dirty="0" smtClean="0">
                <a:ln w="3175">
                  <a:noFill/>
                </a:ln>
                <a:latin typeface="+mj-lt"/>
                <a:cs typeface="Arial" charset="0"/>
              </a:rPr>
              <a:t>La soluzione ottimale per il nostro sistema è l’utilizzo di un unico nodo di Gestione Centrale in quanto il numero di dati da monitorare (sensori) è relativamente piccolo (nella nostra stima 2000 sensori) quindi la duplicazione di </a:t>
            </a:r>
            <a:r>
              <a:rPr lang="it-IT" sz="2800" spc="-100" dirty="0" err="1" smtClean="0">
                <a:ln w="3175">
                  <a:noFill/>
                </a:ln>
                <a:latin typeface="+mj-lt"/>
                <a:cs typeface="Arial" charset="0"/>
              </a:rPr>
              <a:t>hw</a:t>
            </a:r>
            <a:r>
              <a:rPr lang="it-IT" sz="2800" spc="-100" dirty="0" smtClean="0">
                <a:ln w="3175">
                  <a:noFill/>
                </a:ln>
                <a:latin typeface="+mj-lt"/>
                <a:cs typeface="Arial" charset="0"/>
              </a:rPr>
              <a:t> e </a:t>
            </a:r>
            <a:r>
              <a:rPr lang="it-IT" sz="2800" spc="-100" dirty="0" err="1" smtClean="0">
                <a:ln w="3175">
                  <a:noFill/>
                </a:ln>
                <a:latin typeface="+mj-lt"/>
                <a:cs typeface="Arial" charset="0"/>
              </a:rPr>
              <a:t>sw</a:t>
            </a:r>
            <a:r>
              <a:rPr lang="it-IT" sz="2800" spc="-100" dirty="0" smtClean="0">
                <a:ln w="3175">
                  <a:noFill/>
                </a:ln>
                <a:latin typeface="+mj-lt"/>
                <a:cs typeface="Arial" charset="0"/>
              </a:rPr>
              <a:t> comporterebbe costi (in termini di denaro, sviluppo e manutenzione) maggiori. (non giustificabili da un incremento delle prestazioni del sistema)</a:t>
            </a:r>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497381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11816"/>
            <a:ext cx="10579895" cy="4401205"/>
          </a:xfrm>
          <a:prstGeom prst="rect">
            <a:avLst/>
          </a:prstGeom>
          <a:noFill/>
        </p:spPr>
        <p:txBody>
          <a:bodyPr wrap="square" rtlCol="0">
            <a:spAutoFit/>
          </a:bodyPr>
          <a:lstStyle/>
          <a:p>
            <a:pPr lvl="0"/>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p>
          <a:p>
            <a:pPr lvl="0"/>
            <a:r>
              <a:rPr lang="it-IT" sz="2800" spc="-100" dirty="0" smtClean="0">
                <a:ln w="3175">
                  <a:noFill/>
                </a:ln>
                <a:latin typeface="+mj-lt"/>
                <a:cs typeface="Arial" charset="0"/>
              </a:rPr>
              <a:t>L’utilizzo di un solo nodo centrale comporta una difficoltà maggiore nel controllo dello stato del sistema, in quanto il malfunzionamento di un componente, se non gestito nel modo corretto (con procedure di </a:t>
            </a:r>
            <a:r>
              <a:rPr lang="it-IT" sz="2800" spc="-100" dirty="0" err="1" smtClean="0">
                <a:ln w="3175">
                  <a:noFill/>
                </a:ln>
                <a:latin typeface="+mj-lt"/>
                <a:cs typeface="Arial" charset="0"/>
              </a:rPr>
              <a:t>recovery</a:t>
            </a:r>
            <a:r>
              <a:rPr lang="it-IT" sz="2800" spc="-100" dirty="0" smtClean="0">
                <a:ln w="3175">
                  <a:noFill/>
                </a:ln>
                <a:latin typeface="+mj-lt"/>
                <a:cs typeface="Arial" charset="0"/>
              </a:rPr>
              <a:t> e fault </a:t>
            </a:r>
            <a:r>
              <a:rPr lang="it-IT" sz="2800" spc="-100" dirty="0" err="1" smtClean="0">
                <a:ln w="3175">
                  <a:noFill/>
                </a:ln>
                <a:latin typeface="+mj-lt"/>
                <a:cs typeface="Arial" charset="0"/>
              </a:rPr>
              <a:t>tollerance</a:t>
            </a:r>
            <a:r>
              <a:rPr lang="it-IT" sz="2800" spc="-100" dirty="0" smtClean="0">
                <a:ln w="3175">
                  <a:noFill/>
                </a:ln>
                <a:latin typeface="+mj-lt"/>
                <a:cs typeface="Arial" charset="0"/>
              </a:rPr>
              <a:t>), comprometterebbe la stabilità dell’intero sistema.</a:t>
            </a:r>
          </a:p>
          <a:p>
            <a:pPr lvl="0"/>
            <a:endParaRPr lang="it-IT" sz="2800" spc="-100" dirty="0">
              <a:ln w="3175">
                <a:noFill/>
              </a:ln>
              <a:latin typeface="+mj-lt"/>
              <a:cs typeface="Arial" charset="0"/>
            </a:endParaRPr>
          </a:p>
          <a:p>
            <a:pPr lvl="0"/>
            <a:r>
              <a:rPr lang="it-IT" sz="2800" spc="-100" dirty="0" smtClean="0">
                <a:ln w="3175">
                  <a:noFill/>
                </a:ln>
                <a:latin typeface="+mj-lt"/>
                <a:cs typeface="Arial" charset="0"/>
              </a:rPr>
              <a:t>L’utilizzo di nodi computazionali distribuiti non preclude il funzionamento dell’intero sistema in seguito ad un malfunzionamento localizzato.</a:t>
            </a:r>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63205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5678478"/>
          </a:xfrm>
          <a:prstGeom prst="rect">
            <a:avLst/>
          </a:prstGeom>
          <a:noFill/>
        </p:spPr>
        <p:txBody>
          <a:bodyPr wrap="square" rtlCol="0">
            <a:spAutoFit/>
          </a:bodyPr>
          <a:lstStyle/>
          <a:p>
            <a:r>
              <a:rPr lang="it-IT" sz="2800" spc="-100" dirty="0" smtClean="0">
                <a:ln w="3175">
                  <a:noFill/>
                </a:ln>
                <a:latin typeface="+mj-lt"/>
                <a:cs typeface="Arial" charset="0"/>
              </a:rPr>
              <a:t>Le possibili configurazioni del gestore centrale sono le seguenti:</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b="1" spc="-100" dirty="0" smtClean="0">
                <a:ln w="3175">
                  <a:noFill/>
                </a:ln>
                <a:latin typeface="+mj-lt"/>
                <a:cs typeface="Arial" charset="0"/>
              </a:rPr>
              <a:t>Gestore centrale suddiviso nelle componenti </a:t>
            </a:r>
            <a:r>
              <a:rPr lang="it-IT" sz="2800" b="1" i="1" spc="-100" dirty="0" smtClean="0">
                <a:ln w="3175">
                  <a:noFill/>
                </a:ln>
                <a:latin typeface="+mj-lt"/>
                <a:cs typeface="Arial" charset="0"/>
              </a:rPr>
              <a:t>Gestore Storico e Gestore Emergenze</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Gestore centrale formato da </a:t>
            </a:r>
            <a:r>
              <a:rPr lang="it-IT" sz="2800" i="1" spc="-100" dirty="0" smtClean="0">
                <a:ln w="3175">
                  <a:noFill/>
                </a:ln>
                <a:latin typeface="+mj-lt"/>
                <a:cs typeface="Arial" charset="0"/>
              </a:rPr>
              <a:t>un</a:t>
            </a:r>
            <a:r>
              <a:rPr lang="it-IT" sz="2800" spc="-100" dirty="0" smtClean="0">
                <a:ln w="3175">
                  <a:noFill/>
                </a:ln>
                <a:latin typeface="+mj-lt"/>
                <a:cs typeface="Arial" charset="0"/>
              </a:rPr>
              <a:t> </a:t>
            </a:r>
            <a:r>
              <a:rPr lang="it-IT" sz="2800" i="1" spc="-100" dirty="0" smtClean="0">
                <a:ln w="3175">
                  <a:noFill/>
                </a:ln>
                <a:latin typeface="+mj-lt"/>
                <a:cs typeface="Arial" charset="0"/>
              </a:rPr>
              <a:t>solo</a:t>
            </a:r>
            <a:r>
              <a:rPr lang="it-IT" sz="2800" spc="-100" dirty="0" smtClean="0">
                <a:ln w="3175">
                  <a:noFill/>
                </a:ln>
                <a:latin typeface="+mj-lt"/>
                <a:cs typeface="Arial" charset="0"/>
              </a:rPr>
              <a:t> componente</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Gestore centrale suddiviso nelle componenti </a:t>
            </a:r>
            <a:r>
              <a:rPr lang="it-IT" sz="2800" i="1" spc="-100" dirty="0" smtClean="0">
                <a:ln w="3175">
                  <a:noFill/>
                </a:ln>
                <a:latin typeface="+mj-lt"/>
                <a:cs typeface="Arial" charset="0"/>
              </a:rPr>
              <a:t>Gestore SEP, Gestore SEG e Gestore Storico</a:t>
            </a:r>
          </a:p>
          <a:p>
            <a:endParaRPr lang="it-IT" sz="2800" spc="-100" dirty="0" smtClean="0">
              <a:ln w="3175">
                <a:noFill/>
              </a:ln>
              <a:latin typeface="+mj-lt"/>
              <a:cs typeface="Arial" charset="0"/>
            </a:endParaRPr>
          </a:p>
          <a:p>
            <a:r>
              <a:rPr lang="it-IT" sz="2800" spc="-100" dirty="0" smtClean="0">
                <a:ln w="3175">
                  <a:noFill/>
                </a:ln>
                <a:latin typeface="+mj-lt"/>
                <a:cs typeface="Arial" charset="0"/>
              </a:rPr>
              <a:t>Analizzando le tre diverse configurazioni, la prima è da considerarsi migliore. (vedi slide sui </a:t>
            </a:r>
            <a:r>
              <a:rPr lang="it-IT" sz="2800" i="1" spc="-100" dirty="0" err="1" smtClean="0">
                <a:ln w="3175">
                  <a:noFill/>
                </a:ln>
                <a:latin typeface="+mj-lt"/>
                <a:cs typeface="Arial" charset="0"/>
              </a:rPr>
              <a:t>footprint</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320178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a:solidFill>
                  <a:srgbClr val="0072C6"/>
                </a:solidFill>
              </a:rPr>
              <a:t>Considerazioni – Architettura dati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54667"/>
            <a:ext cx="11279983" cy="4832092"/>
          </a:xfrm>
          <a:prstGeom prst="rect">
            <a:avLst/>
          </a:prstGeom>
          <a:noFill/>
        </p:spPr>
        <p:txBody>
          <a:bodyPr wrap="square" rtlCol="0">
            <a:spAutoFit/>
          </a:bodyPr>
          <a:lstStyle/>
          <a:p>
            <a:r>
              <a:rPr lang="it-IT" sz="2800" spc="-100" dirty="0" smtClean="0">
                <a:ln w="3175">
                  <a:noFill/>
                </a:ln>
                <a:latin typeface="+mj-lt"/>
                <a:cs typeface="Arial" charset="0"/>
              </a:rPr>
              <a:t>La scelta di una base dati centralizzata è dovuta alla presenza di numerose letture verso lo storico delle rilevazioni idrometriche.</a:t>
            </a:r>
          </a:p>
          <a:p>
            <a:endParaRPr lang="it-IT" sz="2800" spc="-100" dirty="0" smtClean="0">
              <a:ln w="3175">
                <a:noFill/>
              </a:ln>
              <a:latin typeface="+mj-lt"/>
              <a:cs typeface="Arial" charset="0"/>
            </a:endParaRPr>
          </a:p>
          <a:p>
            <a:r>
              <a:rPr lang="it-IT" sz="2800" spc="-100" dirty="0" smtClean="0">
                <a:ln w="3175">
                  <a:noFill/>
                </a:ln>
                <a:latin typeface="+mj-lt"/>
                <a:cs typeface="Arial" charset="0"/>
              </a:rPr>
              <a:t>L’algoritmo </a:t>
            </a:r>
            <a:r>
              <a:rPr lang="it-IT" sz="2800" spc="-100" dirty="0">
                <a:ln w="3175">
                  <a:noFill/>
                </a:ln>
                <a:latin typeface="+mj-lt"/>
                <a:cs typeface="Arial" charset="0"/>
              </a:rPr>
              <a:t>viene eseguito una volta all’ora; la presenza nel sistema di una base dati distribuita comporterebbe una lettura massiva da ogni nodo dell’istanza. </a:t>
            </a:r>
          </a:p>
          <a:p>
            <a:r>
              <a:rPr lang="it-IT" sz="2800" spc="-100" dirty="0" smtClean="0">
                <a:ln w="3175">
                  <a:noFill/>
                </a:ln>
                <a:latin typeface="+mj-lt"/>
                <a:cs typeface="Arial" charset="0"/>
              </a:rPr>
              <a:t>(considerando che la soluzione </a:t>
            </a:r>
            <a:r>
              <a:rPr lang="it-IT" sz="2800" spc="-100" dirty="0" err="1" smtClean="0">
                <a:ln w="3175">
                  <a:noFill/>
                </a:ln>
                <a:latin typeface="+mj-lt"/>
                <a:cs typeface="Arial" charset="0"/>
              </a:rPr>
              <a:t>sw</a:t>
            </a:r>
            <a:r>
              <a:rPr lang="it-IT" sz="2800" spc="-100" dirty="0" smtClean="0">
                <a:ln w="3175">
                  <a:noFill/>
                </a:ln>
                <a:latin typeface="+mj-lt"/>
                <a:cs typeface="Arial" charset="0"/>
              </a:rPr>
              <a:t> adottata è centralizzata, devo </a:t>
            </a:r>
            <a:r>
              <a:rPr lang="it-IT" sz="2800" spc="-100" dirty="0">
                <a:ln w="3175">
                  <a:noFill/>
                </a:ln>
                <a:latin typeface="+mj-lt"/>
                <a:cs typeface="Arial" charset="0"/>
              </a:rPr>
              <a:t>recuperare lo storico per 2000 sensori distribuiti in 20 nodi!!!)</a:t>
            </a:r>
            <a:endParaRPr lang="it-IT" sz="2200" spc="-100" dirty="0">
              <a:ln w="3175">
                <a:noFill/>
              </a:ln>
              <a:latin typeface="+mj-lt"/>
              <a:cs typeface="Arial" charset="0"/>
            </a:endParaRPr>
          </a:p>
          <a:p>
            <a:endParaRPr lang="it-IT" sz="2800" spc="-100" dirty="0" smtClean="0">
              <a:ln w="3175">
                <a:noFill/>
              </a:ln>
              <a:latin typeface="+mj-lt"/>
              <a:cs typeface="Arial" charset="0"/>
            </a:endParaRPr>
          </a:p>
          <a:p>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642878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Varie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454819" y="1526120"/>
            <a:ext cx="11215688" cy="4493538"/>
          </a:xfrm>
          <a:prstGeom prst="rect">
            <a:avLst/>
          </a:prstGeom>
          <a:noFill/>
        </p:spPr>
        <p:txBody>
          <a:bodyPr wrap="square" rtlCol="0">
            <a:spAutoFit/>
          </a:bodyPr>
          <a:lstStyle/>
          <a:p>
            <a:r>
              <a:rPr lang="it-IT" sz="2800" spc="-100" dirty="0" smtClean="0">
                <a:ln w="3175">
                  <a:noFill/>
                </a:ln>
                <a:latin typeface="+mj-lt"/>
                <a:cs typeface="Arial" charset="0"/>
              </a:rPr>
              <a:t>La trasmissione dei dati tra </a:t>
            </a:r>
            <a:r>
              <a:rPr lang="it-IT" sz="2800" i="1" spc="-100" dirty="0" smtClean="0">
                <a:ln w="3175">
                  <a:noFill/>
                </a:ln>
                <a:latin typeface="+mj-lt"/>
                <a:cs typeface="Arial" charset="0"/>
              </a:rPr>
              <a:t>sensori</a:t>
            </a:r>
            <a:r>
              <a:rPr lang="it-IT" sz="2800" spc="-100" dirty="0" smtClean="0">
                <a:ln w="3175">
                  <a:noFill/>
                </a:ln>
                <a:latin typeface="+mj-lt"/>
                <a:cs typeface="Arial" charset="0"/>
              </a:rPr>
              <a:t> e </a:t>
            </a:r>
            <a:r>
              <a:rPr lang="it-IT" sz="2800" i="1" spc="-100" dirty="0" smtClean="0">
                <a:ln w="3175">
                  <a:noFill/>
                </a:ln>
                <a:latin typeface="+mj-lt"/>
                <a:cs typeface="Arial" charset="0"/>
              </a:rPr>
              <a:t>gestore centrale </a:t>
            </a:r>
            <a:r>
              <a:rPr lang="it-IT" sz="2800" spc="-100" dirty="0" smtClean="0">
                <a:ln w="3175">
                  <a:noFill/>
                </a:ln>
                <a:latin typeface="+mj-lt"/>
                <a:cs typeface="Arial" charset="0"/>
              </a:rPr>
              <a:t>avviene tramite</a:t>
            </a:r>
          </a:p>
          <a:p>
            <a:r>
              <a:rPr lang="it-IT" sz="2800" spc="-100" dirty="0" smtClean="0">
                <a:ln w="3175">
                  <a:noFill/>
                </a:ln>
                <a:latin typeface="+mj-lt"/>
                <a:cs typeface="Arial" charset="0"/>
              </a:rPr>
              <a:t>segnale GPRS. (</a:t>
            </a:r>
            <a:r>
              <a:rPr lang="it-IT" sz="2800" i="1" spc="-100" dirty="0" smtClean="0">
                <a:ln w="3175">
                  <a:noFill/>
                </a:ln>
                <a:latin typeface="+mj-lt"/>
                <a:cs typeface="Arial" charset="0"/>
              </a:rPr>
              <a:t>wireless</a:t>
            </a:r>
            <a:r>
              <a:rPr lang="it-IT" sz="2800" spc="-100" dirty="0" smtClean="0">
                <a:ln w="3175">
                  <a:noFill/>
                </a:ln>
                <a:latin typeface="+mj-lt"/>
                <a:cs typeface="Arial" charset="0"/>
              </a:rPr>
              <a:t>)</a:t>
            </a:r>
          </a:p>
          <a:p>
            <a:endParaRPr lang="it-IT" sz="1500" spc="-100" dirty="0">
              <a:ln w="3175">
                <a:noFill/>
              </a:ln>
              <a:latin typeface="+mj-lt"/>
              <a:cs typeface="Arial" charset="0"/>
            </a:endParaRPr>
          </a:p>
          <a:p>
            <a:endParaRPr lang="it-IT" sz="1000" spc="-100" dirty="0">
              <a:ln w="3175">
                <a:noFill/>
              </a:ln>
              <a:latin typeface="+mj-lt"/>
              <a:cs typeface="Arial" charset="0"/>
            </a:endParaRPr>
          </a:p>
          <a:p>
            <a:pPr lvl="0"/>
            <a:r>
              <a:rPr lang="it-IT" sz="2800" spc="-100" dirty="0" smtClean="0">
                <a:ln w="3175">
                  <a:noFill/>
                </a:ln>
                <a:latin typeface="+mj-lt"/>
                <a:cs typeface="Arial" charset="0"/>
              </a:rPr>
              <a:t>La scelta di questo tipo di trasmissione permette il posizionamento dei sensori anche in zone difficilmente raggiungibili da rete internet cablata.</a:t>
            </a:r>
          </a:p>
          <a:p>
            <a:pPr lvl="0"/>
            <a:endParaRPr lang="it-IT" sz="1500" spc="-100" dirty="0">
              <a:ln w="3175">
                <a:noFill/>
              </a:ln>
              <a:latin typeface="+mj-lt"/>
              <a:cs typeface="Arial" charset="0"/>
            </a:endParaRPr>
          </a:p>
          <a:p>
            <a:pPr lvl="0"/>
            <a:r>
              <a:rPr lang="it-IT" sz="2800" spc="-100" dirty="0" smtClean="0">
                <a:ln w="3175">
                  <a:noFill/>
                </a:ln>
                <a:latin typeface="+mj-lt"/>
                <a:cs typeface="Arial" charset="0"/>
              </a:rPr>
              <a:t>Un altro tipo di approccio è quello di utilizzare la trasmissione via cavo con conseguente riduzione dei costi (un modulo </a:t>
            </a:r>
            <a:r>
              <a:rPr lang="it-IT" sz="2800" i="1" spc="-100" dirty="0" err="1" smtClean="0">
                <a:ln w="3175">
                  <a:noFill/>
                </a:ln>
                <a:latin typeface="+mj-lt"/>
                <a:cs typeface="Arial" charset="0"/>
              </a:rPr>
              <a:t>cable</a:t>
            </a:r>
            <a:r>
              <a:rPr lang="it-IT" sz="2800" i="1" spc="-100" dirty="0" smtClean="0">
                <a:ln w="3175">
                  <a:noFill/>
                </a:ln>
                <a:latin typeface="+mj-lt"/>
                <a:cs typeface="Arial" charset="0"/>
              </a:rPr>
              <a:t> internet </a:t>
            </a:r>
            <a:r>
              <a:rPr lang="it-IT" sz="2800" spc="-100" dirty="0" smtClean="0">
                <a:ln w="3175">
                  <a:noFill/>
                </a:ln>
                <a:latin typeface="+mj-lt"/>
                <a:cs typeface="Arial" charset="0"/>
              </a:rPr>
              <a:t>è meno costoso di un </a:t>
            </a:r>
            <a:r>
              <a:rPr lang="it-IT" sz="2800" i="1" spc="-100" dirty="0" smtClean="0">
                <a:ln w="3175">
                  <a:noFill/>
                </a:ln>
                <a:latin typeface="+mj-lt"/>
                <a:cs typeface="Arial" charset="0"/>
              </a:rPr>
              <a:t>modulo GPRS</a:t>
            </a:r>
            <a:r>
              <a:rPr lang="it-IT" sz="2800" spc="-100" dirty="0" smtClean="0">
                <a:ln w="3175">
                  <a:noFill/>
                </a:ln>
                <a:latin typeface="+mj-lt"/>
                <a:cs typeface="Arial" charset="0"/>
              </a:rPr>
              <a:t>) ma si ottengono limitazioni sul posizionamento dei sensori.</a:t>
            </a:r>
          </a:p>
          <a:p>
            <a:pPr lvl="0"/>
            <a:endParaRPr lang="it-IT" sz="2800" spc="-100" dirty="0" smtClean="0">
              <a:ln w="3175">
                <a:noFill/>
              </a:ln>
              <a:latin typeface="+mj-lt"/>
              <a:cs typeface="Arial" charset="0"/>
            </a:endParaRPr>
          </a:p>
          <a:p>
            <a:r>
              <a:rPr lang="it-IT" sz="2200" spc="-100" dirty="0" smtClean="0">
                <a:ln w="3175">
                  <a:noFill/>
                </a:ln>
                <a:latin typeface="+mj-lt"/>
                <a:cs typeface="Arial" charset="0"/>
              </a:rPr>
              <a:t>NB</a:t>
            </a:r>
            <a:r>
              <a:rPr lang="it-IT" sz="2200" spc="-100" dirty="0">
                <a:ln w="3175">
                  <a:noFill/>
                </a:ln>
                <a:latin typeface="+mj-lt"/>
                <a:cs typeface="Arial" charset="0"/>
              </a:rPr>
              <a:t>: assumiamo una copertura completa del segnale GPRS </a:t>
            </a:r>
          </a:p>
        </p:txBody>
      </p:sp>
    </p:spTree>
    <p:extLst>
      <p:ext uri="{BB962C8B-B14F-4D97-AF65-F5344CB8AC3E}">
        <p14:creationId xmlns:p14="http://schemas.microsoft.com/office/powerpoint/2010/main" val="379514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Evoluzioni future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454819" y="1526120"/>
            <a:ext cx="11215688" cy="5262979"/>
          </a:xfrm>
          <a:prstGeom prst="rect">
            <a:avLst/>
          </a:prstGeom>
          <a:noFill/>
        </p:spPr>
        <p:txBody>
          <a:bodyPr wrap="square" rtlCol="0">
            <a:spAutoFit/>
          </a:bodyPr>
          <a:lstStyle/>
          <a:p>
            <a:r>
              <a:rPr lang="it-IT" sz="2800" spc="-100" dirty="0" smtClean="0">
                <a:ln w="3175">
                  <a:noFill/>
                </a:ln>
                <a:latin typeface="+mj-lt"/>
                <a:cs typeface="Arial" charset="0"/>
              </a:rPr>
              <a:t>Il sistema può essere migliorato sviluppando una o più delle seguenti </a:t>
            </a:r>
            <a:r>
              <a:rPr lang="it-IT" sz="2800" spc="-100" dirty="0" err="1" smtClean="0">
                <a:ln w="3175">
                  <a:noFill/>
                </a:ln>
                <a:latin typeface="+mj-lt"/>
                <a:cs typeface="Arial" charset="0"/>
              </a:rPr>
              <a:t>features</a:t>
            </a:r>
            <a:r>
              <a:rPr lang="it-IT" sz="2800" spc="-100" dirty="0" smtClean="0">
                <a:ln w="3175">
                  <a:noFill/>
                </a:ln>
                <a:latin typeface="+mj-lt"/>
                <a:cs typeface="Arial" charset="0"/>
              </a:rPr>
              <a:t>:</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Gestione automatica della pianificazione degli spostamenti in caso di SEP</a:t>
            </a:r>
          </a:p>
          <a:p>
            <a:pPr marL="457200" indent="-457200">
              <a:buFont typeface="Arial" panose="020B0604020202020204" pitchFamily="34" charset="0"/>
              <a:buChar char="•"/>
            </a:pP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Introduzione di nuove tipologie di sensori per una maggiore probabilità di identificazione SEP (esempio sensore sismico, geotermico </a:t>
            </a:r>
            <a:r>
              <a:rPr lang="it-IT" sz="2800" spc="-100" dirty="0" err="1" smtClean="0">
                <a:ln w="3175">
                  <a:noFill/>
                </a:ln>
                <a:latin typeface="+mj-lt"/>
                <a:cs typeface="Arial" charset="0"/>
              </a:rPr>
              <a:t>ecc</a:t>
            </a:r>
            <a:r>
              <a:rPr lang="it-IT" sz="2800" spc="-100" dirty="0" smtClean="0">
                <a:ln w="3175">
                  <a:noFill/>
                </a:ln>
                <a:latin typeface="+mj-lt"/>
                <a:cs typeface="Arial" charset="0"/>
              </a:rPr>
              <a:t>)</a:t>
            </a:r>
          </a:p>
          <a:p>
            <a:pPr marL="457200" indent="-457200">
              <a:buFont typeface="Arial" panose="020B0604020202020204" pitchFamily="34" charset="0"/>
              <a:buChar char="•"/>
            </a:pP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Introduzioni di nuovi metodi di segnalazione SEG (non solo da operatori a campo)</a:t>
            </a:r>
          </a:p>
          <a:p>
            <a:pPr marL="457200" indent="-457200">
              <a:buFont typeface="Arial" panose="020B0604020202020204" pitchFamily="34" charset="0"/>
              <a:buChar char="•"/>
            </a:pPr>
            <a:endParaRPr lang="it-IT" sz="2800" spc="-100" dirty="0" smtClean="0">
              <a:ln w="3175">
                <a:noFill/>
              </a:ln>
              <a:latin typeface="+mj-lt"/>
              <a:cs typeface="Arial" charset="0"/>
            </a:endParaRPr>
          </a:p>
          <a:p>
            <a:endParaRPr lang="it-IT" sz="2800" spc="-100" dirty="0" smtClean="0">
              <a:ln w="3175">
                <a:noFill/>
              </a:ln>
              <a:latin typeface="+mj-lt"/>
              <a:cs typeface="Arial" charset="0"/>
            </a:endParaRPr>
          </a:p>
          <a:p>
            <a:endParaRPr lang="it-IT" sz="2800" spc="-100" dirty="0">
              <a:ln w="3175">
                <a:noFill/>
              </a:ln>
              <a:latin typeface="+mj-lt"/>
              <a:cs typeface="Arial" charset="0"/>
            </a:endParaRPr>
          </a:p>
          <a:p>
            <a:r>
              <a:rPr lang="it-IT" sz="2800" spc="-100" dirty="0" smtClean="0">
                <a:ln w="3175">
                  <a:noFill/>
                </a:ln>
                <a:latin typeface="+mj-lt"/>
                <a:cs typeface="Arial" charset="0"/>
              </a:rPr>
              <a:t>  </a:t>
            </a:r>
          </a:p>
        </p:txBody>
      </p:sp>
    </p:spTree>
    <p:extLst>
      <p:ext uri="{BB962C8B-B14F-4D97-AF65-F5344CB8AC3E}">
        <p14:creationId xmlns:p14="http://schemas.microsoft.com/office/powerpoint/2010/main" val="785546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4498851" y="2769993"/>
            <a:ext cx="2937511" cy="911995"/>
          </a:xfrm>
        </p:spPr>
        <p:txBody>
          <a:bodyPr>
            <a:noAutofit/>
          </a:bodyPr>
          <a:lstStyle/>
          <a:p>
            <a:r>
              <a:rPr lang="it-IT" sz="6000" dirty="0" smtClean="0">
                <a:solidFill>
                  <a:schemeClr val="bg1"/>
                </a:solidFill>
                <a:latin typeface="Segoe UI Light" panose="020B0502040204020203" pitchFamily="34" charset="0"/>
              </a:rPr>
              <a:t>End</a:t>
            </a:r>
          </a:p>
        </p:txBody>
      </p:sp>
    </p:spTree>
    <p:extLst>
      <p:ext uri="{BB962C8B-B14F-4D97-AF65-F5344CB8AC3E}">
        <p14:creationId xmlns:p14="http://schemas.microsoft.com/office/powerpoint/2010/main" val="1491090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Stilografica.thmx</Template>
  <TotalTime>1592</TotalTime>
  <Words>3031</Words>
  <Application>Microsoft Office PowerPoint</Application>
  <PresentationFormat>Widescreen</PresentationFormat>
  <Paragraphs>953</Paragraphs>
  <Slides>97</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97</vt:i4>
      </vt:variant>
    </vt:vector>
  </HeadingPairs>
  <TitlesOfParts>
    <vt:vector size="102" baseType="lpstr">
      <vt:lpstr>Arial</vt:lpstr>
      <vt:lpstr>Calibri</vt:lpstr>
      <vt:lpstr>Calibri Light</vt:lpstr>
      <vt:lpstr>Segoe UI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NTTSight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Zuccon</dc:creator>
  <cp:lastModifiedBy>Matteo Zuccon</cp:lastModifiedBy>
  <cp:revision>286</cp:revision>
  <dcterms:created xsi:type="dcterms:W3CDTF">2015-02-18T18:51:45Z</dcterms:created>
  <dcterms:modified xsi:type="dcterms:W3CDTF">2015-02-23T17:35:36Z</dcterms:modified>
</cp:coreProperties>
</file>