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2" r:id="rId6"/>
    <p:sldId id="261" r:id="rId7"/>
    <p:sldId id="272" r:id="rId8"/>
    <p:sldId id="274" r:id="rId9"/>
    <p:sldId id="275" r:id="rId10"/>
    <p:sldId id="263" r:id="rId11"/>
    <p:sldId id="273" r:id="rId12"/>
    <p:sldId id="264" r:id="rId13"/>
    <p:sldId id="265" r:id="rId14"/>
    <p:sldId id="266" r:id="rId15"/>
    <p:sldId id="267" r:id="rId16"/>
    <p:sldId id="269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70" r:id="rId36"/>
    <p:sldId id="271" r:id="rId37"/>
    <p:sldId id="276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0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56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38" y="1367909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3205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3" y="90171"/>
            <a:ext cx="502862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!!!!!!!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!!!!!!!!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001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Italia.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SEG.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SEP.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 sistema permette di pianificare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gli 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SEP.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coinvolte.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BSE.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700214"/>
            <a:ext cx="111490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civile. 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interessata.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emergenza più prossime.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5"/>
            <a:ext cx="10444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ricezione di DI deve essere in real-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time (1 rilevazione all’ora per ogni sensore).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sistema deve essere disponibile h24.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 descr="Schermata 2015-02-19 alle 14.3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2" y="1064099"/>
            <a:ext cx="11361084" cy="544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6.0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3" y="642043"/>
            <a:ext cx="11661086" cy="587206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068"/>
            <a:ext cx="12047555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2" y="2242244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01401"/>
            <a:ext cx="12217169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1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2" y="939196"/>
            <a:ext cx="10194085" cy="54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2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97" y="1059735"/>
            <a:ext cx="7454140" cy="54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583"/>
            <a:ext cx="12192000" cy="55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5.1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797"/>
            <a:ext cx="12192000" cy="54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604"/>
            <a:ext cx="12192000" cy="53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25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107"/>
            <a:ext cx="12192000" cy="55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9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98" y="996394"/>
            <a:ext cx="9484067" cy="55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41" y="1239484"/>
            <a:ext cx="8329174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Pianific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6.0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541"/>
            <a:ext cx="12192000" cy="53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sistema deve:</a:t>
            </a:r>
          </a:p>
          <a:p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acquisire 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acquisire segnalazioni 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identificare situazioni 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856"/>
            <a:ext cx="12192000" cy="55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3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536"/>
            <a:ext cx="12224078" cy="43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264"/>
            <a:ext cx="12192000" cy="43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4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F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179" y="1768736"/>
            <a:ext cx="6660345" cy="4492524"/>
          </a:xfrm>
          <a:prstGeom prst="rect">
            <a:avLst/>
          </a:prstGeom>
        </p:spPr>
      </p:pic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25491"/>
              </p:ext>
            </p:extLst>
          </p:nvPr>
        </p:nvGraphicFramePr>
        <p:xfrm>
          <a:off x="452619" y="2423738"/>
          <a:ext cx="4673026" cy="3102707"/>
        </p:xfrm>
        <a:graphic>
          <a:graphicData uri="http://schemas.openxmlformats.org/drawingml/2006/table">
            <a:tbl>
              <a:tblPr/>
              <a:tblGrid>
                <a:gridCol w="2429973"/>
                <a:gridCol w="2243053"/>
              </a:tblGrid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Astrazione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Complessità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30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Frequenza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Ritardo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4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Localizzazione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30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311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ExtraFlow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30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IntraFlow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60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Condivisione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29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2" y="1515904"/>
            <a:ext cx="912971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rilevazione di DI utilizzato.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		              GPRS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/GSM</a:t>
            </a:r>
          </a:p>
          <a:p>
            <a:pPr lvl="0"/>
            <a:endParaRPr lang="it-IT" sz="10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	                            1400€/unità </a:t>
            </a:r>
            <a:r>
              <a:rPr lang="it-IT" sz="14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(Prezzo aggiornato a febbraio 2015)</a:t>
            </a:r>
          </a:p>
          <a:p>
            <a:pPr lvl="0"/>
            <a:endParaRPr lang="it-IT" sz="28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- 1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Macchina 4 core, 7GB </a:t>
            </a:r>
            <a:r>
              <a:rPr lang="it-IT" sz="2400" dirty="0" err="1" smtClean="0"/>
              <a:t>Ram</a:t>
            </a:r>
            <a:r>
              <a:rPr lang="it-IT" sz="2400" dirty="0" smtClean="0"/>
              <a:t>, 320GB HDD</a:t>
            </a:r>
          </a:p>
          <a:p>
            <a:pPr lvl="0"/>
            <a:r>
              <a:rPr lang="it-IT" sz="2400" dirty="0" smtClean="0"/>
              <a:t>	Prezzo = 97,52€/mese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65" y="2868083"/>
            <a:ext cx="7138459" cy="2265341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6" y="3830658"/>
            <a:ext cx="2863595" cy="7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Macchina 2 core, 7,5GB </a:t>
            </a:r>
            <a:r>
              <a:rPr lang="it-IT" sz="2400" dirty="0" err="1" smtClean="0"/>
              <a:t>Ram</a:t>
            </a:r>
            <a:r>
              <a:rPr lang="it-IT" sz="2400" dirty="0" smtClean="0"/>
              <a:t>, 300GB HDD, 32SSD</a:t>
            </a:r>
          </a:p>
          <a:p>
            <a:pPr lvl="0"/>
            <a:r>
              <a:rPr lang="it-IT" sz="2400" dirty="0" smtClean="0"/>
              <a:t>	Prezzo = 101 €/mese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396" y="2846249"/>
            <a:ext cx="5716668" cy="22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44237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pianificare 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notificare la 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memorizzare l’allocazione squadre 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notificare 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2208215"/>
            <a:ext cx="105870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DI - dato 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SEP - segnalazione emergenza 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SEG - segnalazione emergenza 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BDM - base dati meteo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BSE - base dati segnalazioni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BSE 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target del sistema è il territorio nazionale italiano.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Presenza di 2000 sensori idrici dislocati sul territorio nazionale (a febbraio 2015 in Lombardia sono presenti circa 100 sensori).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 sensori idrici inviano i dati rilevati ogni ora (i sensori sono sincronizzati).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recupero dei dati meteo viene effettuato ogni 3 ore (assunzione fatta sulla base del funzionamento di servizi web reali ) . 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La pianificazione degli spostamenti delle squadre di emergenza non viene svolta in automatico dal sistema.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campo regione della tabella nodo d’acqua in BRI e il campo denominazione della tabella regione in BDM hanno lo stesso dominio.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Conosciamo lo schema logico di BDM. 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 nodi idrici si trovano in corrispondenza del punto di confluenza di due corsi d’acqua.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tratto di fiume va da un nodo al successivo.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Vengono monitorati solo i tratti d’acqua considerati a rischio. 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La trasmissione di DI avviene tramite sensori </a:t>
            </a:r>
            <a:r>
              <a:rPr lang="it-IT" sz="32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idromometrici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dotati di modulo GPRS (Output digitale). 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L’id della tabella </a:t>
            </a:r>
            <a:r>
              <a:rPr lang="it-IT" sz="32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BDM.previsioniMeteo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identificano la stessa </a:t>
            </a:r>
            <a:r>
              <a:rPr lang="it-IT" sz="32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tupla</a:t>
            </a:r>
            <a:r>
              <a:rPr lang="it-IT" sz="3200" spc="-10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.</a:t>
            </a: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!!!!!.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!!!!!!!. 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834</Words>
  <Application>Microsoft Macintosh PowerPoint</Application>
  <PresentationFormat>Personalizzato</PresentationFormat>
  <Paragraphs>211</Paragraphs>
  <Slides>37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38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>NTTSight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Stefano</cp:lastModifiedBy>
  <cp:revision>69</cp:revision>
  <dcterms:created xsi:type="dcterms:W3CDTF">2015-02-18T18:51:45Z</dcterms:created>
  <dcterms:modified xsi:type="dcterms:W3CDTF">2015-02-19T15:23:56Z</dcterms:modified>
</cp:coreProperties>
</file>