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9"/>
  </p:notesMasterIdLst>
  <p:sldIdLst>
    <p:sldId id="256" r:id="rId2"/>
    <p:sldId id="257" r:id="rId3"/>
    <p:sldId id="258" r:id="rId4"/>
    <p:sldId id="259" r:id="rId5"/>
    <p:sldId id="262" r:id="rId6"/>
    <p:sldId id="263" r:id="rId7"/>
    <p:sldId id="273" r:id="rId8"/>
    <p:sldId id="261" r:id="rId9"/>
    <p:sldId id="272" r:id="rId10"/>
    <p:sldId id="274" r:id="rId11"/>
    <p:sldId id="275" r:id="rId12"/>
    <p:sldId id="264" r:id="rId13"/>
    <p:sldId id="265" r:id="rId14"/>
    <p:sldId id="266" r:id="rId15"/>
    <p:sldId id="267" r:id="rId16"/>
    <p:sldId id="269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302" r:id="rId36"/>
    <p:sldId id="303" r:id="rId37"/>
    <p:sldId id="304" r:id="rId38"/>
    <p:sldId id="305" r:id="rId39"/>
    <p:sldId id="306" r:id="rId40"/>
    <p:sldId id="270" r:id="rId41"/>
    <p:sldId id="307" r:id="rId42"/>
    <p:sldId id="271" r:id="rId43"/>
    <p:sldId id="276" r:id="rId44"/>
    <p:sldId id="299" r:id="rId45"/>
    <p:sldId id="300" r:id="rId46"/>
    <p:sldId id="301" r:id="rId47"/>
    <p:sldId id="308" r:id="rId48"/>
    <p:sldId id="311" r:id="rId49"/>
    <p:sldId id="309" r:id="rId50"/>
    <p:sldId id="312" r:id="rId51"/>
    <p:sldId id="310" r:id="rId52"/>
    <p:sldId id="313" r:id="rId53"/>
    <p:sldId id="316" r:id="rId54"/>
    <p:sldId id="315" r:id="rId55"/>
    <p:sldId id="317" r:id="rId56"/>
    <p:sldId id="344" r:id="rId57"/>
    <p:sldId id="314" r:id="rId58"/>
    <p:sldId id="341" r:id="rId59"/>
    <p:sldId id="343" r:id="rId60"/>
    <p:sldId id="342" r:id="rId61"/>
    <p:sldId id="335" r:id="rId62"/>
    <p:sldId id="336" r:id="rId63"/>
    <p:sldId id="337" r:id="rId64"/>
    <p:sldId id="338" r:id="rId65"/>
    <p:sldId id="339" r:id="rId66"/>
    <p:sldId id="340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45" r:id="rId75"/>
    <p:sldId id="295" r:id="rId76"/>
    <p:sldId id="296" r:id="rId77"/>
    <p:sldId id="297" r:id="rId78"/>
    <p:sldId id="325" r:id="rId79"/>
    <p:sldId id="326" r:id="rId80"/>
    <p:sldId id="327" r:id="rId81"/>
    <p:sldId id="328" r:id="rId82"/>
    <p:sldId id="329" r:id="rId83"/>
    <p:sldId id="332" r:id="rId84"/>
    <p:sldId id="333" r:id="rId85"/>
    <p:sldId id="334" r:id="rId86"/>
    <p:sldId id="330" r:id="rId87"/>
    <p:sldId id="331" r:id="rId8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C6"/>
    <a:srgbClr val="0072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Stile con tema 1 - Color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18" autoAdjust="0"/>
    <p:restoredTop sz="94660"/>
  </p:normalViewPr>
  <p:slideViewPr>
    <p:cSldViewPr snapToGrid="0">
      <p:cViewPr varScale="1">
        <p:scale>
          <a:sx n="67" d="100"/>
          <a:sy n="67" d="100"/>
        </p:scale>
        <p:origin x="89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SHIBA\Universit&#224;\Github%20Universit&#224;\ProgettoFebbraio2015\New%20FootPrin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SHIBA\Universit&#224;\Github%20Universit&#224;\ProgettoFebbraio2015\New%20FootPrin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SHIBA\Universit&#224;\Github%20Universit&#224;\ProgettoFebbraio2015\New%20FootPrin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fill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Foglio1!$A$5:$A$12</c:f>
              <c:strCache>
                <c:ptCount val="8"/>
                <c:pt idx="0">
                  <c:v>Astrazione</c:v>
                </c:pt>
                <c:pt idx="1">
                  <c:v>Complessità</c:v>
                </c:pt>
                <c:pt idx="2">
                  <c:v>Frequenza</c:v>
                </c:pt>
                <c:pt idx="3">
                  <c:v>Ritardo</c:v>
                </c:pt>
                <c:pt idx="4">
                  <c:v>Localizzazione</c:v>
                </c:pt>
                <c:pt idx="5">
                  <c:v>ExtraFlow</c:v>
                </c:pt>
                <c:pt idx="6">
                  <c:v>IntrFlow</c:v>
                </c:pt>
                <c:pt idx="7">
                  <c:v>Condivisione</c:v>
                </c:pt>
              </c:strCache>
            </c:strRef>
          </c:cat>
          <c:val>
            <c:numRef>
              <c:f>Foglio1!$B$5:$B$12</c:f>
              <c:numCache>
                <c:formatCode>General</c:formatCode>
                <c:ptCount val="8"/>
                <c:pt idx="0">
                  <c:v>10</c:v>
                </c:pt>
                <c:pt idx="1">
                  <c:v>30</c:v>
                </c:pt>
                <c:pt idx="2">
                  <c:v>20</c:v>
                </c:pt>
                <c:pt idx="3">
                  <c:v>10</c:v>
                </c:pt>
                <c:pt idx="4">
                  <c:v>30</c:v>
                </c:pt>
                <c:pt idx="5">
                  <c:v>30</c:v>
                </c:pt>
                <c:pt idx="6">
                  <c:v>60</c:v>
                </c:pt>
                <c:pt idx="7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0324880"/>
        <c:axId val="150325440"/>
      </c:radarChart>
      <c:catAx>
        <c:axId val="150324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0325440"/>
        <c:crosses val="autoZero"/>
        <c:auto val="1"/>
        <c:lblAlgn val="ctr"/>
        <c:lblOffset val="100"/>
        <c:noMultiLvlLbl val="0"/>
      </c:catAx>
      <c:valAx>
        <c:axId val="15032544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7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0324880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868438858935733"/>
          <c:y val="7.3886341319010479E-2"/>
          <c:w val="0.46511599843123058"/>
          <c:h val="0.8442789827884134"/>
        </c:manualLayout>
      </c:layout>
      <c:radarChart>
        <c:radarStyle val="fill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Foglio2!$A$1:$A$8</c:f>
              <c:strCache>
                <c:ptCount val="8"/>
                <c:pt idx="0">
                  <c:v>Astrazione</c:v>
                </c:pt>
                <c:pt idx="1">
                  <c:v>Complessità</c:v>
                </c:pt>
                <c:pt idx="2">
                  <c:v>Frequenza</c:v>
                </c:pt>
                <c:pt idx="3">
                  <c:v>Ritardo</c:v>
                </c:pt>
                <c:pt idx="4">
                  <c:v>Localizzazione</c:v>
                </c:pt>
                <c:pt idx="5">
                  <c:v>ExtraFlow</c:v>
                </c:pt>
                <c:pt idx="6">
                  <c:v>IntrFlow</c:v>
                </c:pt>
                <c:pt idx="7">
                  <c:v>Condivisione</c:v>
                </c:pt>
              </c:strCache>
            </c:strRef>
          </c:cat>
          <c:val>
            <c:numRef>
              <c:f>Foglio2!$B$1:$B$8</c:f>
              <c:numCache>
                <c:formatCode>General</c:formatCode>
                <c:ptCount val="8"/>
                <c:pt idx="0">
                  <c:v>10</c:v>
                </c:pt>
                <c:pt idx="1">
                  <c:v>10</c:v>
                </c:pt>
                <c:pt idx="2">
                  <c:v>20</c:v>
                </c:pt>
                <c:pt idx="3">
                  <c:v>10</c:v>
                </c:pt>
                <c:pt idx="4">
                  <c:v>30</c:v>
                </c:pt>
                <c:pt idx="5">
                  <c:v>100</c:v>
                </c:pt>
                <c:pt idx="6">
                  <c:v>60</c:v>
                </c:pt>
                <c:pt idx="7">
                  <c:v>50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0327680"/>
        <c:axId val="150328240"/>
      </c:radarChart>
      <c:catAx>
        <c:axId val="150327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0328240"/>
        <c:crosses val="autoZero"/>
        <c:auto val="1"/>
        <c:lblAlgn val="ctr"/>
        <c:lblOffset val="100"/>
        <c:noMultiLvlLbl val="0"/>
      </c:catAx>
      <c:valAx>
        <c:axId val="150328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7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0327680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fill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Foglio3!$A$7:$A$14</c:f>
              <c:strCache>
                <c:ptCount val="8"/>
                <c:pt idx="0">
                  <c:v>Astrazione</c:v>
                </c:pt>
                <c:pt idx="1">
                  <c:v>Complessità</c:v>
                </c:pt>
                <c:pt idx="2">
                  <c:v>Frequenza</c:v>
                </c:pt>
                <c:pt idx="3">
                  <c:v>Ritardo</c:v>
                </c:pt>
                <c:pt idx="4">
                  <c:v>Localizzazione</c:v>
                </c:pt>
                <c:pt idx="5">
                  <c:v>ExtraFlow</c:v>
                </c:pt>
                <c:pt idx="6">
                  <c:v>IntrFlow</c:v>
                </c:pt>
                <c:pt idx="7">
                  <c:v>Condivisione</c:v>
                </c:pt>
              </c:strCache>
            </c:strRef>
          </c:cat>
          <c:val>
            <c:numRef>
              <c:f>Foglio3!$B$7:$B$14</c:f>
              <c:numCache>
                <c:formatCode>General</c:formatCode>
                <c:ptCount val="8"/>
                <c:pt idx="0">
                  <c:v>10</c:v>
                </c:pt>
                <c:pt idx="1">
                  <c:v>80</c:v>
                </c:pt>
                <c:pt idx="2">
                  <c:v>20</c:v>
                </c:pt>
                <c:pt idx="3">
                  <c:v>10</c:v>
                </c:pt>
                <c:pt idx="4">
                  <c:v>30</c:v>
                </c:pt>
                <c:pt idx="5">
                  <c:v>100</c:v>
                </c:pt>
                <c:pt idx="6">
                  <c:v>100</c:v>
                </c:pt>
                <c:pt idx="7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0330480"/>
        <c:axId val="151253552"/>
      </c:radarChart>
      <c:catAx>
        <c:axId val="150330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1253552"/>
        <c:crosses val="autoZero"/>
        <c:auto val="1"/>
        <c:lblAlgn val="ctr"/>
        <c:lblOffset val="100"/>
        <c:noMultiLvlLbl val="0"/>
      </c:catAx>
      <c:valAx>
        <c:axId val="151253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7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0330480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00536-3C86-400C-9F50-1275C6A29586}" type="datetimeFigureOut">
              <a:rPr lang="it-IT" smtClean="0"/>
              <a:t>20/02/2015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BD91E-6CA1-409C-9187-4AB7B2A7EE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6525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BD91E-6CA1-409C-9187-4AB7B2A7EE76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540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20/02/2015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0912877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20/02/2015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9583105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20/02/2015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784457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20/02/2015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7552491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20/02/2015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2572814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20/02/2015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9134783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20/02/2015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914885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20/02/2015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1278266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20/02/2015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046279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20/02/2015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950041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20/02/2015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4444965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9BC95-6AD5-4D34-9000-81E21223B4F6}" type="datetimeFigureOut">
              <a:rPr lang="it-IT" smtClean="0"/>
              <a:t>20/02/2015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961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619125" y="4820556"/>
            <a:ext cx="7834312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>
                <a:solidFill>
                  <a:schemeClr val="bg1"/>
                </a:solidFill>
                <a:latin typeface="Segoe UI Light" panose="020B0502040204020203" pitchFamily="34" charset="0"/>
              </a:rPr>
              <a:t>Francesco </a:t>
            </a:r>
            <a:r>
              <a:rPr lang="en-US" sz="34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Mazzei</a:t>
            </a:r>
            <a:r>
              <a:rPr lang="en-US" sz="3400" dirty="0">
                <a:solidFill>
                  <a:schemeClr val="bg1"/>
                </a:solidFill>
                <a:latin typeface="Segoe UI Light" panose="020B0502040204020203" pitchFamily="34" charset="0"/>
              </a:rPr>
              <a:t> 	748118</a:t>
            </a:r>
          </a:p>
          <a:p>
            <a:r>
              <a:rPr lang="en-US" sz="34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Stefano </a:t>
            </a:r>
            <a:r>
              <a:rPr lang="en-US" sz="34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Saldarini</a:t>
            </a:r>
            <a:r>
              <a:rPr lang="en-US" sz="34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	748101</a:t>
            </a:r>
          </a:p>
          <a:p>
            <a:r>
              <a:rPr lang="en-US" sz="34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Matteo Zuccon	756417</a:t>
            </a:r>
          </a:p>
        </p:txBody>
      </p:sp>
      <p:sp>
        <p:nvSpPr>
          <p:cNvPr id="5" name="Sottotitolo 2"/>
          <p:cNvSpPr>
            <a:spLocks noGrp="1"/>
          </p:cNvSpPr>
          <p:nvPr>
            <p:ph type="subTitle" idx="1"/>
          </p:nvPr>
        </p:nvSpPr>
        <p:spPr>
          <a:xfrm>
            <a:off x="1100138" y="1367909"/>
            <a:ext cx="10006013" cy="3627325"/>
          </a:xfrm>
        </p:spPr>
        <p:txBody>
          <a:bodyPr>
            <a:noAutofit/>
          </a:bodyPr>
          <a:lstStyle/>
          <a:p>
            <a:r>
              <a:rPr lang="it-IT" sz="6000" b="1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Architetture </a:t>
            </a:r>
          </a:p>
          <a:p>
            <a:r>
              <a:rPr lang="it-IT" sz="6000" b="1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del software e dei dati</a:t>
            </a:r>
          </a:p>
          <a:p>
            <a:r>
              <a:rPr lang="it-IT" sz="6000" b="1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Appello 25/02/2015</a:t>
            </a:r>
          </a:p>
        </p:txBody>
      </p:sp>
      <p:sp>
        <p:nvSpPr>
          <p:cNvPr id="6" name="Rettangolo 5"/>
          <p:cNvSpPr/>
          <p:nvPr/>
        </p:nvSpPr>
        <p:spPr>
          <a:xfrm>
            <a:off x="2259523" y="478449"/>
            <a:ext cx="7320530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3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Dipartimento</a:t>
            </a:r>
            <a:r>
              <a:rPr lang="en-US" sz="23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di </a:t>
            </a:r>
            <a:r>
              <a:rPr lang="en-US" sz="23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Informatica</a:t>
            </a:r>
            <a:r>
              <a:rPr lang="en-US" sz="23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n-US" sz="23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Sistemistica</a:t>
            </a:r>
            <a:r>
              <a:rPr lang="en-US" sz="23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e </a:t>
            </a:r>
            <a:r>
              <a:rPr lang="en-US" sz="23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Comunicazione</a:t>
            </a:r>
            <a:endParaRPr lang="en-US" sz="2300" dirty="0" smtClean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3541123" y="90171"/>
            <a:ext cx="5028621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3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Università degli Studi di Milano-Bicocca</a:t>
            </a:r>
            <a:endParaRPr lang="en-US" sz="2300" dirty="0" smtClean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1307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0158413" cy="6986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Conosciamo lo schema logico di BDM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 nodi idrici si trovano in corrispondenza del punto di confluenza di due corsi d’acqua</a:t>
            </a: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Il tratto di fiume va da un nodo al successivo</a:t>
            </a:r>
          </a:p>
          <a:p>
            <a:pPr marL="45720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Vengono monitorati solo i tratti d’acqua considerati a rischio 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Assunzioni -3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0789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0158413" cy="797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/>
              <a:buChar char="•"/>
            </a:pPr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trasmissione di DI avviene tramite sensori </a:t>
            </a:r>
            <a:r>
              <a:rPr lang="it-IT" sz="3200" spc="-100" dirty="0" err="1" smtClean="0">
                <a:ln w="3175">
                  <a:noFill/>
                </a:ln>
                <a:latin typeface="+mj-lt"/>
                <a:cs typeface="Arial" charset="0"/>
              </a:rPr>
              <a:t>idromometrici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 dotati di modulo GPRS (Output digitale) 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L’id della tabella </a:t>
            </a:r>
            <a:r>
              <a:rPr lang="it-IT" sz="3200" spc="-100" dirty="0" err="1" smtClean="0">
                <a:ln w="3175">
                  <a:noFill/>
                </a:ln>
                <a:latin typeface="+mj-lt"/>
                <a:cs typeface="Arial" charset="0"/>
              </a:rPr>
              <a:t>BDM.previsioniMeteo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 e l’id della tabella </a:t>
            </a:r>
            <a:r>
              <a:rPr lang="it-IT" sz="3200" spc="-100" dirty="0" err="1" smtClean="0">
                <a:ln w="3175">
                  <a:noFill/>
                </a:ln>
                <a:latin typeface="+mj-lt"/>
                <a:cs typeface="Arial" charset="0"/>
              </a:rPr>
              <a:t>BSE.previsioni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identificano la stessa </a:t>
            </a:r>
            <a:r>
              <a:rPr lang="it-IT" sz="3200" spc="-100" dirty="0" err="1" smtClean="0">
                <a:ln w="3175">
                  <a:noFill/>
                </a:ln>
                <a:latin typeface="+mj-lt"/>
                <a:cs typeface="Arial" charset="0"/>
              </a:rPr>
              <a:t>tupla</a:t>
            </a: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Il territorio di una regione è suddiviso in celle</a:t>
            </a:r>
          </a:p>
          <a:p>
            <a:pPr marL="45720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Una squadra di emergenza  può essere sul campo o nella sede operativa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Assunzioni -4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0757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10013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Esistono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circa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1000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fiumi in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Italia.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’altezza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massima registrata è di circa 9 metri (Po affluenza con il Ticino) 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Stime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9279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0972800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U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n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operatore a campo può segnalare una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SEG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sistema identifica automaticamente una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SEP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 sistema permette di pianificare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gli spostamenti delle squadre di emergenza per gestire la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SEP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a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pianificazione deve essere notificata ai responsabili territoriali della protezione civile e alle squadre di emergenza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coinvolte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a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pianificazione deve essere memorizzata su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BSE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Vincoli funzionali - 1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8493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2" y="1700214"/>
            <a:ext cx="11149013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e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informazioni di SEP devono essere rese visibili in forma dettagliata agli operatori di un centro di supervisione e ai responsabili territoriali della protezione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civile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e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informazioni di SEP devono essere rese visibili in forma sintetica alla popolazione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interessata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e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informazioni SEG devono essere notificate alle squadre di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emergenza più prossime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Vincoli funzionali - 2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128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671513" y="2257425"/>
            <a:ext cx="104441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a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ricezione di DI deve essere in real-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time (1 rilevazione all’ora per ogni sensore)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Il sistema deve essere disponibile h24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Vincoli non funzionali - 1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237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Use </a:t>
            </a:r>
            <a:r>
              <a:rPr lang="it-IT" sz="5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cases</a:t>
            </a:r>
            <a:endParaRPr lang="it-IT" sz="5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 smtClean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" name="Immagine 2" descr="Schermata 2015-02-19 alle 14.35.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12" y="1064099"/>
            <a:ext cx="11361084" cy="5446353"/>
          </a:xfrm>
          <a:prstGeom prst="rect">
            <a:avLst/>
          </a:prstGeom>
        </p:spPr>
      </p:pic>
      <p:sp>
        <p:nvSpPr>
          <p:cNvPr id="2" name="Rettangolo 1"/>
          <p:cNvSpPr/>
          <p:nvPr/>
        </p:nvSpPr>
        <p:spPr>
          <a:xfrm>
            <a:off x="1285875" y="1314450"/>
            <a:ext cx="442913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/>
          <p:cNvSpPr/>
          <p:nvPr/>
        </p:nvSpPr>
        <p:spPr>
          <a:xfrm>
            <a:off x="992981" y="2462075"/>
            <a:ext cx="442913" cy="142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61128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 descr="Schermata 2015-02-19 alle 16.01.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63" y="642043"/>
            <a:ext cx="11661086" cy="5872062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model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0617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Rileva DI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5.06.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3310"/>
            <a:ext cx="11770623" cy="420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3516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Aggiorna storico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19 alle 15.09.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8068"/>
            <a:ext cx="12047555" cy="365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6751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614362" y="2242244"/>
            <a:ext cx="103155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spc="-100" dirty="0">
                <a:ln w="3175">
                  <a:noFill/>
                </a:ln>
                <a:latin typeface="+mj-lt"/>
                <a:cs typeface="Arial" charset="0"/>
              </a:rPr>
              <a:t>Realizzazione di un sistema per l’osservazione della situazione idrogeologica del territorio e per la segnalazione di </a:t>
            </a:r>
            <a:r>
              <a:rPr lang="it-IT" sz="4800" spc="-100" dirty="0" smtClean="0">
                <a:ln w="3175">
                  <a:noFill/>
                </a:ln>
                <a:latin typeface="+mj-lt"/>
                <a:cs typeface="Arial" charset="0"/>
              </a:rPr>
              <a:t>emergenze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err="1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</a:t>
            </a:r>
            <a:r>
              <a:rPr lang="it-IT" sz="30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bstract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6385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Identifica SEP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5.10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201401"/>
            <a:ext cx="12217169" cy="531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5972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Pianifica spostamento squadre e.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19 alle 15.11.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82" y="939196"/>
            <a:ext cx="10194085" cy="541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324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Ricevi SEG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5.12.5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797" y="1059735"/>
            <a:ext cx="7454140" cy="543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0302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Componenti logici – Aggiorna storico 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19 alle 15.15.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0583"/>
            <a:ext cx="12192000" cy="557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0991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Componenti logici – Gestisci SEP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6" name="Immagine 5" descr="Schermata 2015-02-19 alle 15.18.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8797"/>
            <a:ext cx="12192000" cy="547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310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Componenti logici – Pianifica spostamento squadre e.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5.22.5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6604"/>
            <a:ext cx="12192000" cy="539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127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Componenti logici – Gestisci SEG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19 alle 15.25.2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1107"/>
            <a:ext cx="12192000" cy="555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3502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– Aggiorna storico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5.29.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498" y="996394"/>
            <a:ext cx="9484067" cy="55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6545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– Identifica SEP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19 alle 15.31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941" y="1239484"/>
            <a:ext cx="8329174" cy="51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323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– Pianifica spostamento squadre e.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6" name="Immagine 5" descr="Schermata 2015-02-19 alle 16.09.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541"/>
            <a:ext cx="12192000" cy="538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6458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828800"/>
            <a:ext cx="1100137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Il sistema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deve supportare: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L’acquisizione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in tempo reale di dati idrometrici  (livello dei corsi d’acqua) attraverso opportuni sensori</a:t>
            </a:r>
          </a:p>
          <a:p>
            <a:pPr lvl="0"/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L’acquisizione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segnalazioni di emergenze gravi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L’identificazione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situazioni di emergenza potenziali a medio termine (alcune ore), attraverso l’incrocio delle informazioni meteo e i dati idrometrici</a:t>
            </a:r>
          </a:p>
          <a:p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Studio del problema - 1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1818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– Gestisci SEG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19 alle 15.33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8856"/>
            <a:ext cx="12192000" cy="550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3045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– visualizza dati sintetici 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5.34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9536"/>
            <a:ext cx="12224078" cy="433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2580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– visualizza dati dettagliati 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19 alle 15.34.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7264"/>
            <a:ext cx="12192000" cy="433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4351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soluzione 1 - utilizzata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6.11.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4834"/>
            <a:ext cx="12192000" cy="552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6612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soluzione 1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536430"/>
              </p:ext>
            </p:extLst>
          </p:nvPr>
        </p:nvGraphicFramePr>
        <p:xfrm>
          <a:off x="972742" y="1343027"/>
          <a:ext cx="4270771" cy="2562224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683300"/>
                <a:gridCol w="1587471"/>
              </a:tblGrid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Astrazione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Complessità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30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Frequenza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20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Ritardo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Localizzazione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30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ExtraFlow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30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IntrFlow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60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Condivisione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20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2" name="Tabel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055285"/>
              </p:ext>
            </p:extLst>
          </p:nvPr>
        </p:nvGraphicFramePr>
        <p:xfrm>
          <a:off x="415529" y="4371976"/>
          <a:ext cx="5972175" cy="1754058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2554363"/>
                <a:gridCol w="3417812"/>
              </a:tblGrid>
              <a:tr h="455275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Pro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Contro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3640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Valori</a:t>
                      </a:r>
                      <a:r>
                        <a:rPr lang="it-IT" sz="20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medio bassi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IntraFlow di medio valore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119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Extraflow</a:t>
                      </a:r>
                      <a:r>
                        <a:rPr lang="it-IT" sz="2000" u="none" strike="noStrike" dirty="0">
                          <a:effectLst/>
                        </a:rPr>
                        <a:t> basso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Complessita medio bassa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119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Condivisione bassa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0" name="Grafico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2661642"/>
              </p:ext>
            </p:extLst>
          </p:nvPr>
        </p:nvGraphicFramePr>
        <p:xfrm>
          <a:off x="4252911" y="785814"/>
          <a:ext cx="9248775" cy="5112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413564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soluzione 2 – non utilizzata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20 alle 09.59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441" y="926794"/>
            <a:ext cx="10365703" cy="557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8131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soluzione 2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904070"/>
              </p:ext>
            </p:extLst>
          </p:nvPr>
        </p:nvGraphicFramePr>
        <p:xfrm>
          <a:off x="757239" y="1128708"/>
          <a:ext cx="4529137" cy="2933704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587459"/>
                <a:gridCol w="1941678"/>
              </a:tblGrid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Astrazione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Complessità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Frequenza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20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Ritardo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Localizzazione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30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ExtraFlow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100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IntrFlow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60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Condivisione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50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1" name="Tabel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722614"/>
              </p:ext>
            </p:extLst>
          </p:nvPr>
        </p:nvGraphicFramePr>
        <p:xfrm>
          <a:off x="300037" y="4700590"/>
          <a:ext cx="5572126" cy="1501139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3086101"/>
                <a:gridCol w="2486025"/>
              </a:tblGrid>
              <a:tr h="476471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Pro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Contro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1233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Complessità bassa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ExtraFlow elevato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1233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Condivisione media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0" name="Grafico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867841"/>
              </p:ext>
            </p:extLst>
          </p:nvPr>
        </p:nvGraphicFramePr>
        <p:xfrm>
          <a:off x="3838574" y="785814"/>
          <a:ext cx="10234614" cy="54983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793797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soluzione 3 – non utilizzata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20 alle 09.59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68" y="951792"/>
            <a:ext cx="11189469" cy="553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1856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soluzione 3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709170"/>
              </p:ext>
            </p:extLst>
          </p:nvPr>
        </p:nvGraphicFramePr>
        <p:xfrm>
          <a:off x="828675" y="1200148"/>
          <a:ext cx="4343400" cy="2647952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674093"/>
                <a:gridCol w="1669307"/>
              </a:tblGrid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Astrazione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Complessità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80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Frequenza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20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Ritardo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Localizzazione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30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ExtraFlow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100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IntrFlow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100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Condivisione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1" name="Tabel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524280"/>
              </p:ext>
            </p:extLst>
          </p:nvPr>
        </p:nvGraphicFramePr>
        <p:xfrm>
          <a:off x="415529" y="4186239"/>
          <a:ext cx="5885259" cy="2000249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2513409"/>
                <a:gridCol w="3371850"/>
              </a:tblGrid>
              <a:tr h="473342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Pro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Contro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08969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Condivisione bassa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ExtraFlow</a:t>
                      </a:r>
                      <a:r>
                        <a:rPr lang="it-IT" sz="2000" u="none" strike="noStrike" dirty="0">
                          <a:effectLst/>
                        </a:rPr>
                        <a:t> elevato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08969">
                <a:tc>
                  <a:txBody>
                    <a:bodyPr/>
                    <a:lstStyle/>
                    <a:p>
                      <a:pPr algn="ctr" fontAlgn="ctr"/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IntraFlow</a:t>
                      </a:r>
                      <a:r>
                        <a:rPr lang="it-IT" sz="2000" u="none" strike="noStrike" dirty="0">
                          <a:effectLst/>
                        </a:rPr>
                        <a:t> elevato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08969">
                <a:tc>
                  <a:txBody>
                    <a:bodyPr/>
                    <a:lstStyle/>
                    <a:p>
                      <a:pPr algn="l" fontAlgn="b"/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Complessità elevata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0" name="Grafico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3589112"/>
              </p:ext>
            </p:extLst>
          </p:nvPr>
        </p:nvGraphicFramePr>
        <p:xfrm>
          <a:off x="4162424" y="800100"/>
          <a:ext cx="9625014" cy="5241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64288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- 4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415529" y="1072724"/>
            <a:ext cx="110013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Analizzando i </a:t>
            </a:r>
            <a:r>
              <a:rPr lang="it-IT" sz="3200" spc="-100" dirty="0" err="1" smtClean="0">
                <a:ln w="3175">
                  <a:noFill/>
                </a:ln>
                <a:latin typeface="+mj-lt"/>
                <a:cs typeface="Arial" charset="0"/>
              </a:rPr>
              <a:t>foot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3200" spc="-100" dirty="0" err="1" smtClean="0">
                <a:ln w="3175">
                  <a:noFill/>
                </a:ln>
                <a:latin typeface="+mj-lt"/>
                <a:cs typeface="Arial" charset="0"/>
              </a:rPr>
              <a:t>print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 e i pro/contro delle diverse soluzioni, abbiamo scelta la prima poiché rappresenta i migliori compromessi tra le diverse proprietà analizzate.</a:t>
            </a:r>
          </a:p>
          <a:p>
            <a:pPr lvl="0"/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0019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828800"/>
            <a:ext cx="11044237" cy="423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pianificazione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degli spostamenti delle squadre di emergenza in base alle informazioni relative alle emergenze potenziali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notifica della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pianificazione ai responsabili territoriali della protezione civile e alle squadre di emergenza coinvolte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memorizzazione dell’allocazione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squadre di emergenza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notifica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di emergenze gravi alle squadre di emergenza più prossime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Studio del problema - 2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8201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29" y="1992929"/>
            <a:ext cx="1838325" cy="3600450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2669382" y="1515904"/>
            <a:ext cx="9129713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ensore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per la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rilevazione di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DI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utilizzato: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3000" b="1" spc="-100" dirty="0" err="1" smtClean="0">
                <a:ln w="3175">
                  <a:noFill/>
                </a:ln>
                <a:latin typeface="+mj-lt"/>
                <a:cs typeface="Arial" charset="0"/>
              </a:rPr>
              <a:t>GaugerGSM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</a:p>
          <a:p>
            <a:pPr lvl="0"/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Measuring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spc="-100" dirty="0" err="1">
                <a:ln w="3175">
                  <a:noFill/>
                </a:ln>
                <a:latin typeface="+mj-lt"/>
                <a:cs typeface="Arial" charset="0"/>
              </a:rPr>
              <a:t>range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: 		8-9.5m</a:t>
            </a:r>
          </a:p>
          <a:p>
            <a:pPr lvl="0"/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Power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Supply (DC): 		8 – 33 DC</a:t>
            </a:r>
          </a:p>
          <a:p>
            <a:pPr lvl="0"/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Measurement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spc="-100" dirty="0" err="1">
                <a:ln w="3175">
                  <a:noFill/>
                </a:ln>
                <a:latin typeface="+mj-lt"/>
                <a:cs typeface="Arial" charset="0"/>
              </a:rPr>
              <a:t>accuracy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: 	0.3% /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1.5mm</a:t>
            </a: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Temperature:                             -30° to +70°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Output: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			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GPRS/GSM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Price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:				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1400€/unità </a:t>
            </a:r>
            <a:r>
              <a:rPr lang="it-IT" sz="1400" spc="-100" dirty="0" smtClean="0">
                <a:ln w="3175">
                  <a:noFill/>
                </a:ln>
                <a:latin typeface="+mj-lt"/>
                <a:cs typeface="Arial" charset="0"/>
              </a:rPr>
              <a:t>  </a:t>
            </a:r>
            <a:r>
              <a:rPr lang="it-IT" sz="2000" spc="-100" dirty="0" smtClean="0">
                <a:ln w="3175">
                  <a:noFill/>
                </a:ln>
                <a:latin typeface="+mj-lt"/>
                <a:cs typeface="Arial" charset="0"/>
              </a:rPr>
              <a:t>(Prezzo aggiornato a febbraio 2015)</a:t>
            </a: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 algn="r"/>
            <a:r>
              <a:rPr lang="it-IT" sz="2000" spc="-100" dirty="0" smtClean="0">
                <a:ln w="3175">
                  <a:noFill/>
                </a:ln>
                <a:latin typeface="+mj-lt"/>
                <a:cs typeface="Arial" charset="0"/>
              </a:rPr>
              <a:t>data </a:t>
            </a:r>
            <a:r>
              <a:rPr lang="it-IT" sz="2000" spc="-100" dirty="0" err="1">
                <a:ln w="3175">
                  <a:noFill/>
                </a:ln>
                <a:latin typeface="+mj-lt"/>
                <a:cs typeface="Arial" charset="0"/>
              </a:rPr>
              <a:t>sheet</a:t>
            </a:r>
            <a:r>
              <a:rPr lang="it-IT" sz="2000" spc="-100" dirty="0">
                <a:ln w="3175">
                  <a:noFill/>
                </a:ln>
                <a:latin typeface="+mj-lt"/>
                <a:cs typeface="Arial" charset="0"/>
              </a:rPr>
              <a:t>: http://www.solidat.com/objects/DS/DS-GaugerGSM.pdf</a:t>
            </a:r>
          </a:p>
          <a:p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Architettura di </a:t>
            </a:r>
            <a:r>
              <a:rPr lang="it-IT" sz="5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</a:t>
            </a:r>
            <a:endParaRPr lang="it-IT" sz="5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pPr defTabSz="914363">
              <a:lnSpc>
                <a:spcPct val="90000"/>
              </a:lnSpc>
              <a:spcBef>
                <a:spcPct val="0"/>
              </a:spcBef>
            </a:pPr>
            <a:r>
              <a:rPr lang="it-IT" sz="3000" b="1" i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Strumenti - 1</a:t>
            </a:r>
            <a:endParaRPr lang="it-IT" sz="3000" b="1" i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8610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uvola 1"/>
          <p:cNvSpPr/>
          <p:nvPr/>
        </p:nvSpPr>
        <p:spPr>
          <a:xfrm>
            <a:off x="8606134" y="3143250"/>
            <a:ext cx="3528714" cy="2786063"/>
          </a:xfrm>
          <a:prstGeom prst="clou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/>
          <p:cNvSpPr/>
          <p:nvPr/>
        </p:nvSpPr>
        <p:spPr>
          <a:xfrm>
            <a:off x="342893" y="3449694"/>
            <a:ext cx="7811094" cy="220571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/>
          <p:cNvSpPr txBox="1"/>
          <p:nvPr/>
        </p:nvSpPr>
        <p:spPr>
          <a:xfrm>
            <a:off x="415529" y="2075884"/>
            <a:ext cx="1087159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Il sensore </a:t>
            </a:r>
            <a:r>
              <a:rPr lang="it-IT" sz="2800" i="1" spc="-100" dirty="0" err="1">
                <a:ln w="3175">
                  <a:noFill/>
                </a:ln>
                <a:latin typeface="+mj-lt"/>
                <a:cs typeface="Arial" charset="0"/>
              </a:rPr>
              <a:t>GaugerGSM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 rileva i dati in modo analogico e dove aver eseguito il campionamento digitale,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invia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 dati al server tramite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GPRS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.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  <a:p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Architettura di </a:t>
            </a:r>
            <a:r>
              <a:rPr lang="it-IT" sz="5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</a:t>
            </a:r>
            <a:endParaRPr lang="it-IT" sz="5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pPr defTabSz="914363">
              <a:lnSpc>
                <a:spcPct val="90000"/>
              </a:lnSpc>
              <a:spcBef>
                <a:spcPct val="0"/>
              </a:spcBef>
            </a:pPr>
            <a:r>
              <a:rPr lang="it-IT" sz="3000" b="1" i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Strumenti – 1 funzionamento sensore</a:t>
            </a:r>
            <a:endParaRPr lang="it-IT" sz="3000" b="1" i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sp>
        <p:nvSpPr>
          <p:cNvPr id="6" name="Ovale 5"/>
          <p:cNvSpPr/>
          <p:nvPr/>
        </p:nvSpPr>
        <p:spPr>
          <a:xfrm>
            <a:off x="5347984" y="4255627"/>
            <a:ext cx="1319806" cy="980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500" dirty="0" err="1" smtClean="0"/>
              <a:t>Modeulo</a:t>
            </a:r>
            <a:r>
              <a:rPr lang="it-IT" sz="1500" dirty="0" smtClean="0"/>
              <a:t> GPRS</a:t>
            </a:r>
            <a:endParaRPr lang="it-IT" sz="1500" dirty="0"/>
          </a:p>
        </p:txBody>
      </p:sp>
      <p:sp>
        <p:nvSpPr>
          <p:cNvPr id="7" name="Rettangolo 6"/>
          <p:cNvSpPr/>
          <p:nvPr/>
        </p:nvSpPr>
        <p:spPr>
          <a:xfrm>
            <a:off x="9768188" y="4558148"/>
            <a:ext cx="1008457" cy="785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Gestore Centrale</a:t>
            </a:r>
            <a:endParaRPr lang="it-IT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737" y="3460738"/>
            <a:ext cx="1619250" cy="923925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7322" y="3993813"/>
            <a:ext cx="1030188" cy="561236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245" y="4466718"/>
            <a:ext cx="1783840" cy="996379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5130" y="4373687"/>
            <a:ext cx="2047875" cy="1019175"/>
          </a:xfrm>
          <a:prstGeom prst="rect">
            <a:avLst/>
          </a:prstGeom>
        </p:spPr>
      </p:pic>
      <p:sp>
        <p:nvSpPr>
          <p:cNvPr id="13" name="CasellaDiTesto 12"/>
          <p:cNvSpPr txBox="1"/>
          <p:nvPr/>
        </p:nvSpPr>
        <p:spPr>
          <a:xfrm>
            <a:off x="2418751" y="4683589"/>
            <a:ext cx="55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to</a:t>
            </a:r>
            <a:endParaRPr lang="it-IT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342893" y="3517546"/>
            <a:ext cx="2051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err="1">
                <a:ln w="3175">
                  <a:noFill/>
                </a:ln>
                <a:latin typeface="+mj-lt"/>
                <a:cs typeface="Arial" charset="0"/>
              </a:rPr>
              <a:t>GaugerGSM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16" name="CasellaDiTesto 15"/>
          <p:cNvSpPr txBox="1"/>
          <p:nvPr/>
        </p:nvSpPr>
        <p:spPr>
          <a:xfrm>
            <a:off x="9797344" y="3524298"/>
            <a:ext cx="1146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Internet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844642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Architettura di </a:t>
            </a:r>
            <a:r>
              <a:rPr lang="it-IT" b="1" dirty="0" err="1" smtClean="0">
                <a:solidFill>
                  <a:srgbClr val="0072C6"/>
                </a:solidFill>
              </a:rPr>
              <a:t>deployment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Strumenti - 2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</a:rPr>
              <a:t>Macchina 4 core, 7GB </a:t>
            </a:r>
            <a:r>
              <a:rPr lang="it-IT" sz="2400" dirty="0" err="1" smtClean="0">
                <a:solidFill>
                  <a:schemeClr val="tx1"/>
                </a:solidFill>
              </a:rPr>
              <a:t>Ram</a:t>
            </a:r>
            <a:r>
              <a:rPr lang="it-IT" sz="2400" dirty="0" smtClean="0">
                <a:solidFill>
                  <a:schemeClr val="tx1"/>
                </a:solidFill>
              </a:rPr>
              <a:t>, 320GB HDD</a:t>
            </a: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	Prezzo = 97,52€ / mese</a:t>
            </a:r>
            <a:endParaRPr lang="it-IT" sz="24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7" name="Immagine 6" descr="Schermata 2015-02-19 alle 13.19.5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64"/>
          <a:stretch/>
        </p:blipFill>
        <p:spPr>
          <a:xfrm>
            <a:off x="4455950" y="3077907"/>
            <a:ext cx="6802600" cy="2389717"/>
          </a:xfrm>
          <a:prstGeom prst="rect">
            <a:avLst/>
          </a:prstGeom>
        </p:spPr>
      </p:pic>
      <p:pic>
        <p:nvPicPr>
          <p:cNvPr id="8" name="Immagine 7" descr="Schermata 2015-02-19 alle 13.23.4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53" y="3830658"/>
            <a:ext cx="3439453" cy="88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3273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Architettura di </a:t>
            </a:r>
            <a:r>
              <a:rPr lang="it-IT" b="1" dirty="0" err="1" smtClean="0">
                <a:solidFill>
                  <a:srgbClr val="0072C6"/>
                </a:solidFill>
              </a:rPr>
              <a:t>deployment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Strumenti - 2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</a:rPr>
              <a:t>Macchina 2 core, 7,5GB </a:t>
            </a:r>
            <a:r>
              <a:rPr lang="it-IT" sz="2400" dirty="0" err="1" smtClean="0">
                <a:solidFill>
                  <a:schemeClr val="tx1"/>
                </a:solidFill>
              </a:rPr>
              <a:t>Ram</a:t>
            </a:r>
            <a:r>
              <a:rPr lang="it-IT" sz="2400" dirty="0" smtClean="0">
                <a:solidFill>
                  <a:schemeClr val="tx1"/>
                </a:solidFill>
              </a:rPr>
              <a:t>, 300GB HDD, 32SSD</a:t>
            </a: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	Prezzo = 101 € / mese</a:t>
            </a:r>
            <a:endParaRPr lang="it-IT" sz="24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 descr="Unknow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711" y="2960549"/>
            <a:ext cx="5108339" cy="204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9750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Architettura di </a:t>
            </a:r>
            <a:r>
              <a:rPr lang="it-IT" b="1" dirty="0" err="1" smtClean="0">
                <a:solidFill>
                  <a:srgbClr val="0072C6"/>
                </a:solidFill>
              </a:rPr>
              <a:t>deployment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Strumenti - 3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Per lo sviluppo del sistema supponiamo i seguenti costi:</a:t>
            </a: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Analisi requisiti e creazione documenti di implementazione/architettura:</a:t>
            </a:r>
          </a:p>
          <a:p>
            <a:pPr lvl="0"/>
            <a:r>
              <a:rPr lang="it-IT" sz="2400" dirty="0">
                <a:solidFill>
                  <a:schemeClr val="tx1"/>
                </a:solidFill>
              </a:rPr>
              <a:t>	</a:t>
            </a:r>
            <a:endParaRPr lang="it-IT" sz="24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>
                <a:solidFill>
                  <a:schemeClr val="tx1"/>
                </a:solidFill>
              </a:rPr>
              <a:t>	</a:t>
            </a:r>
            <a:r>
              <a:rPr lang="it-IT" sz="2400" dirty="0" smtClean="0">
                <a:solidFill>
                  <a:schemeClr val="tx1"/>
                </a:solidFill>
              </a:rPr>
              <a:t>3         per 7-10 gg a 150€ / h</a:t>
            </a: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Sviluppo del sistema partendo dalla documentazione prodotta nella fase di analisi:</a:t>
            </a:r>
          </a:p>
          <a:p>
            <a:pPr lvl="0"/>
            <a:endParaRPr lang="it-IT" sz="24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>
                <a:solidFill>
                  <a:schemeClr val="tx1"/>
                </a:solidFill>
              </a:rPr>
              <a:t>	</a:t>
            </a:r>
            <a:r>
              <a:rPr lang="it-IT" sz="2400" dirty="0" smtClean="0">
                <a:solidFill>
                  <a:schemeClr val="tx1"/>
                </a:solidFill>
              </a:rPr>
              <a:t>5          per 90 gg a 80€ / h</a:t>
            </a:r>
          </a:p>
          <a:p>
            <a:pPr lvl="0"/>
            <a:endParaRPr lang="it-IT" sz="2400" dirty="0"/>
          </a:p>
          <a:p>
            <a:pPr lvl="0"/>
            <a:endParaRPr lang="it-IT" sz="2400" dirty="0"/>
          </a:p>
          <a:p>
            <a:pPr lvl="0"/>
            <a:r>
              <a:rPr lang="it-IT" sz="2400" dirty="0" smtClean="0"/>
              <a:t>	     </a:t>
            </a:r>
            <a:endParaRPr lang="it-IT" sz="24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1" y="3516949"/>
            <a:ext cx="300037" cy="57642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4841002"/>
            <a:ext cx="300037" cy="57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9267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Architettura di </a:t>
            </a:r>
            <a:r>
              <a:rPr lang="it-IT" b="1" dirty="0" err="1" smtClean="0">
                <a:solidFill>
                  <a:srgbClr val="0072C6"/>
                </a:solidFill>
              </a:rPr>
              <a:t>deployment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Strumenti - </a:t>
            </a:r>
            <a:r>
              <a:rPr lang="it-IT" sz="3000" b="1" i="1" dirty="0">
                <a:solidFill>
                  <a:srgbClr val="0072C6"/>
                </a:solidFill>
              </a:rPr>
              <a:t>4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Installazione di un singolo sensore:</a:t>
            </a:r>
          </a:p>
          <a:p>
            <a:pPr lvl="0"/>
            <a:r>
              <a:rPr lang="it-IT" sz="2400" dirty="0">
                <a:solidFill>
                  <a:schemeClr val="tx1"/>
                </a:solidFill>
              </a:rPr>
              <a:t>	</a:t>
            </a:r>
            <a:endParaRPr lang="it-IT" sz="24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>
                <a:solidFill>
                  <a:schemeClr val="tx1"/>
                </a:solidFill>
              </a:rPr>
              <a:t>	</a:t>
            </a:r>
            <a:r>
              <a:rPr lang="it-IT" sz="2400" dirty="0" smtClean="0">
                <a:solidFill>
                  <a:schemeClr val="tx1"/>
                </a:solidFill>
              </a:rPr>
              <a:t>2         per 4 ore a 30€/h</a:t>
            </a: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Costo per licenze </a:t>
            </a:r>
            <a:r>
              <a:rPr lang="it-IT" sz="2400" i="1" dirty="0" err="1" smtClean="0">
                <a:solidFill>
                  <a:schemeClr val="tx1"/>
                </a:solidFill>
              </a:rPr>
              <a:t>MySQL</a:t>
            </a:r>
            <a:r>
              <a:rPr lang="it-IT" sz="2400" dirty="0" smtClean="0">
                <a:solidFill>
                  <a:schemeClr val="tx1"/>
                </a:solidFill>
              </a:rPr>
              <a:t> e </a:t>
            </a:r>
            <a:r>
              <a:rPr lang="it-IT" sz="2400" i="1" dirty="0" smtClean="0">
                <a:solidFill>
                  <a:schemeClr val="tx1"/>
                </a:solidFill>
              </a:rPr>
              <a:t>Java SE Server </a:t>
            </a:r>
            <a:r>
              <a:rPr lang="it-IT" sz="2400" dirty="0" smtClean="0">
                <a:solidFill>
                  <a:schemeClr val="tx1"/>
                </a:solidFill>
              </a:rPr>
              <a:t>(</a:t>
            </a:r>
            <a:r>
              <a:rPr lang="it-IT" sz="2400" i="1" dirty="0" err="1" smtClean="0">
                <a:solidFill>
                  <a:schemeClr val="tx1"/>
                </a:solidFill>
              </a:rPr>
              <a:t>GlassFish</a:t>
            </a:r>
            <a:r>
              <a:rPr lang="it-IT" sz="2400" dirty="0" smtClean="0">
                <a:solidFill>
                  <a:schemeClr val="tx1"/>
                </a:solidFill>
              </a:rPr>
              <a:t>) : circa 5000€ / anno	</a:t>
            </a:r>
            <a:r>
              <a:rPr lang="it-IT" sz="2400" dirty="0" smtClean="0"/>
              <a:t>     </a:t>
            </a:r>
            <a:endParaRPr lang="it-IT" sz="24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lvl="0"/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49" y="2797892"/>
            <a:ext cx="300037" cy="57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8317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Architettura di </a:t>
            </a:r>
            <a:r>
              <a:rPr lang="it-IT" b="1" dirty="0" err="1" smtClean="0">
                <a:solidFill>
                  <a:srgbClr val="0072C6"/>
                </a:solidFill>
              </a:rPr>
              <a:t>deployment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Strumenti - 5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Riepilogo costi:	     </a:t>
            </a:r>
            <a:endParaRPr lang="it-IT" sz="2400" dirty="0">
              <a:solidFill>
                <a:schemeClr val="tx1"/>
              </a:solidFill>
            </a:endParaRPr>
          </a:p>
          <a:p>
            <a:pPr lvl="0"/>
            <a:endParaRPr lang="it-IT" sz="15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2.000 Sensori per 1400€  ** / </a:t>
            </a:r>
            <a:r>
              <a:rPr lang="it-IT" sz="2400" dirty="0" err="1" smtClean="0">
                <a:solidFill>
                  <a:schemeClr val="tx1"/>
                </a:solidFill>
              </a:rPr>
              <a:t>cad</a:t>
            </a:r>
            <a:r>
              <a:rPr lang="it-IT" sz="2400" dirty="0" smtClean="0">
                <a:solidFill>
                  <a:schemeClr val="tx1"/>
                </a:solidFill>
              </a:rPr>
              <a:t>  = 			2.800.000  €</a:t>
            </a:r>
          </a:p>
          <a:p>
            <a:pPr lvl="0"/>
            <a:endParaRPr lang="it-IT" sz="10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Installazione sensori  30 € x 4h </a:t>
            </a:r>
            <a:r>
              <a:rPr lang="it-IT" sz="2400" dirty="0">
                <a:solidFill>
                  <a:schemeClr val="tx1"/>
                </a:solidFill>
              </a:rPr>
              <a:t>x</a:t>
            </a:r>
            <a:r>
              <a:rPr lang="it-IT" sz="2400" dirty="0" smtClean="0">
                <a:solidFill>
                  <a:schemeClr val="tx1"/>
                </a:solidFill>
              </a:rPr>
              <a:t> 2p x 2000 = 		    480.000  €</a:t>
            </a:r>
          </a:p>
          <a:p>
            <a:pPr lvl="0"/>
            <a:endParaRPr lang="it-IT" sz="10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Analisi e architettura 150 € x 8h x 3p x 10 =		      36.000  €</a:t>
            </a:r>
          </a:p>
          <a:p>
            <a:pPr lvl="0"/>
            <a:endParaRPr lang="it-IT" sz="10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Sviluppo e test 80 € x 8h x 5p x 90 gg=			     288.000 €</a:t>
            </a:r>
          </a:p>
          <a:p>
            <a:pPr lvl="0"/>
            <a:endParaRPr lang="it-IT" sz="10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Componenti HW (</a:t>
            </a:r>
            <a:r>
              <a:rPr lang="it-IT" sz="2400" dirty="0" err="1" smtClean="0">
                <a:solidFill>
                  <a:schemeClr val="tx1"/>
                </a:solidFill>
              </a:rPr>
              <a:t>Azure</a:t>
            </a:r>
            <a:r>
              <a:rPr lang="it-IT" sz="2400" dirty="0" smtClean="0">
                <a:solidFill>
                  <a:schemeClr val="tx1"/>
                </a:solidFill>
              </a:rPr>
              <a:t> </a:t>
            </a:r>
            <a:r>
              <a:rPr lang="it-IT" sz="2400" dirty="0" err="1" smtClean="0">
                <a:solidFill>
                  <a:schemeClr val="tx1"/>
                </a:solidFill>
              </a:rPr>
              <a:t>solution</a:t>
            </a:r>
            <a:r>
              <a:rPr lang="it-IT" sz="2400" dirty="0">
                <a:solidFill>
                  <a:schemeClr val="tx1"/>
                </a:solidFill>
              </a:rPr>
              <a:t>) = 			</a:t>
            </a:r>
            <a:r>
              <a:rPr lang="it-IT" sz="2400" dirty="0" smtClean="0">
                <a:solidFill>
                  <a:schemeClr val="tx1"/>
                </a:solidFill>
              </a:rPr>
              <a:t>     1170.24 €  / anno</a:t>
            </a:r>
          </a:p>
          <a:p>
            <a:pPr lvl="0"/>
            <a:endParaRPr lang="it-IT" sz="10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Componenti SW 				</a:t>
            </a:r>
            <a:r>
              <a:rPr lang="it-IT" sz="2400" dirty="0">
                <a:solidFill>
                  <a:schemeClr val="tx1"/>
                </a:solidFill>
              </a:rPr>
              <a:t>	</a:t>
            </a:r>
            <a:r>
              <a:rPr lang="it-IT" sz="2400" dirty="0" smtClean="0">
                <a:solidFill>
                  <a:schemeClr val="tx1"/>
                </a:solidFill>
              </a:rPr>
              <a:t>           5000 €  / anno</a:t>
            </a: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	</a:t>
            </a:r>
            <a:r>
              <a:rPr lang="it-IT" sz="2400" dirty="0">
                <a:solidFill>
                  <a:schemeClr val="tx1"/>
                </a:solidFill>
              </a:rPr>
              <a:t>						</a:t>
            </a:r>
            <a:r>
              <a:rPr lang="it-IT" sz="2400" dirty="0" smtClean="0">
                <a:solidFill>
                  <a:schemeClr val="tx1"/>
                </a:solidFill>
              </a:rPr>
              <a:t>3.610.170,24 €</a:t>
            </a: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r>
              <a:rPr lang="it-IT" sz="2000" dirty="0" smtClean="0">
                <a:solidFill>
                  <a:schemeClr val="tx1"/>
                </a:solidFill>
              </a:rPr>
              <a:t>** sconto del 30%  	                                 </a:t>
            </a:r>
            <a:r>
              <a:rPr lang="it-IT" sz="2400" dirty="0" smtClean="0">
                <a:solidFill>
                  <a:schemeClr val="tx1"/>
                </a:solidFill>
              </a:rPr>
              <a:t>				</a:t>
            </a:r>
            <a:r>
              <a:rPr lang="it-IT" sz="2000" dirty="0" smtClean="0">
                <a:solidFill>
                  <a:schemeClr val="tx1"/>
                </a:solidFill>
              </a:rPr>
              <a:t>NB: i costi rappresentano una stima indicativa</a:t>
            </a:r>
            <a:endParaRPr lang="it-IT" sz="20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cxnSp>
        <p:nvCxnSpPr>
          <p:cNvPr id="7" name="Connettore 1 6"/>
          <p:cNvCxnSpPr/>
          <p:nvPr/>
        </p:nvCxnSpPr>
        <p:spPr>
          <a:xfrm>
            <a:off x="5786438" y="5243513"/>
            <a:ext cx="40433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9316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logico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BRI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93" y="2143124"/>
            <a:ext cx="11518495" cy="371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0000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BRI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1" y="1652587"/>
            <a:ext cx="1183957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7271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logico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BDM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40" y="2714621"/>
            <a:ext cx="11908668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695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678655" y="1879602"/>
            <a:ext cx="10587037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DI - dato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idrometrico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SEP - segnalazione emergenza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potenziale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SEG - segnalazione emergenza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grave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BDM - base dati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meteo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BSE - base dati segnalazioni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emergenza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BSE - base dati rete idrica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Acronimi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0062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BDM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78" y="1214445"/>
            <a:ext cx="9886951" cy="511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4181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665" y="1150134"/>
            <a:ext cx="9341643" cy="5407825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logico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BSE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21905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BSE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4" y="1165875"/>
            <a:ext cx="9658349" cy="534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45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logico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Eterogeneità e corrispondenze </a:t>
            </a:r>
            <a:r>
              <a:rPr lang="it-IT" sz="3000" b="1" i="1" dirty="0" err="1" smtClean="0">
                <a:solidFill>
                  <a:srgbClr val="0072C6"/>
                </a:solidFill>
              </a:rPr>
              <a:t>interschema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1" y="2301848"/>
            <a:ext cx="11670506" cy="286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6565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logico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Globale -1 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397" y="1700214"/>
            <a:ext cx="9377203" cy="475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098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logico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Globale -2 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901" y="1700214"/>
            <a:ext cx="10030196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3989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Globale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0993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6" t="2052" r="18402" b="8417"/>
          <a:stretch/>
        </p:blipFill>
        <p:spPr>
          <a:xfrm>
            <a:off x="1485900" y="0"/>
            <a:ext cx="9391650" cy="6858000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2844800" y="5791200"/>
            <a:ext cx="927100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/>
          <p:cNvSpPr/>
          <p:nvPr/>
        </p:nvSpPr>
        <p:spPr>
          <a:xfrm>
            <a:off x="4838700" y="5778500"/>
            <a:ext cx="927100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/>
          <p:cNvSpPr/>
          <p:nvPr/>
        </p:nvSpPr>
        <p:spPr>
          <a:xfrm>
            <a:off x="2844800" y="5778500"/>
            <a:ext cx="927100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/>
          <p:cNvSpPr/>
          <p:nvPr/>
        </p:nvSpPr>
        <p:spPr>
          <a:xfrm>
            <a:off x="6423025" y="5905500"/>
            <a:ext cx="927100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/>
          <p:cNvSpPr/>
          <p:nvPr/>
        </p:nvSpPr>
        <p:spPr>
          <a:xfrm>
            <a:off x="1892300" y="2024063"/>
            <a:ext cx="927100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/>
          <p:cNvSpPr/>
          <p:nvPr/>
        </p:nvSpPr>
        <p:spPr>
          <a:xfrm>
            <a:off x="1771650" y="279400"/>
            <a:ext cx="927100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/>
          <p:cNvSpPr/>
          <p:nvPr/>
        </p:nvSpPr>
        <p:spPr>
          <a:xfrm>
            <a:off x="3994150" y="2019300"/>
            <a:ext cx="927100" cy="44450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/>
          <p:cNvSpPr/>
          <p:nvPr/>
        </p:nvSpPr>
        <p:spPr>
          <a:xfrm>
            <a:off x="4108450" y="3600450"/>
            <a:ext cx="927100" cy="44450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/>
          <p:cNvSpPr/>
          <p:nvPr/>
        </p:nvSpPr>
        <p:spPr>
          <a:xfrm>
            <a:off x="7381875" y="3530600"/>
            <a:ext cx="927100" cy="44450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/>
          <p:cNvSpPr/>
          <p:nvPr/>
        </p:nvSpPr>
        <p:spPr>
          <a:xfrm>
            <a:off x="5302250" y="679450"/>
            <a:ext cx="927100" cy="4445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19"/>
          <p:cNvSpPr/>
          <p:nvPr/>
        </p:nvSpPr>
        <p:spPr>
          <a:xfrm>
            <a:off x="6807200" y="2058989"/>
            <a:ext cx="927100" cy="4445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/>
          <p:cNvSpPr/>
          <p:nvPr/>
        </p:nvSpPr>
        <p:spPr>
          <a:xfrm>
            <a:off x="1854200" y="1981200"/>
            <a:ext cx="1016000" cy="5207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/>
          <p:cNvSpPr/>
          <p:nvPr/>
        </p:nvSpPr>
        <p:spPr>
          <a:xfrm>
            <a:off x="8934450" y="2057400"/>
            <a:ext cx="927100" cy="4445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/>
          <p:cNvSpPr/>
          <p:nvPr/>
        </p:nvSpPr>
        <p:spPr>
          <a:xfrm>
            <a:off x="8947150" y="1171576"/>
            <a:ext cx="927100" cy="4445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23"/>
          <p:cNvSpPr/>
          <p:nvPr/>
        </p:nvSpPr>
        <p:spPr>
          <a:xfrm>
            <a:off x="8007350" y="57150"/>
            <a:ext cx="927100" cy="4445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ttangolo 24"/>
          <p:cNvSpPr/>
          <p:nvPr/>
        </p:nvSpPr>
        <p:spPr>
          <a:xfrm>
            <a:off x="7331075" y="3492500"/>
            <a:ext cx="1016000" cy="5207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ttangolo 25"/>
          <p:cNvSpPr/>
          <p:nvPr/>
        </p:nvSpPr>
        <p:spPr>
          <a:xfrm>
            <a:off x="1733550" y="249464"/>
            <a:ext cx="1016000" cy="5207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26"/>
          <p:cNvSpPr/>
          <p:nvPr/>
        </p:nvSpPr>
        <p:spPr>
          <a:xfrm>
            <a:off x="9410700" y="4476750"/>
            <a:ext cx="1016000" cy="5207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CasellaDiTesto 27"/>
          <p:cNvSpPr txBox="1"/>
          <p:nvPr/>
        </p:nvSpPr>
        <p:spPr>
          <a:xfrm>
            <a:off x="9636125" y="4564618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BSE</a:t>
            </a:r>
            <a:endParaRPr lang="it-IT" dirty="0"/>
          </a:p>
        </p:txBody>
      </p:sp>
      <p:sp>
        <p:nvSpPr>
          <p:cNvPr id="29" name="Rettangolo 28"/>
          <p:cNvSpPr/>
          <p:nvPr/>
        </p:nvSpPr>
        <p:spPr>
          <a:xfrm>
            <a:off x="9413874" y="5149850"/>
            <a:ext cx="1012825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CasellaDiTesto 29"/>
          <p:cNvSpPr txBox="1"/>
          <p:nvPr/>
        </p:nvSpPr>
        <p:spPr>
          <a:xfrm>
            <a:off x="9636125" y="5187434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BRI</a:t>
            </a:r>
            <a:endParaRPr lang="it-IT" dirty="0"/>
          </a:p>
        </p:txBody>
      </p:sp>
      <p:sp>
        <p:nvSpPr>
          <p:cNvPr id="31" name="Rettangolo 30"/>
          <p:cNvSpPr/>
          <p:nvPr/>
        </p:nvSpPr>
        <p:spPr>
          <a:xfrm>
            <a:off x="9397999" y="5797550"/>
            <a:ext cx="1028699" cy="44450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CasellaDiTesto 31"/>
          <p:cNvSpPr txBox="1"/>
          <p:nvPr/>
        </p:nvSpPr>
        <p:spPr>
          <a:xfrm>
            <a:off x="9636125" y="5816084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BDM</a:t>
            </a:r>
            <a:endParaRPr lang="it-IT" dirty="0"/>
          </a:p>
        </p:txBody>
      </p:sp>
      <p:sp>
        <p:nvSpPr>
          <p:cNvPr id="33" name="Rettangolo 32"/>
          <p:cNvSpPr/>
          <p:nvPr/>
        </p:nvSpPr>
        <p:spPr>
          <a:xfrm>
            <a:off x="7286624" y="3454142"/>
            <a:ext cx="1111251" cy="597416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/>
          <p:cNvSpPr txBox="1"/>
          <p:nvPr/>
        </p:nvSpPr>
        <p:spPr>
          <a:xfrm>
            <a:off x="7610477" y="3643317"/>
            <a:ext cx="557213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700" b="1" dirty="0" smtClean="0"/>
              <a:t>Regione</a:t>
            </a:r>
            <a:endParaRPr lang="it-IT" sz="700" b="1" dirty="0"/>
          </a:p>
        </p:txBody>
      </p:sp>
      <p:sp>
        <p:nvSpPr>
          <p:cNvPr id="35" name="CasellaDiTesto 34"/>
          <p:cNvSpPr txBox="1"/>
          <p:nvPr/>
        </p:nvSpPr>
        <p:spPr>
          <a:xfrm>
            <a:off x="4036220" y="2141522"/>
            <a:ext cx="81518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700" b="1" dirty="0" err="1" smtClean="0"/>
              <a:t>PrevisioneMeteo</a:t>
            </a:r>
            <a:endParaRPr lang="it-IT" sz="700" b="1" dirty="0"/>
          </a:p>
        </p:txBody>
      </p:sp>
      <p:sp>
        <p:nvSpPr>
          <p:cNvPr id="36" name="Rettangolo 35"/>
          <p:cNvSpPr/>
          <p:nvPr/>
        </p:nvSpPr>
        <p:spPr>
          <a:xfrm>
            <a:off x="3949700" y="1981200"/>
            <a:ext cx="1016000" cy="5207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33426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Globale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480" y="1136538"/>
            <a:ext cx="7539038" cy="535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1480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Globale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358" y="1270879"/>
            <a:ext cx="8891586" cy="524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2213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114134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Chi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sono gli operatori a campo che segnalano SEG?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C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ome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vengono notificate le pianificazioni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degli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spostamenti?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C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ome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vengono resi visibili le informazioni SEP?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D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ifferenza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fra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informazioni SEP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e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informazioni SEP sintetiche?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Ambiguità - 1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3101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Globale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637" y="1099798"/>
            <a:ext cx="6286502" cy="541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6583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Virtual Data Integration vs ETL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467564"/>
            <a:ext cx="11149013" cy="497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Data </a:t>
            </a:r>
            <a:r>
              <a:rPr lang="en-US" sz="2800" spc="-100" dirty="0">
                <a:ln w="3175">
                  <a:noFill/>
                </a:ln>
                <a:latin typeface="+mj-lt"/>
                <a:cs typeface="Arial" charset="0"/>
              </a:rPr>
              <a:t>integration involves combining 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data </a:t>
            </a:r>
            <a:r>
              <a:rPr lang="en-US" sz="2800" spc="-100" dirty="0">
                <a:ln w="3175">
                  <a:noFill/>
                </a:ln>
                <a:latin typeface="+mj-lt"/>
                <a:cs typeface="Arial" charset="0"/>
              </a:rPr>
              <a:t>residing in different sources and providing users with a unified view of these 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data. </a:t>
            </a:r>
            <a:r>
              <a:rPr lang="en-US" sz="2800" spc="-100" baseline="30000" dirty="0" smtClean="0">
                <a:ln w="3175">
                  <a:noFill/>
                </a:ln>
                <a:latin typeface="+mj-lt"/>
                <a:cs typeface="Arial" charset="0"/>
              </a:rPr>
              <a:t>1</a:t>
            </a: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en-US" sz="2800" spc="-100" dirty="0">
                <a:ln w="3175">
                  <a:noFill/>
                </a:ln>
                <a:latin typeface="+mj-lt"/>
                <a:cs typeface="Arial" charset="0"/>
              </a:rPr>
              <a:t>Virtual data integration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comporta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la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creazione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di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uno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i="1" spc="-100" dirty="0" smtClean="0">
                <a:ln w="3175">
                  <a:noFill/>
                </a:ln>
                <a:latin typeface="+mj-lt"/>
                <a:cs typeface="Arial" charset="0"/>
              </a:rPr>
              <a:t>schema </a:t>
            </a:r>
            <a:r>
              <a:rPr lang="en-US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logico</a:t>
            </a:r>
            <a:r>
              <a:rPr lang="en-US" sz="2800" i="1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globale</a:t>
            </a:r>
            <a:r>
              <a:rPr lang="en-US" sz="2800" i="1" spc="-100" dirty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virtuale</a:t>
            </a:r>
            <a:r>
              <a:rPr lang="en-US" sz="2800" i="1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che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integra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più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basi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di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dati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reali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. </a:t>
            </a: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Questo non comporta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una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copia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fisica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dei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dati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ma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solamente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l’integrazione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(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tramite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wrappers e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mediatore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) di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dati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provenienti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da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fonti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diverse. </a:t>
            </a:r>
            <a:endParaRPr lang="en-US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1. Maurizio </a:t>
            </a:r>
            <a:r>
              <a:rPr lang="it-IT" sz="2200" spc="-100" dirty="0" err="1">
                <a:ln w="3175">
                  <a:noFill/>
                </a:ln>
                <a:latin typeface="+mj-lt"/>
                <a:cs typeface="Arial" charset="0"/>
              </a:rPr>
              <a:t>Lenzerini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 (2002).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 "Data Integration: A </a:t>
            </a:r>
            <a:r>
              <a:rPr lang="it-IT" sz="2200" spc="-100" dirty="0" err="1">
                <a:ln w="3175">
                  <a:noFill/>
                </a:ln>
                <a:latin typeface="+mj-lt"/>
                <a:cs typeface="Arial" charset="0"/>
              </a:rPr>
              <a:t>Theoretical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200" spc="-100" dirty="0" err="1">
                <a:ln w="3175">
                  <a:noFill/>
                </a:ln>
                <a:latin typeface="+mj-lt"/>
                <a:cs typeface="Arial" charset="0"/>
              </a:rPr>
              <a:t>Perspective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". 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PODS 2002. pp. 233–246</a:t>
            </a:r>
            <a:r>
              <a:rPr lang="it-IT" dirty="0"/>
              <a:t>.</a:t>
            </a:r>
            <a:endParaRPr lang="it-IT" baseline="30000" dirty="0"/>
          </a:p>
        </p:txBody>
      </p:sp>
    </p:spTree>
    <p:extLst>
      <p:ext uri="{BB962C8B-B14F-4D97-AF65-F5344CB8AC3E}">
        <p14:creationId xmlns:p14="http://schemas.microsoft.com/office/powerpoint/2010/main" val="3861557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Virtual Data Integration vs ETL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467564"/>
            <a:ext cx="11149013" cy="1672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L’esistenza di più basi di dati è trasparenze all’utilizzatore dello schema virtuale.</a:t>
            </a:r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511" y="2172367"/>
            <a:ext cx="5719764" cy="389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368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Virtual Data Integration vs ETL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096080"/>
            <a:ext cx="11149013" cy="5150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ETL –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Extract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,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Trasform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,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Load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è il processo di estrazione, trasformazione e caricamento di dati su di un sistema di sintesi (es un data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warehouse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).</a:t>
            </a:r>
          </a:p>
          <a:p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Dopo il processo di estrazione (cioè il recupero di dati da un Sistema esterno), i dati vengono trasformati, ed esempio:</a:t>
            </a: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Normalizzazione dei dati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Selezione dei dati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Computazione di nuovi dati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Raggupramento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ecc</a:t>
            </a: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9818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Virtual Data Integration vs ETL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096080"/>
            <a:ext cx="11149013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Dopo la trasformazione, i dati vengono caricati (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load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 sulle tabelle del nuovo sistema di sintesi. (comporta la copia fisica sul nuovo sistema)</a:t>
            </a: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49" y="2310516"/>
            <a:ext cx="6286499" cy="412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274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Virtual Data Integration vs ETL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096080"/>
            <a:ext cx="11149013" cy="6011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L’integrazione fra le basi dai BRI, BSE e BDM può essere implementata via VDL o ETL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Integrazione via 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VDL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:</a:t>
            </a:r>
          </a:p>
          <a:p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Pro:</a:t>
            </a: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</a:t>
            </a:r>
            <a:r>
              <a:rPr lang="it-IT" sz="2800" spc="-100" dirty="0" err="1">
                <a:ln w="3175">
                  <a:noFill/>
                </a:ln>
                <a:latin typeface="+mj-lt"/>
                <a:cs typeface="Arial" charset="0"/>
              </a:rPr>
              <a:t>tuple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 presenti nelle basi dati non vengono replicate </a:t>
            </a:r>
            <a:r>
              <a:rPr lang="it-IT" sz="2800" i="1" spc="-100" dirty="0">
                <a:ln w="3175">
                  <a:noFill/>
                </a:ln>
                <a:latin typeface="+mj-lt"/>
                <a:cs typeface="Arial" charset="0"/>
              </a:rPr>
              <a:t>fisicamente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 su di una nuova base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dati.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Contro:</a:t>
            </a:r>
            <a:endParaRPr lang="it-IT" sz="2800" b="1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Ogni interrogazione comporta interrogazioni verso </a:t>
            </a:r>
            <a:r>
              <a:rPr lang="it-IT" sz="2800" i="1" spc="-100" dirty="0">
                <a:ln w="3175">
                  <a:noFill/>
                </a:ln>
                <a:latin typeface="+mj-lt"/>
                <a:cs typeface="Arial" charset="0"/>
              </a:rPr>
              <a:t>n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 basi di dati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.</a:t>
            </a: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Nel nostro sistema essendo BDM esterna, non è sempre possibile conoscerne lo stato e le tempistiche di integrazione.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2431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Virtual Data Integration vs ETL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096080"/>
            <a:ext cx="11149013" cy="6011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L’integrazione fra le basi dai BRI, BSE e BDM può essere implementata via VDL o ETL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Integrazione via 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ETL (data </a:t>
            </a:r>
            <a:r>
              <a:rPr lang="it-IT" sz="2800" b="1" spc="-100" dirty="0" err="1" smtClean="0">
                <a:ln w="3175">
                  <a:noFill/>
                </a:ln>
                <a:latin typeface="+mj-lt"/>
                <a:cs typeface="Arial" charset="0"/>
              </a:rPr>
              <a:t>warehouse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)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:</a:t>
            </a:r>
          </a:p>
          <a:p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Pro:</a:t>
            </a: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interrogazioni alle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tuple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sono sempre possibili indipendentemente dallo stato dei data source.</a:t>
            </a: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È possibile trasformare i dati. (esempio normalizzare le misurazioni dei sensori)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Contro:</a:t>
            </a:r>
            <a:endParaRPr lang="it-IT" sz="2800" b="1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È necessario creare una nuova base di dati e gestire le operazioni di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extract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,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transform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e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load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.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9263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62" y="1419224"/>
            <a:ext cx="3668901" cy="2209799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300" y="1385887"/>
            <a:ext cx="4235557" cy="2276475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762" y="3955253"/>
            <a:ext cx="9658730" cy="234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2320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93" y="1700214"/>
            <a:ext cx="2707105" cy="154305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190" y="1700214"/>
            <a:ext cx="3318240" cy="1543050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8023" y="1700214"/>
            <a:ext cx="3204947" cy="1566863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2025" y="3824287"/>
            <a:ext cx="3933145" cy="1562100"/>
          </a:xfrm>
          <a:prstGeom prst="rect">
            <a:avLst/>
          </a:prstGeom>
        </p:spPr>
      </p:pic>
      <p:pic>
        <p:nvPicPr>
          <p:cNvPr id="2" name="Immagin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4162" y="3824287"/>
            <a:ext cx="3995738" cy="19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657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93" y="1314450"/>
            <a:ext cx="11370350" cy="495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252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114134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L’algoritmo che identifica una SEP sulla base di quanti dati lavora?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Come interagiamo con BDM?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!!!!!!!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!!!!!!!!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Ambiguità -2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9232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718" y="1808220"/>
            <a:ext cx="2605087" cy="1827097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9699" y="1700214"/>
            <a:ext cx="5022536" cy="1819274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718" y="4076011"/>
            <a:ext cx="4348164" cy="1861815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9699" y="4076011"/>
            <a:ext cx="5358952" cy="196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065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594" y="1193010"/>
            <a:ext cx="6335912" cy="2377813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635" y="3570823"/>
            <a:ext cx="9267227" cy="272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5870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Query schema globale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543051"/>
            <a:ext cx="1071800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Data la denominazione di un fiume ed un intervallo di date (data inizio e data fine), estrarre le previsioni dettagliate per ogni SEP verificatasi per il fiume richiesto nell’intervallo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temporale dato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.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Parametri input : 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Denominazione corso d’acqua:@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nomefiume</a:t>
            </a: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Data inizio:  @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datainizio</a:t>
            </a: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Data fine: @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datafine</a:t>
            </a:r>
            <a:endParaRPr lang="it-IT" sz="20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46395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Query schema globale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445" y="1357313"/>
            <a:ext cx="9128120" cy="502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5507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279" y="1157290"/>
            <a:ext cx="8209439" cy="5386386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Query schema globale - </a:t>
            </a:r>
            <a:r>
              <a:rPr lang="it-IT" b="1" dirty="0" err="1" smtClean="0">
                <a:solidFill>
                  <a:srgbClr val="0072C6"/>
                </a:solidFill>
              </a:rPr>
              <a:t>unfolding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41727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 descr="Schermata 2015-02-19 alle 17.20.1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245" y="4212927"/>
            <a:ext cx="4292600" cy="2311400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Open Data</a:t>
            </a:r>
          </a:p>
          <a:p>
            <a:endParaRPr lang="it-IT" sz="15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I valori dei dati nello storico e i relativi corsi d’acqua presenti nella base </a:t>
            </a:r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dati BRI saranno resi pubblici e fruibili via web browser.</a:t>
            </a: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I dati pubblicati rispettano i vincoli di privacy e fruibilità degli open data </a:t>
            </a:r>
            <a:endParaRPr lang="it-IT" sz="3200" dirty="0">
              <a:solidFill>
                <a:schemeClr val="tx1"/>
              </a:solidFill>
            </a:endParaRPr>
          </a:p>
          <a:p>
            <a:pPr lvl="0"/>
            <a:r>
              <a:rPr lang="it-IT" sz="3200" dirty="0">
                <a:solidFill>
                  <a:schemeClr val="tx1"/>
                </a:solidFill>
              </a:rPr>
              <a:t>e</a:t>
            </a:r>
            <a:r>
              <a:rPr lang="it-IT" sz="3200" dirty="0" smtClean="0">
                <a:solidFill>
                  <a:schemeClr val="tx1"/>
                </a:solidFill>
              </a:rPr>
              <a:t> sono esposti in formato JSON via REST API.</a:t>
            </a:r>
          </a:p>
          <a:p>
            <a:pPr lvl="0"/>
            <a:endParaRPr lang="it-IT" sz="3200" dirty="0"/>
          </a:p>
          <a:p>
            <a:pPr lvl="0"/>
            <a:r>
              <a:rPr lang="it-IT" sz="3200" dirty="0" smtClean="0"/>
              <a:t> </a:t>
            </a: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12099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Open Data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I dati sui sensori esposti rispettano i principi degli Open Data:</a:t>
            </a:r>
          </a:p>
          <a:p>
            <a:pPr lvl="0"/>
            <a:endParaRPr lang="it-IT" sz="1500" dirty="0" smtClean="0">
              <a:solidFill>
                <a:schemeClr val="tx1"/>
              </a:solidFill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Completi: sono completi di tutte le informazione per l’utilizzo anche offline</a:t>
            </a: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Primari: hanno granularità tale che ne permette l’integrazione con altre applicazioni</a:t>
            </a: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Tempestivi: rappresentazione </a:t>
            </a:r>
            <a:r>
              <a:rPr lang="it-IT" sz="3200" dirty="0" err="1" smtClean="0">
                <a:solidFill>
                  <a:schemeClr val="tx1"/>
                </a:solidFill>
              </a:rPr>
              <a:t>real</a:t>
            </a:r>
            <a:r>
              <a:rPr lang="it-IT" sz="3200" dirty="0" smtClean="0">
                <a:solidFill>
                  <a:schemeClr val="tx1"/>
                </a:solidFill>
              </a:rPr>
              <a:t> time dello storico</a:t>
            </a: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Accessibili: disponibili via REST API </a:t>
            </a: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Non proprietari: i dati sono processabili da applicativi open source</a:t>
            </a: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Non discriminatori: non sono previsti meccanismi di registrazione per l’utilizzo dei dati (es: API KEY)</a:t>
            </a:r>
          </a:p>
          <a:p>
            <a:pPr lvl="0"/>
            <a:endParaRPr lang="it-IT" sz="3200" dirty="0" smtClean="0"/>
          </a:p>
          <a:p>
            <a:pPr lvl="0"/>
            <a:endParaRPr lang="it-IT" sz="3200" dirty="0"/>
          </a:p>
          <a:p>
            <a:pPr lvl="0"/>
            <a:r>
              <a:rPr lang="it-IT" sz="3200" dirty="0" smtClean="0"/>
              <a:t> </a:t>
            </a: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74466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Open Data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/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I dati sono pubblicati sotto licenza </a:t>
            </a:r>
            <a:r>
              <a:rPr lang="it-IT" sz="3200" i="1" dirty="0" err="1" smtClean="0">
                <a:solidFill>
                  <a:schemeClr val="tx1"/>
                </a:solidFill>
              </a:rPr>
              <a:t>Italian</a:t>
            </a:r>
            <a:r>
              <a:rPr lang="it-IT" sz="3200" i="1" dirty="0" smtClean="0">
                <a:solidFill>
                  <a:schemeClr val="tx1"/>
                </a:solidFill>
              </a:rPr>
              <a:t> Open Data </a:t>
            </a:r>
            <a:r>
              <a:rPr lang="it-IT" sz="3200" i="1" dirty="0" err="1" smtClean="0">
                <a:solidFill>
                  <a:schemeClr val="tx1"/>
                </a:solidFill>
              </a:rPr>
              <a:t>Licenses</a:t>
            </a:r>
            <a:r>
              <a:rPr lang="it-IT" sz="3200" i="1" dirty="0" smtClean="0">
                <a:solidFill>
                  <a:schemeClr val="tx1"/>
                </a:solidFill>
              </a:rPr>
              <a:t> 2.0</a:t>
            </a:r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che ne permette l’utilizzo ma obbliga l’utilizzatore a citare il Licenziante.</a:t>
            </a: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lvl="0" algn="r"/>
            <a:r>
              <a:rPr lang="it-IT" sz="3200" dirty="0" smtClean="0">
                <a:solidFill>
                  <a:schemeClr val="tx1"/>
                </a:solidFill>
              </a:rPr>
              <a:t>												            </a:t>
            </a:r>
            <a:r>
              <a:rPr lang="it-IT" sz="2500" dirty="0" smtClean="0">
                <a:solidFill>
                  <a:schemeClr val="tx1"/>
                </a:solidFill>
              </a:rPr>
              <a:t> Licenza: http</a:t>
            </a:r>
            <a:r>
              <a:rPr lang="it-IT" sz="2500" dirty="0">
                <a:solidFill>
                  <a:schemeClr val="tx1"/>
                </a:solidFill>
              </a:rPr>
              <a:t>://www.dati.gov.it/iodl/2.0/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 smtClean="0">
              <a:solidFill>
                <a:schemeClr val="tx1"/>
              </a:solidFill>
            </a:endParaRPr>
          </a:p>
          <a:p>
            <a:pPr lvl="0"/>
            <a:r>
              <a:rPr lang="it-IT" sz="3000" dirty="0" smtClean="0">
                <a:solidFill>
                  <a:schemeClr val="tx1"/>
                </a:solidFill>
              </a:rPr>
              <a:t>I dati pubblicati possono essere utilizzati ad esempio dal corso di laurea di statistica o di geologia (analisi ed inferenza statistica sui dati) oppure da agenzie che si occupano di gestione territoriale. </a:t>
            </a:r>
            <a:endParaRPr lang="it-IT" sz="30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06957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Considerazioni – Architettura dati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497543"/>
            <a:ext cx="10579895" cy="5278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L’architettura dati implementata è centralizzata, una possibile alternativa è quella di distribuire le basi dati BRI e BSE.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scelta di una base dati distribuita introduce problemi di replicazione dati e distribuzione dei frammenti.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Uno studio dettagliato delle operazioni eseguite sulla base dati permette di scegliere l’architettura appropriata.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scelta di un architettura centralizzata riduce i costi della gestione dei dati (replicazione/frammentazione, mutua esclusione).</a:t>
            </a:r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NB: per </a:t>
            </a:r>
            <a:r>
              <a:rPr lang="it-IT" sz="2200" spc="-100" dirty="0" smtClean="0">
                <a:ln w="3175">
                  <a:noFill/>
                </a:ln>
                <a:latin typeface="+mj-lt"/>
                <a:cs typeface="Arial" charset="0"/>
              </a:rPr>
              <a:t>costi 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si </a:t>
            </a:r>
            <a:r>
              <a:rPr lang="it-IT" sz="2200" spc="-100" dirty="0" smtClean="0">
                <a:ln w="3175">
                  <a:noFill/>
                </a:ln>
                <a:latin typeface="+mj-lt"/>
                <a:cs typeface="Arial" charset="0"/>
              </a:rPr>
              <a:t>intendono le 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risorse utilizzare per svolgere un operazione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069985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Frammentazione BSE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497543"/>
            <a:ext cx="10579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21493" y="1254651"/>
            <a:ext cx="11279982" cy="6109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informazioni  che è possibile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frammentare orizzontalmente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, sono le seguenti :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Squadre di emergenza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Pianificazione spostamento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Sede operativa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Operatore centro di supervisione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Sensore idrico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SEP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Supponiamo una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frammentazione orizzontale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su 20 regioni. (quindi 20 nodi distribuiti)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086280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2042221"/>
            <a:ext cx="10158413" cy="5016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Il target del sistema è il territorio nazionale italiano.</a:t>
            </a: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Presenza di 2000 sensori idrici dislocati sul territorio nazionale (a febbraio 2015 in Lombardia sono presenti circa 100 sensori).</a:t>
            </a: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 sensori idrici inviano i dati rilevati ogni ora (i sensori sono sincronizzati).</a:t>
            </a: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Assunzioni -1 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8910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Replicazione BSE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497543"/>
            <a:ext cx="10579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21493" y="1311803"/>
            <a:ext cx="1127998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informazioni per cui  è necessaria la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replicazione,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sono le seguenti :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SEP</a:t>
            </a:r>
          </a:p>
          <a:p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situazioni di emergenza potenziale comuni a più regioni, sono informazioni da replicare su ogni nodo dell’istanza distribuita.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gestione della replicazione delle informazioni, implica l’utilizzo di una strategia di 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mutua esclusione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per garantire la 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consistenza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dei dati. </a:t>
            </a: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NB: la pianificazione di spostamenti per gestire una SEP che comprende più regione, è da considerarsi una situazione straordinaria</a:t>
            </a: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368070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Frammentazione BRI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497543"/>
            <a:ext cx="10579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21493" y="1297515"/>
            <a:ext cx="11279982" cy="50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informazioni che è possibile </a:t>
            </a:r>
            <a:r>
              <a:rPr lang="it-IT" sz="2800" i="1" spc="-100" dirty="0">
                <a:ln w="3175">
                  <a:noFill/>
                </a:ln>
                <a:latin typeface="+mj-lt"/>
                <a:cs typeface="Arial" charset="0"/>
              </a:rPr>
              <a:t>frammentare orizzontalmente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, sono le seguenti :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Sensore idrico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Dato idrometrico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Nodo acqua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Tratto acqua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Corso acqua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Supponiamo una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frammentazione orizzontale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su 20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regioni. (quindi 20 nodi distribuiti)</a:t>
            </a: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NB: assumiamo non ci siano sensori </a:t>
            </a:r>
            <a:r>
              <a:rPr lang="it-IT" sz="2200" spc="-100" dirty="0" smtClean="0">
                <a:ln w="3175">
                  <a:noFill/>
                </a:ln>
                <a:latin typeface="+mj-lt"/>
                <a:cs typeface="Arial" charset="0"/>
              </a:rPr>
              <a:t>e nodi sul 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confine regionale</a:t>
            </a:r>
          </a:p>
        </p:txBody>
      </p:sp>
    </p:spTree>
    <p:extLst>
      <p:ext uri="{BB962C8B-B14F-4D97-AF65-F5344CB8AC3E}">
        <p14:creationId xmlns:p14="http://schemas.microsoft.com/office/powerpoint/2010/main" val="10029533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Replicazione BRI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497543"/>
            <a:ext cx="10579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21493" y="1354667"/>
            <a:ext cx="1127998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informazioni per cui  è necessaria la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replicazione,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sono le seguenti :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Tratto acqua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Corso acqua</a:t>
            </a: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 corsi d’acqua con i relativi tratti, comuni a più regioni, devono essere replicati fra i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nodi DB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delle regioni coinvolte.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Esempio: </a:t>
            </a:r>
            <a:r>
              <a:rPr lang="it-IT" sz="2200" spc="-100" dirty="0" smtClean="0">
                <a:ln w="3175">
                  <a:noFill/>
                </a:ln>
                <a:latin typeface="+mj-lt"/>
                <a:cs typeface="Arial" charset="0"/>
              </a:rPr>
              <a:t>il 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corso d’acqua </a:t>
            </a:r>
            <a:r>
              <a:rPr lang="it-IT" sz="2200" i="1" spc="-100" dirty="0">
                <a:ln w="3175">
                  <a:noFill/>
                </a:ln>
                <a:latin typeface="+mj-lt"/>
                <a:cs typeface="Arial" charset="0"/>
              </a:rPr>
              <a:t>Po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 è replicato nelle basi dati </a:t>
            </a:r>
            <a:r>
              <a:rPr lang="it-IT" sz="2200" spc="-100" dirty="0" smtClean="0">
                <a:ln w="3175">
                  <a:noFill/>
                </a:ln>
                <a:latin typeface="+mj-lt"/>
                <a:cs typeface="Arial" charset="0"/>
              </a:rPr>
              <a:t>delle regioni Piemonte, Lombardia, Emilia Romagna e Veneto.  (il tratto fra Piacenza e Cremona è condiviso fra Lombardia ed Emilia Romagna)</a:t>
            </a:r>
            <a:endParaRPr lang="it-IT" sz="2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76855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>
                <a:solidFill>
                  <a:srgbClr val="0072C6"/>
                </a:solidFill>
              </a:rPr>
              <a:t>Considerazioni – Architettura dati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497543"/>
            <a:ext cx="10579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21493" y="1354667"/>
            <a:ext cx="1127998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scelta di una base dati centralizzata è dovuta al fatto che essendoci numerose letture verso lo storico delle rilevazioni idrometriche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L’architettura software prevede un solo gestore centrale che si occupa della computazione dell’algoritmo di identificazione SEP (che utilizza le rilevazioni e il posizionamento dei sensori) .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L’algoritmo viene eseguito una volta all’ora; la presenza nel sistema di una base dati distribuita comporterebbe una lettura massiva da ogni nodo dell’istanza. </a:t>
            </a: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(devo recuperare lo storico per 2000 sensori distribuiti in 20 nodi!!!)</a:t>
            </a:r>
            <a:endParaRPr lang="it-IT" sz="2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428780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Considerazioni – Architettura software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411815"/>
            <a:ext cx="10579895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possibili architetture software analizzate sono le seguenti: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Unico nodo di </a:t>
            </a:r>
            <a:r>
              <a:rPr lang="it-IT" sz="2800" b="1" i="1" spc="-100" dirty="0" smtClean="0">
                <a:ln w="3175">
                  <a:noFill/>
                </a:ln>
                <a:latin typeface="+mj-lt"/>
                <a:cs typeface="Arial" charset="0"/>
              </a:rPr>
              <a:t>Gestione Centrale 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per l’intero sistema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Un nodo di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Gestione Centrale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per ogni regione</a:t>
            </a: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Pro:</a:t>
            </a: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soluzione ottimale per il nostro sistema è l’utilizzo di un unico nodo di Gestione Centrale in quanto il numero di dati da monitorare (sensori) è relativamente piccolo (nella nostra stima 2000 sensori) quindi la duplicazione di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hw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e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sw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comporterebbe costi (in termini di denaro, sviluppo e manutenzione) maggiori. (non giustificabili da un incremento delle prestazioni del sistema)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973815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Considerazioni – Architettura software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411815"/>
            <a:ext cx="1057989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Contro:</a:t>
            </a: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L’utilizzo di un solo nodo centrale comporta un maggiore controllo dello stato del sistema, in quanto il malfunzionamento di un componente, se non gestito nel modo corretto (con procedure di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recovery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e fault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tollerance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), comprometterebbe la stabilità dell’intero sistema.</a:t>
            </a:r>
          </a:p>
          <a:p>
            <a:pPr lvl="0"/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L’utilizzo di nodi computazionali distribuiti non preclude il funzionamento dell’intero sistema in seguito ad un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malfunzionamento localizzato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.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320589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Considerazioni – Architettura software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497543"/>
            <a:ext cx="10579895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possibili configurazioni del gestore centrale sono le seguenti: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Gestore centrale suddiviso nelle componenti </a:t>
            </a:r>
            <a:r>
              <a:rPr lang="it-IT" sz="2800" b="1" i="1" spc="-100" dirty="0" smtClean="0">
                <a:ln w="3175">
                  <a:noFill/>
                </a:ln>
                <a:latin typeface="+mj-lt"/>
                <a:cs typeface="Arial" charset="0"/>
              </a:rPr>
              <a:t>Gestore Storico e Gestore Emergenze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Gestore centrale formato da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un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solo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componente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Gestore centrale suddiviso nelle componenti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Gestore SEP, Gestore SEG e Gestore Storico</a:t>
            </a: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Analizzando i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footprint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delle tre diverse configurazioni, la prima soluzione è da considerarsi migliore. (vedi slide sui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footprint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017880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Considerazioni – Varie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454818" y="1526119"/>
            <a:ext cx="11215688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trasmissione dei dati tra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sensori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e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gestore centrale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avviene tramite</a:t>
            </a: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segnale GPRS. (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wireless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scelta di questo tipo di trasmissione permette il posizionamento dei sensori anche in zone difficilmente raggiungibili da rete internet cablata.</a:t>
            </a:r>
          </a:p>
          <a:p>
            <a:pPr lvl="0"/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Un altro tipo di approccio è quello di utilizzare la trasmissione via cavo con la conseguenza della riduzione dei costi (un modulo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cable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 internet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è meno costoso di un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modulo GPRS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 ma si ottengono limitazioni sul posizionamento dei sensori.</a:t>
            </a: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200" spc="-100" dirty="0" smtClean="0">
                <a:ln w="3175">
                  <a:noFill/>
                </a:ln>
                <a:latin typeface="+mj-lt"/>
                <a:cs typeface="Arial" charset="0"/>
              </a:rPr>
              <a:t>NB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: assumiamo una copertura completa del segnale GPRS </a:t>
            </a:r>
          </a:p>
        </p:txBody>
      </p:sp>
    </p:spTree>
    <p:extLst>
      <p:ext uri="{BB962C8B-B14F-4D97-AF65-F5344CB8AC3E}">
        <p14:creationId xmlns:p14="http://schemas.microsoft.com/office/powerpoint/2010/main" val="37951486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0158413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Il recupero dei dati meteo viene effettuato ogni 3 ore (assunzione fatta sulla base del funzionamento di servizi web reali )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pianificazione degli spostamenti delle squadre di emergenza non viene svolta in automatico dal sistema</a:t>
            </a: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Il campo regione della tabella nodo d’acqua in BRI e il campo denominazione della tabella regione in BDM hanno lo stesso dominio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Assunzioni -2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6802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1060</TotalTime>
  <Words>2414</Words>
  <Application>Microsoft Office PowerPoint</Application>
  <PresentationFormat>Widescreen</PresentationFormat>
  <Paragraphs>804</Paragraphs>
  <Slides>87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87</vt:i4>
      </vt:variant>
    </vt:vector>
  </HeadingPairs>
  <TitlesOfParts>
    <vt:vector size="92" baseType="lpstr">
      <vt:lpstr>Arial</vt:lpstr>
      <vt:lpstr>Calibri</vt:lpstr>
      <vt:lpstr>Calibri Light</vt:lpstr>
      <vt:lpstr>Segoe UI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NTTSight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Matteo Zuccon</dc:creator>
  <cp:lastModifiedBy>Matteo Zuccon</cp:lastModifiedBy>
  <cp:revision>188</cp:revision>
  <dcterms:created xsi:type="dcterms:W3CDTF">2015-02-18T18:51:45Z</dcterms:created>
  <dcterms:modified xsi:type="dcterms:W3CDTF">2015-02-20T18:21:39Z</dcterms:modified>
</cp:coreProperties>
</file>