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6" r:id="rId2"/>
    <p:sldId id="262" r:id="rId3"/>
    <p:sldId id="270" r:id="rId4"/>
    <p:sldId id="275" r:id="rId5"/>
    <p:sldId id="284" r:id="rId6"/>
    <p:sldId id="281" r:id="rId7"/>
    <p:sldId id="288" r:id="rId8"/>
    <p:sldId id="274" r:id="rId9"/>
    <p:sldId id="287" r:id="rId10"/>
  </p:sldIdLst>
  <p:sldSz cx="12188825" cy="6858000"/>
  <p:notesSz cx="6858000" cy="9144000"/>
  <p:defaultTextStyle>
    <a:defPPr>
      <a:defRPr lang="zh-CN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8" autoAdjust="0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184" y="32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88B9B-84F4-465C-A954-A77F3249A8B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FE4AC-9589-49DB-9027-493FF2FEF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1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44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24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34821" y="2898184"/>
            <a:ext cx="10319184" cy="10228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799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34821" y="4043657"/>
            <a:ext cx="10319184" cy="453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934821" y="4508608"/>
            <a:ext cx="10319184" cy="453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98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D01C10-4E6E-6142-90A3-9E648D4B62E6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72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70" r:id="rId3"/>
  </p:sldLayoutIdLst>
  <p:txStyles>
    <p:titleStyle>
      <a:lvl1pPr algn="ctr" defTabSz="60946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1" indent="-457101" algn="l" defTabSz="609468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385" indent="-380917" algn="l" defTabSz="609468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69" indent="-304735" algn="l" defTabSz="60946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139" indent="-304735" algn="l" defTabSz="60946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605" indent="-304735" algn="l" defTabSz="609468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94" y="1939668"/>
            <a:ext cx="11844841" cy="1686136"/>
          </a:xfrm>
        </p:spPr>
        <p:txBody>
          <a:bodyPr/>
          <a:lstStyle/>
          <a:p>
            <a:r>
              <a:rPr lang="zh-CN" altLang="en-US" dirty="0"/>
              <a:t>论文题目：网络扫描器的设计与实现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76962" y="4894293"/>
            <a:ext cx="10319184" cy="452992"/>
          </a:xfrm>
        </p:spPr>
        <p:txBody>
          <a:bodyPr/>
          <a:lstStyle/>
          <a:p>
            <a:r>
              <a:rPr lang="zh-CN" altLang="en-US" sz="2000" dirty="0"/>
              <a:t>指导老师：姚罡      答辩人：</a:t>
            </a:r>
            <a:r>
              <a:rPr lang="en-US" altLang="zh-CN" sz="2000" dirty="0"/>
              <a:t>1651200111</a:t>
            </a:r>
            <a:r>
              <a:rPr lang="zh-CN" altLang="en-US" sz="2000" dirty="0"/>
              <a:t>陈彦志</a:t>
            </a:r>
            <a:endParaRPr lang="en-US" altLang="zh-CN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54622" y="5945123"/>
            <a:ext cx="10319184" cy="810092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2020.06</a:t>
            </a:r>
          </a:p>
        </p:txBody>
      </p:sp>
      <p:sp>
        <p:nvSpPr>
          <p:cNvPr id="17" name="椭圆 16"/>
          <p:cNvSpPr/>
          <p:nvPr/>
        </p:nvSpPr>
        <p:spPr>
          <a:xfrm>
            <a:off x="5626073" y="5588346"/>
            <a:ext cx="115716" cy="115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36554" y="5588346"/>
            <a:ext cx="115716" cy="115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441956" y="5588346"/>
            <a:ext cx="115716" cy="115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01659" y="243091"/>
            <a:ext cx="711892" cy="958805"/>
            <a:chOff x="3946525" y="1006475"/>
            <a:chExt cx="1524001" cy="1735138"/>
          </a:xfrm>
        </p:grpSpPr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4530725" y="2379663"/>
              <a:ext cx="112713" cy="142875"/>
            </a:xfrm>
            <a:custGeom>
              <a:avLst/>
              <a:gdLst>
                <a:gd name="T0" fmla="*/ 34 w 71"/>
                <a:gd name="T1" fmla="*/ 19 h 90"/>
                <a:gd name="T2" fmla="*/ 34 w 71"/>
                <a:gd name="T3" fmla="*/ 19 h 90"/>
                <a:gd name="T4" fmla="*/ 17 w 71"/>
                <a:gd name="T5" fmla="*/ 23 h 90"/>
                <a:gd name="T6" fmla="*/ 0 w 71"/>
                <a:gd name="T7" fmla="*/ 25 h 90"/>
                <a:gd name="T8" fmla="*/ 40 w 71"/>
                <a:gd name="T9" fmla="*/ 80 h 90"/>
                <a:gd name="T10" fmla="*/ 40 w 71"/>
                <a:gd name="T11" fmla="*/ 80 h 90"/>
                <a:gd name="T12" fmla="*/ 44 w 71"/>
                <a:gd name="T13" fmla="*/ 84 h 90"/>
                <a:gd name="T14" fmla="*/ 48 w 71"/>
                <a:gd name="T15" fmla="*/ 88 h 90"/>
                <a:gd name="T16" fmla="*/ 54 w 71"/>
                <a:gd name="T17" fmla="*/ 90 h 90"/>
                <a:gd name="T18" fmla="*/ 61 w 71"/>
                <a:gd name="T19" fmla="*/ 88 h 90"/>
                <a:gd name="T20" fmla="*/ 61 w 71"/>
                <a:gd name="T21" fmla="*/ 88 h 90"/>
                <a:gd name="T22" fmla="*/ 67 w 71"/>
                <a:gd name="T23" fmla="*/ 86 h 90"/>
                <a:gd name="T24" fmla="*/ 69 w 71"/>
                <a:gd name="T25" fmla="*/ 82 h 90"/>
                <a:gd name="T26" fmla="*/ 71 w 71"/>
                <a:gd name="T27" fmla="*/ 76 h 90"/>
                <a:gd name="T28" fmla="*/ 71 w 71"/>
                <a:gd name="T29" fmla="*/ 67 h 90"/>
                <a:gd name="T30" fmla="*/ 63 w 71"/>
                <a:gd name="T31" fmla="*/ 0 h 90"/>
                <a:gd name="T32" fmla="*/ 63 w 71"/>
                <a:gd name="T33" fmla="*/ 0 h 90"/>
                <a:gd name="T34" fmla="*/ 48 w 71"/>
                <a:gd name="T35" fmla="*/ 11 h 90"/>
                <a:gd name="T36" fmla="*/ 34 w 71"/>
                <a:gd name="T37" fmla="*/ 19 h 90"/>
                <a:gd name="T38" fmla="*/ 34 w 71"/>
                <a:gd name="T39" fmla="*/ 1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90">
                  <a:moveTo>
                    <a:pt x="34" y="19"/>
                  </a:moveTo>
                  <a:lnTo>
                    <a:pt x="34" y="19"/>
                  </a:lnTo>
                  <a:lnTo>
                    <a:pt x="17" y="23"/>
                  </a:lnTo>
                  <a:lnTo>
                    <a:pt x="0" y="25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44" y="84"/>
                  </a:lnTo>
                  <a:lnTo>
                    <a:pt x="48" y="88"/>
                  </a:lnTo>
                  <a:lnTo>
                    <a:pt x="54" y="90"/>
                  </a:lnTo>
                  <a:lnTo>
                    <a:pt x="61" y="88"/>
                  </a:lnTo>
                  <a:lnTo>
                    <a:pt x="61" y="88"/>
                  </a:lnTo>
                  <a:lnTo>
                    <a:pt x="67" y="86"/>
                  </a:lnTo>
                  <a:lnTo>
                    <a:pt x="69" y="82"/>
                  </a:lnTo>
                  <a:lnTo>
                    <a:pt x="71" y="76"/>
                  </a:lnTo>
                  <a:lnTo>
                    <a:pt x="71" y="67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48" y="11"/>
                  </a:lnTo>
                  <a:lnTo>
                    <a:pt x="34" y="19"/>
                  </a:lnTo>
                  <a:lnTo>
                    <a:pt x="34" y="19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4205288" y="1712913"/>
              <a:ext cx="458788" cy="677863"/>
            </a:xfrm>
            <a:custGeom>
              <a:avLst/>
              <a:gdLst>
                <a:gd name="T0" fmla="*/ 232 w 289"/>
                <a:gd name="T1" fmla="*/ 420 h 427"/>
                <a:gd name="T2" fmla="*/ 232 w 289"/>
                <a:gd name="T3" fmla="*/ 420 h 427"/>
                <a:gd name="T4" fmla="*/ 247 w 289"/>
                <a:gd name="T5" fmla="*/ 412 h 427"/>
                <a:gd name="T6" fmla="*/ 262 w 289"/>
                <a:gd name="T7" fmla="*/ 401 h 427"/>
                <a:gd name="T8" fmla="*/ 272 w 289"/>
                <a:gd name="T9" fmla="*/ 387 h 427"/>
                <a:gd name="T10" fmla="*/ 280 w 289"/>
                <a:gd name="T11" fmla="*/ 372 h 427"/>
                <a:gd name="T12" fmla="*/ 280 w 289"/>
                <a:gd name="T13" fmla="*/ 372 h 427"/>
                <a:gd name="T14" fmla="*/ 287 w 289"/>
                <a:gd name="T15" fmla="*/ 358 h 427"/>
                <a:gd name="T16" fmla="*/ 289 w 289"/>
                <a:gd name="T17" fmla="*/ 343 h 427"/>
                <a:gd name="T18" fmla="*/ 287 w 289"/>
                <a:gd name="T19" fmla="*/ 330 h 427"/>
                <a:gd name="T20" fmla="*/ 285 w 289"/>
                <a:gd name="T21" fmla="*/ 318 h 427"/>
                <a:gd name="T22" fmla="*/ 161 w 289"/>
                <a:gd name="T23" fmla="*/ 0 h 427"/>
                <a:gd name="T24" fmla="*/ 0 w 289"/>
                <a:gd name="T25" fmla="*/ 63 h 427"/>
                <a:gd name="T26" fmla="*/ 119 w 289"/>
                <a:gd name="T27" fmla="*/ 370 h 427"/>
                <a:gd name="T28" fmla="*/ 119 w 289"/>
                <a:gd name="T29" fmla="*/ 370 h 427"/>
                <a:gd name="T30" fmla="*/ 128 w 289"/>
                <a:gd name="T31" fmla="*/ 387 h 427"/>
                <a:gd name="T32" fmla="*/ 138 w 289"/>
                <a:gd name="T33" fmla="*/ 399 h 427"/>
                <a:gd name="T34" fmla="*/ 151 w 289"/>
                <a:gd name="T35" fmla="*/ 410 h 427"/>
                <a:gd name="T36" fmla="*/ 165 w 289"/>
                <a:gd name="T37" fmla="*/ 418 h 427"/>
                <a:gd name="T38" fmla="*/ 165 w 289"/>
                <a:gd name="T39" fmla="*/ 418 h 427"/>
                <a:gd name="T40" fmla="*/ 180 w 289"/>
                <a:gd name="T41" fmla="*/ 424 h 427"/>
                <a:gd name="T42" fmla="*/ 197 w 289"/>
                <a:gd name="T43" fmla="*/ 427 h 427"/>
                <a:gd name="T44" fmla="*/ 216 w 289"/>
                <a:gd name="T45" fmla="*/ 424 h 427"/>
                <a:gd name="T46" fmla="*/ 232 w 289"/>
                <a:gd name="T47" fmla="*/ 420 h 427"/>
                <a:gd name="T48" fmla="*/ 232 w 289"/>
                <a:gd name="T49" fmla="*/ 42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9" h="427">
                  <a:moveTo>
                    <a:pt x="232" y="420"/>
                  </a:moveTo>
                  <a:lnTo>
                    <a:pt x="232" y="420"/>
                  </a:lnTo>
                  <a:lnTo>
                    <a:pt x="247" y="412"/>
                  </a:lnTo>
                  <a:lnTo>
                    <a:pt x="262" y="401"/>
                  </a:lnTo>
                  <a:lnTo>
                    <a:pt x="272" y="387"/>
                  </a:lnTo>
                  <a:lnTo>
                    <a:pt x="280" y="372"/>
                  </a:lnTo>
                  <a:lnTo>
                    <a:pt x="280" y="372"/>
                  </a:lnTo>
                  <a:lnTo>
                    <a:pt x="287" y="358"/>
                  </a:lnTo>
                  <a:lnTo>
                    <a:pt x="289" y="343"/>
                  </a:lnTo>
                  <a:lnTo>
                    <a:pt x="287" y="330"/>
                  </a:lnTo>
                  <a:lnTo>
                    <a:pt x="285" y="318"/>
                  </a:lnTo>
                  <a:lnTo>
                    <a:pt x="161" y="0"/>
                  </a:lnTo>
                  <a:lnTo>
                    <a:pt x="0" y="63"/>
                  </a:lnTo>
                  <a:lnTo>
                    <a:pt x="119" y="370"/>
                  </a:lnTo>
                  <a:lnTo>
                    <a:pt x="119" y="370"/>
                  </a:lnTo>
                  <a:lnTo>
                    <a:pt x="128" y="387"/>
                  </a:lnTo>
                  <a:lnTo>
                    <a:pt x="138" y="399"/>
                  </a:lnTo>
                  <a:lnTo>
                    <a:pt x="151" y="410"/>
                  </a:lnTo>
                  <a:lnTo>
                    <a:pt x="165" y="418"/>
                  </a:lnTo>
                  <a:lnTo>
                    <a:pt x="165" y="418"/>
                  </a:lnTo>
                  <a:lnTo>
                    <a:pt x="180" y="424"/>
                  </a:lnTo>
                  <a:lnTo>
                    <a:pt x="197" y="427"/>
                  </a:lnTo>
                  <a:lnTo>
                    <a:pt x="216" y="424"/>
                  </a:lnTo>
                  <a:lnTo>
                    <a:pt x="232" y="420"/>
                  </a:lnTo>
                  <a:lnTo>
                    <a:pt x="232" y="4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3946525" y="1006475"/>
              <a:ext cx="504825" cy="752475"/>
            </a:xfrm>
            <a:custGeom>
              <a:avLst/>
              <a:gdLst>
                <a:gd name="T0" fmla="*/ 184 w 318"/>
                <a:gd name="T1" fmla="*/ 63 h 474"/>
                <a:gd name="T2" fmla="*/ 184 w 318"/>
                <a:gd name="T3" fmla="*/ 63 h 474"/>
                <a:gd name="T4" fmla="*/ 176 w 318"/>
                <a:gd name="T5" fmla="*/ 44 h 474"/>
                <a:gd name="T6" fmla="*/ 165 w 318"/>
                <a:gd name="T7" fmla="*/ 29 h 474"/>
                <a:gd name="T8" fmla="*/ 151 w 318"/>
                <a:gd name="T9" fmla="*/ 17 h 474"/>
                <a:gd name="T10" fmla="*/ 134 w 318"/>
                <a:gd name="T11" fmla="*/ 8 h 474"/>
                <a:gd name="T12" fmla="*/ 117 w 318"/>
                <a:gd name="T13" fmla="*/ 2 h 474"/>
                <a:gd name="T14" fmla="*/ 98 w 318"/>
                <a:gd name="T15" fmla="*/ 0 h 474"/>
                <a:gd name="T16" fmla="*/ 80 w 318"/>
                <a:gd name="T17" fmla="*/ 2 h 474"/>
                <a:gd name="T18" fmla="*/ 61 w 318"/>
                <a:gd name="T19" fmla="*/ 6 h 474"/>
                <a:gd name="T20" fmla="*/ 61 w 318"/>
                <a:gd name="T21" fmla="*/ 6 h 474"/>
                <a:gd name="T22" fmla="*/ 44 w 318"/>
                <a:gd name="T23" fmla="*/ 17 h 474"/>
                <a:gd name="T24" fmla="*/ 29 w 318"/>
                <a:gd name="T25" fmla="*/ 27 h 474"/>
                <a:gd name="T26" fmla="*/ 17 w 318"/>
                <a:gd name="T27" fmla="*/ 42 h 474"/>
                <a:gd name="T28" fmla="*/ 8 w 318"/>
                <a:gd name="T29" fmla="*/ 58 h 474"/>
                <a:gd name="T30" fmla="*/ 2 w 318"/>
                <a:gd name="T31" fmla="*/ 75 h 474"/>
                <a:gd name="T32" fmla="*/ 0 w 318"/>
                <a:gd name="T33" fmla="*/ 94 h 474"/>
                <a:gd name="T34" fmla="*/ 0 w 318"/>
                <a:gd name="T35" fmla="*/ 113 h 474"/>
                <a:gd name="T36" fmla="*/ 6 w 318"/>
                <a:gd name="T37" fmla="*/ 132 h 474"/>
                <a:gd name="T38" fmla="*/ 140 w 318"/>
                <a:gd name="T39" fmla="*/ 474 h 474"/>
                <a:gd name="T40" fmla="*/ 318 w 318"/>
                <a:gd name="T41" fmla="*/ 405 h 474"/>
                <a:gd name="T42" fmla="*/ 184 w 318"/>
                <a:gd name="T43" fmla="*/ 63 h 474"/>
                <a:gd name="T44" fmla="*/ 197 w 318"/>
                <a:gd name="T45" fmla="*/ 357 h 474"/>
                <a:gd name="T46" fmla="*/ 197 w 318"/>
                <a:gd name="T47" fmla="*/ 357 h 474"/>
                <a:gd name="T48" fmla="*/ 188 w 318"/>
                <a:gd name="T49" fmla="*/ 357 h 474"/>
                <a:gd name="T50" fmla="*/ 178 w 318"/>
                <a:gd name="T51" fmla="*/ 357 h 474"/>
                <a:gd name="T52" fmla="*/ 172 w 318"/>
                <a:gd name="T53" fmla="*/ 351 h 474"/>
                <a:gd name="T54" fmla="*/ 165 w 318"/>
                <a:gd name="T55" fmla="*/ 345 h 474"/>
                <a:gd name="T56" fmla="*/ 73 w 318"/>
                <a:gd name="T57" fmla="*/ 106 h 474"/>
                <a:gd name="T58" fmla="*/ 73 w 318"/>
                <a:gd name="T59" fmla="*/ 106 h 474"/>
                <a:gd name="T60" fmla="*/ 73 w 318"/>
                <a:gd name="T61" fmla="*/ 96 h 474"/>
                <a:gd name="T62" fmla="*/ 75 w 318"/>
                <a:gd name="T63" fmla="*/ 88 h 474"/>
                <a:gd name="T64" fmla="*/ 80 w 318"/>
                <a:gd name="T65" fmla="*/ 81 h 474"/>
                <a:gd name="T66" fmla="*/ 88 w 318"/>
                <a:gd name="T67" fmla="*/ 75 h 474"/>
                <a:gd name="T68" fmla="*/ 88 w 318"/>
                <a:gd name="T69" fmla="*/ 75 h 474"/>
                <a:gd name="T70" fmla="*/ 96 w 318"/>
                <a:gd name="T71" fmla="*/ 75 h 474"/>
                <a:gd name="T72" fmla="*/ 107 w 318"/>
                <a:gd name="T73" fmla="*/ 75 h 474"/>
                <a:gd name="T74" fmla="*/ 113 w 318"/>
                <a:gd name="T75" fmla="*/ 81 h 474"/>
                <a:gd name="T76" fmla="*/ 119 w 318"/>
                <a:gd name="T77" fmla="*/ 88 h 474"/>
                <a:gd name="T78" fmla="*/ 211 w 318"/>
                <a:gd name="T79" fmla="*/ 326 h 474"/>
                <a:gd name="T80" fmla="*/ 211 w 318"/>
                <a:gd name="T81" fmla="*/ 326 h 474"/>
                <a:gd name="T82" fmla="*/ 211 w 318"/>
                <a:gd name="T83" fmla="*/ 336 h 474"/>
                <a:gd name="T84" fmla="*/ 209 w 318"/>
                <a:gd name="T85" fmla="*/ 345 h 474"/>
                <a:gd name="T86" fmla="*/ 205 w 318"/>
                <a:gd name="T87" fmla="*/ 351 h 474"/>
                <a:gd name="T88" fmla="*/ 197 w 318"/>
                <a:gd name="T89" fmla="*/ 357 h 474"/>
                <a:gd name="T90" fmla="*/ 197 w 318"/>
                <a:gd name="T91" fmla="*/ 35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8" h="474">
                  <a:moveTo>
                    <a:pt x="184" y="63"/>
                  </a:moveTo>
                  <a:lnTo>
                    <a:pt x="184" y="63"/>
                  </a:lnTo>
                  <a:lnTo>
                    <a:pt x="176" y="44"/>
                  </a:lnTo>
                  <a:lnTo>
                    <a:pt x="165" y="29"/>
                  </a:lnTo>
                  <a:lnTo>
                    <a:pt x="151" y="17"/>
                  </a:lnTo>
                  <a:lnTo>
                    <a:pt x="134" y="8"/>
                  </a:lnTo>
                  <a:lnTo>
                    <a:pt x="117" y="2"/>
                  </a:lnTo>
                  <a:lnTo>
                    <a:pt x="98" y="0"/>
                  </a:lnTo>
                  <a:lnTo>
                    <a:pt x="80" y="2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44" y="17"/>
                  </a:lnTo>
                  <a:lnTo>
                    <a:pt x="29" y="27"/>
                  </a:lnTo>
                  <a:lnTo>
                    <a:pt x="17" y="42"/>
                  </a:lnTo>
                  <a:lnTo>
                    <a:pt x="8" y="58"/>
                  </a:lnTo>
                  <a:lnTo>
                    <a:pt x="2" y="75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6" y="132"/>
                  </a:lnTo>
                  <a:lnTo>
                    <a:pt x="140" y="474"/>
                  </a:lnTo>
                  <a:lnTo>
                    <a:pt x="318" y="405"/>
                  </a:lnTo>
                  <a:lnTo>
                    <a:pt x="184" y="63"/>
                  </a:lnTo>
                  <a:close/>
                  <a:moveTo>
                    <a:pt x="197" y="357"/>
                  </a:moveTo>
                  <a:lnTo>
                    <a:pt x="197" y="357"/>
                  </a:lnTo>
                  <a:lnTo>
                    <a:pt x="188" y="357"/>
                  </a:lnTo>
                  <a:lnTo>
                    <a:pt x="178" y="357"/>
                  </a:lnTo>
                  <a:lnTo>
                    <a:pt x="172" y="351"/>
                  </a:lnTo>
                  <a:lnTo>
                    <a:pt x="165" y="345"/>
                  </a:lnTo>
                  <a:lnTo>
                    <a:pt x="73" y="106"/>
                  </a:lnTo>
                  <a:lnTo>
                    <a:pt x="73" y="106"/>
                  </a:lnTo>
                  <a:lnTo>
                    <a:pt x="73" y="96"/>
                  </a:lnTo>
                  <a:lnTo>
                    <a:pt x="75" y="88"/>
                  </a:lnTo>
                  <a:lnTo>
                    <a:pt x="80" y="81"/>
                  </a:lnTo>
                  <a:lnTo>
                    <a:pt x="88" y="75"/>
                  </a:lnTo>
                  <a:lnTo>
                    <a:pt x="88" y="75"/>
                  </a:lnTo>
                  <a:lnTo>
                    <a:pt x="96" y="75"/>
                  </a:lnTo>
                  <a:lnTo>
                    <a:pt x="107" y="75"/>
                  </a:lnTo>
                  <a:lnTo>
                    <a:pt x="113" y="81"/>
                  </a:lnTo>
                  <a:lnTo>
                    <a:pt x="119" y="88"/>
                  </a:lnTo>
                  <a:lnTo>
                    <a:pt x="211" y="326"/>
                  </a:lnTo>
                  <a:lnTo>
                    <a:pt x="211" y="326"/>
                  </a:lnTo>
                  <a:lnTo>
                    <a:pt x="211" y="336"/>
                  </a:lnTo>
                  <a:lnTo>
                    <a:pt x="209" y="345"/>
                  </a:lnTo>
                  <a:lnTo>
                    <a:pt x="205" y="351"/>
                  </a:lnTo>
                  <a:lnTo>
                    <a:pt x="197" y="357"/>
                  </a:lnTo>
                  <a:lnTo>
                    <a:pt x="197" y="3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4475163" y="1722438"/>
              <a:ext cx="995363" cy="1019175"/>
            </a:xfrm>
            <a:custGeom>
              <a:avLst/>
              <a:gdLst>
                <a:gd name="T0" fmla="*/ 472 w 627"/>
                <a:gd name="T1" fmla="*/ 199 h 642"/>
                <a:gd name="T2" fmla="*/ 487 w 627"/>
                <a:gd name="T3" fmla="*/ 193 h 642"/>
                <a:gd name="T4" fmla="*/ 493 w 627"/>
                <a:gd name="T5" fmla="*/ 176 h 642"/>
                <a:gd name="T6" fmla="*/ 491 w 627"/>
                <a:gd name="T7" fmla="*/ 168 h 642"/>
                <a:gd name="T8" fmla="*/ 480 w 627"/>
                <a:gd name="T9" fmla="*/ 157 h 642"/>
                <a:gd name="T10" fmla="*/ 351 w 627"/>
                <a:gd name="T11" fmla="*/ 155 h 642"/>
                <a:gd name="T12" fmla="*/ 342 w 627"/>
                <a:gd name="T13" fmla="*/ 157 h 642"/>
                <a:gd name="T14" fmla="*/ 330 w 627"/>
                <a:gd name="T15" fmla="*/ 168 h 642"/>
                <a:gd name="T16" fmla="*/ 330 w 627"/>
                <a:gd name="T17" fmla="*/ 176 h 642"/>
                <a:gd name="T18" fmla="*/ 336 w 627"/>
                <a:gd name="T19" fmla="*/ 193 h 642"/>
                <a:gd name="T20" fmla="*/ 351 w 627"/>
                <a:gd name="T21" fmla="*/ 199 h 642"/>
                <a:gd name="T22" fmla="*/ 472 w 627"/>
                <a:gd name="T23" fmla="*/ 444 h 642"/>
                <a:gd name="T24" fmla="*/ 265 w 627"/>
                <a:gd name="T25" fmla="*/ 444 h 642"/>
                <a:gd name="T26" fmla="*/ 248 w 627"/>
                <a:gd name="T27" fmla="*/ 450 h 642"/>
                <a:gd name="T28" fmla="*/ 242 w 627"/>
                <a:gd name="T29" fmla="*/ 467 h 642"/>
                <a:gd name="T30" fmla="*/ 244 w 627"/>
                <a:gd name="T31" fmla="*/ 475 h 642"/>
                <a:gd name="T32" fmla="*/ 257 w 627"/>
                <a:gd name="T33" fmla="*/ 485 h 642"/>
                <a:gd name="T34" fmla="*/ 472 w 627"/>
                <a:gd name="T35" fmla="*/ 487 h 642"/>
                <a:gd name="T36" fmla="*/ 480 w 627"/>
                <a:gd name="T37" fmla="*/ 485 h 642"/>
                <a:gd name="T38" fmla="*/ 491 w 627"/>
                <a:gd name="T39" fmla="*/ 475 h 642"/>
                <a:gd name="T40" fmla="*/ 493 w 627"/>
                <a:gd name="T41" fmla="*/ 467 h 642"/>
                <a:gd name="T42" fmla="*/ 487 w 627"/>
                <a:gd name="T43" fmla="*/ 450 h 642"/>
                <a:gd name="T44" fmla="*/ 472 w 627"/>
                <a:gd name="T45" fmla="*/ 444 h 642"/>
                <a:gd name="T46" fmla="*/ 196 w 627"/>
                <a:gd name="T47" fmla="*/ 322 h 642"/>
                <a:gd name="T48" fmla="*/ 198 w 627"/>
                <a:gd name="T49" fmla="*/ 331 h 642"/>
                <a:gd name="T50" fmla="*/ 209 w 627"/>
                <a:gd name="T51" fmla="*/ 341 h 642"/>
                <a:gd name="T52" fmla="*/ 472 w 627"/>
                <a:gd name="T53" fmla="*/ 343 h 642"/>
                <a:gd name="T54" fmla="*/ 480 w 627"/>
                <a:gd name="T55" fmla="*/ 341 h 642"/>
                <a:gd name="T56" fmla="*/ 491 w 627"/>
                <a:gd name="T57" fmla="*/ 331 h 642"/>
                <a:gd name="T58" fmla="*/ 493 w 627"/>
                <a:gd name="T59" fmla="*/ 322 h 642"/>
                <a:gd name="T60" fmla="*/ 487 w 627"/>
                <a:gd name="T61" fmla="*/ 306 h 642"/>
                <a:gd name="T62" fmla="*/ 472 w 627"/>
                <a:gd name="T63" fmla="*/ 299 h 642"/>
                <a:gd name="T64" fmla="*/ 217 w 627"/>
                <a:gd name="T65" fmla="*/ 299 h 642"/>
                <a:gd name="T66" fmla="*/ 202 w 627"/>
                <a:gd name="T67" fmla="*/ 306 h 642"/>
                <a:gd name="T68" fmla="*/ 196 w 627"/>
                <a:gd name="T69" fmla="*/ 322 h 642"/>
                <a:gd name="T70" fmla="*/ 537 w 627"/>
                <a:gd name="T71" fmla="*/ 0 h 642"/>
                <a:gd name="T72" fmla="*/ 83 w 627"/>
                <a:gd name="T73" fmla="*/ 55 h 642"/>
                <a:gd name="T74" fmla="*/ 537 w 627"/>
                <a:gd name="T75" fmla="*/ 55 h 642"/>
                <a:gd name="T76" fmla="*/ 552 w 627"/>
                <a:gd name="T77" fmla="*/ 59 h 642"/>
                <a:gd name="T78" fmla="*/ 562 w 627"/>
                <a:gd name="T79" fmla="*/ 65 h 642"/>
                <a:gd name="T80" fmla="*/ 570 w 627"/>
                <a:gd name="T81" fmla="*/ 78 h 642"/>
                <a:gd name="T82" fmla="*/ 572 w 627"/>
                <a:gd name="T83" fmla="*/ 92 h 642"/>
                <a:gd name="T84" fmla="*/ 572 w 627"/>
                <a:gd name="T85" fmla="*/ 552 h 642"/>
                <a:gd name="T86" fmla="*/ 570 w 627"/>
                <a:gd name="T87" fmla="*/ 567 h 642"/>
                <a:gd name="T88" fmla="*/ 562 w 627"/>
                <a:gd name="T89" fmla="*/ 579 h 642"/>
                <a:gd name="T90" fmla="*/ 552 w 627"/>
                <a:gd name="T91" fmla="*/ 586 h 642"/>
                <a:gd name="T92" fmla="*/ 537 w 627"/>
                <a:gd name="T93" fmla="*/ 590 h 642"/>
                <a:gd name="T94" fmla="*/ 25 w 627"/>
                <a:gd name="T95" fmla="*/ 590 h 642"/>
                <a:gd name="T96" fmla="*/ 6 w 627"/>
                <a:gd name="T97" fmla="*/ 596 h 642"/>
                <a:gd name="T98" fmla="*/ 0 w 627"/>
                <a:gd name="T99" fmla="*/ 617 h 642"/>
                <a:gd name="T100" fmla="*/ 2 w 627"/>
                <a:gd name="T101" fmla="*/ 628 h 642"/>
                <a:gd name="T102" fmla="*/ 14 w 627"/>
                <a:gd name="T103" fmla="*/ 640 h 642"/>
                <a:gd name="T104" fmla="*/ 537 w 627"/>
                <a:gd name="T105" fmla="*/ 642 h 642"/>
                <a:gd name="T106" fmla="*/ 556 w 627"/>
                <a:gd name="T107" fmla="*/ 642 h 642"/>
                <a:gd name="T108" fmla="*/ 587 w 627"/>
                <a:gd name="T109" fmla="*/ 628 h 642"/>
                <a:gd name="T110" fmla="*/ 612 w 627"/>
                <a:gd name="T111" fmla="*/ 602 h 642"/>
                <a:gd name="T112" fmla="*/ 625 w 627"/>
                <a:gd name="T113" fmla="*/ 571 h 642"/>
                <a:gd name="T114" fmla="*/ 627 w 627"/>
                <a:gd name="T115" fmla="*/ 92 h 642"/>
                <a:gd name="T116" fmla="*/ 625 w 627"/>
                <a:gd name="T117" fmla="*/ 74 h 642"/>
                <a:gd name="T118" fmla="*/ 612 w 627"/>
                <a:gd name="T119" fmla="*/ 40 h 642"/>
                <a:gd name="T120" fmla="*/ 587 w 627"/>
                <a:gd name="T121" fmla="*/ 17 h 642"/>
                <a:gd name="T122" fmla="*/ 554 w 627"/>
                <a:gd name="T123" fmla="*/ 2 h 642"/>
                <a:gd name="T124" fmla="*/ 537 w 627"/>
                <a:gd name="T1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7" h="642">
                  <a:moveTo>
                    <a:pt x="472" y="199"/>
                  </a:moveTo>
                  <a:lnTo>
                    <a:pt x="472" y="199"/>
                  </a:lnTo>
                  <a:lnTo>
                    <a:pt x="480" y="197"/>
                  </a:lnTo>
                  <a:lnTo>
                    <a:pt x="487" y="193"/>
                  </a:lnTo>
                  <a:lnTo>
                    <a:pt x="491" y="186"/>
                  </a:lnTo>
                  <a:lnTo>
                    <a:pt x="493" y="176"/>
                  </a:lnTo>
                  <a:lnTo>
                    <a:pt x="493" y="176"/>
                  </a:lnTo>
                  <a:lnTo>
                    <a:pt x="491" y="168"/>
                  </a:lnTo>
                  <a:lnTo>
                    <a:pt x="487" y="161"/>
                  </a:lnTo>
                  <a:lnTo>
                    <a:pt x="480" y="157"/>
                  </a:lnTo>
                  <a:lnTo>
                    <a:pt x="472" y="155"/>
                  </a:lnTo>
                  <a:lnTo>
                    <a:pt x="351" y="155"/>
                  </a:lnTo>
                  <a:lnTo>
                    <a:pt x="351" y="155"/>
                  </a:lnTo>
                  <a:lnTo>
                    <a:pt x="342" y="157"/>
                  </a:lnTo>
                  <a:lnTo>
                    <a:pt x="336" y="161"/>
                  </a:lnTo>
                  <a:lnTo>
                    <a:pt x="330" y="168"/>
                  </a:lnTo>
                  <a:lnTo>
                    <a:pt x="330" y="176"/>
                  </a:lnTo>
                  <a:lnTo>
                    <a:pt x="330" y="176"/>
                  </a:lnTo>
                  <a:lnTo>
                    <a:pt x="330" y="186"/>
                  </a:lnTo>
                  <a:lnTo>
                    <a:pt x="336" y="193"/>
                  </a:lnTo>
                  <a:lnTo>
                    <a:pt x="342" y="197"/>
                  </a:lnTo>
                  <a:lnTo>
                    <a:pt x="351" y="199"/>
                  </a:lnTo>
                  <a:lnTo>
                    <a:pt x="472" y="199"/>
                  </a:lnTo>
                  <a:close/>
                  <a:moveTo>
                    <a:pt x="472" y="444"/>
                  </a:moveTo>
                  <a:lnTo>
                    <a:pt x="265" y="444"/>
                  </a:lnTo>
                  <a:lnTo>
                    <a:pt x="265" y="444"/>
                  </a:lnTo>
                  <a:lnTo>
                    <a:pt x="257" y="446"/>
                  </a:lnTo>
                  <a:lnTo>
                    <a:pt x="248" y="450"/>
                  </a:lnTo>
                  <a:lnTo>
                    <a:pt x="244" y="458"/>
                  </a:lnTo>
                  <a:lnTo>
                    <a:pt x="242" y="467"/>
                  </a:lnTo>
                  <a:lnTo>
                    <a:pt x="242" y="467"/>
                  </a:lnTo>
                  <a:lnTo>
                    <a:pt x="244" y="475"/>
                  </a:lnTo>
                  <a:lnTo>
                    <a:pt x="248" y="481"/>
                  </a:lnTo>
                  <a:lnTo>
                    <a:pt x="257" y="485"/>
                  </a:lnTo>
                  <a:lnTo>
                    <a:pt x="265" y="487"/>
                  </a:lnTo>
                  <a:lnTo>
                    <a:pt x="472" y="487"/>
                  </a:lnTo>
                  <a:lnTo>
                    <a:pt x="472" y="487"/>
                  </a:lnTo>
                  <a:lnTo>
                    <a:pt x="480" y="485"/>
                  </a:lnTo>
                  <a:lnTo>
                    <a:pt x="487" y="481"/>
                  </a:lnTo>
                  <a:lnTo>
                    <a:pt x="491" y="475"/>
                  </a:lnTo>
                  <a:lnTo>
                    <a:pt x="493" y="467"/>
                  </a:lnTo>
                  <a:lnTo>
                    <a:pt x="493" y="467"/>
                  </a:lnTo>
                  <a:lnTo>
                    <a:pt x="491" y="458"/>
                  </a:lnTo>
                  <a:lnTo>
                    <a:pt x="487" y="450"/>
                  </a:lnTo>
                  <a:lnTo>
                    <a:pt x="480" y="446"/>
                  </a:lnTo>
                  <a:lnTo>
                    <a:pt x="472" y="444"/>
                  </a:lnTo>
                  <a:lnTo>
                    <a:pt x="472" y="444"/>
                  </a:lnTo>
                  <a:close/>
                  <a:moveTo>
                    <a:pt x="196" y="322"/>
                  </a:moveTo>
                  <a:lnTo>
                    <a:pt x="196" y="322"/>
                  </a:lnTo>
                  <a:lnTo>
                    <a:pt x="198" y="331"/>
                  </a:lnTo>
                  <a:lnTo>
                    <a:pt x="202" y="337"/>
                  </a:lnTo>
                  <a:lnTo>
                    <a:pt x="209" y="341"/>
                  </a:lnTo>
                  <a:lnTo>
                    <a:pt x="217" y="343"/>
                  </a:lnTo>
                  <a:lnTo>
                    <a:pt x="472" y="343"/>
                  </a:lnTo>
                  <a:lnTo>
                    <a:pt x="472" y="343"/>
                  </a:lnTo>
                  <a:lnTo>
                    <a:pt x="480" y="341"/>
                  </a:lnTo>
                  <a:lnTo>
                    <a:pt x="487" y="337"/>
                  </a:lnTo>
                  <a:lnTo>
                    <a:pt x="491" y="331"/>
                  </a:lnTo>
                  <a:lnTo>
                    <a:pt x="493" y="322"/>
                  </a:lnTo>
                  <a:lnTo>
                    <a:pt x="493" y="322"/>
                  </a:lnTo>
                  <a:lnTo>
                    <a:pt x="491" y="314"/>
                  </a:lnTo>
                  <a:lnTo>
                    <a:pt x="487" y="306"/>
                  </a:lnTo>
                  <a:lnTo>
                    <a:pt x="480" y="301"/>
                  </a:lnTo>
                  <a:lnTo>
                    <a:pt x="472" y="299"/>
                  </a:lnTo>
                  <a:lnTo>
                    <a:pt x="217" y="299"/>
                  </a:lnTo>
                  <a:lnTo>
                    <a:pt x="217" y="299"/>
                  </a:lnTo>
                  <a:lnTo>
                    <a:pt x="209" y="301"/>
                  </a:lnTo>
                  <a:lnTo>
                    <a:pt x="202" y="306"/>
                  </a:lnTo>
                  <a:lnTo>
                    <a:pt x="198" y="314"/>
                  </a:lnTo>
                  <a:lnTo>
                    <a:pt x="196" y="322"/>
                  </a:lnTo>
                  <a:lnTo>
                    <a:pt x="196" y="322"/>
                  </a:lnTo>
                  <a:close/>
                  <a:moveTo>
                    <a:pt x="537" y="0"/>
                  </a:moveTo>
                  <a:lnTo>
                    <a:pt x="62" y="0"/>
                  </a:lnTo>
                  <a:lnTo>
                    <a:pt x="83" y="55"/>
                  </a:lnTo>
                  <a:lnTo>
                    <a:pt x="537" y="55"/>
                  </a:lnTo>
                  <a:lnTo>
                    <a:pt x="537" y="55"/>
                  </a:lnTo>
                  <a:lnTo>
                    <a:pt x="543" y="55"/>
                  </a:lnTo>
                  <a:lnTo>
                    <a:pt x="552" y="59"/>
                  </a:lnTo>
                  <a:lnTo>
                    <a:pt x="556" y="61"/>
                  </a:lnTo>
                  <a:lnTo>
                    <a:pt x="562" y="65"/>
                  </a:lnTo>
                  <a:lnTo>
                    <a:pt x="566" y="71"/>
                  </a:lnTo>
                  <a:lnTo>
                    <a:pt x="570" y="78"/>
                  </a:lnTo>
                  <a:lnTo>
                    <a:pt x="572" y="84"/>
                  </a:lnTo>
                  <a:lnTo>
                    <a:pt x="572" y="92"/>
                  </a:lnTo>
                  <a:lnTo>
                    <a:pt x="572" y="552"/>
                  </a:lnTo>
                  <a:lnTo>
                    <a:pt x="572" y="552"/>
                  </a:lnTo>
                  <a:lnTo>
                    <a:pt x="572" y="561"/>
                  </a:lnTo>
                  <a:lnTo>
                    <a:pt x="570" y="567"/>
                  </a:lnTo>
                  <a:lnTo>
                    <a:pt x="566" y="573"/>
                  </a:lnTo>
                  <a:lnTo>
                    <a:pt x="562" y="579"/>
                  </a:lnTo>
                  <a:lnTo>
                    <a:pt x="556" y="584"/>
                  </a:lnTo>
                  <a:lnTo>
                    <a:pt x="552" y="586"/>
                  </a:lnTo>
                  <a:lnTo>
                    <a:pt x="543" y="588"/>
                  </a:lnTo>
                  <a:lnTo>
                    <a:pt x="537" y="590"/>
                  </a:lnTo>
                  <a:lnTo>
                    <a:pt x="25" y="590"/>
                  </a:lnTo>
                  <a:lnTo>
                    <a:pt x="25" y="590"/>
                  </a:lnTo>
                  <a:lnTo>
                    <a:pt x="14" y="592"/>
                  </a:lnTo>
                  <a:lnTo>
                    <a:pt x="6" y="596"/>
                  </a:lnTo>
                  <a:lnTo>
                    <a:pt x="2" y="607"/>
                  </a:lnTo>
                  <a:lnTo>
                    <a:pt x="0" y="617"/>
                  </a:lnTo>
                  <a:lnTo>
                    <a:pt x="0" y="617"/>
                  </a:lnTo>
                  <a:lnTo>
                    <a:pt x="2" y="628"/>
                  </a:lnTo>
                  <a:lnTo>
                    <a:pt x="6" y="636"/>
                  </a:lnTo>
                  <a:lnTo>
                    <a:pt x="14" y="640"/>
                  </a:lnTo>
                  <a:lnTo>
                    <a:pt x="25" y="642"/>
                  </a:lnTo>
                  <a:lnTo>
                    <a:pt x="537" y="642"/>
                  </a:lnTo>
                  <a:lnTo>
                    <a:pt x="537" y="642"/>
                  </a:lnTo>
                  <a:lnTo>
                    <a:pt x="556" y="642"/>
                  </a:lnTo>
                  <a:lnTo>
                    <a:pt x="572" y="636"/>
                  </a:lnTo>
                  <a:lnTo>
                    <a:pt x="587" y="628"/>
                  </a:lnTo>
                  <a:lnTo>
                    <a:pt x="600" y="617"/>
                  </a:lnTo>
                  <a:lnTo>
                    <a:pt x="612" y="602"/>
                  </a:lnTo>
                  <a:lnTo>
                    <a:pt x="621" y="588"/>
                  </a:lnTo>
                  <a:lnTo>
                    <a:pt x="625" y="571"/>
                  </a:lnTo>
                  <a:lnTo>
                    <a:pt x="627" y="552"/>
                  </a:lnTo>
                  <a:lnTo>
                    <a:pt x="627" y="92"/>
                  </a:lnTo>
                  <a:lnTo>
                    <a:pt x="627" y="92"/>
                  </a:lnTo>
                  <a:lnTo>
                    <a:pt x="625" y="74"/>
                  </a:lnTo>
                  <a:lnTo>
                    <a:pt x="621" y="57"/>
                  </a:lnTo>
                  <a:lnTo>
                    <a:pt x="612" y="40"/>
                  </a:lnTo>
                  <a:lnTo>
                    <a:pt x="600" y="28"/>
                  </a:lnTo>
                  <a:lnTo>
                    <a:pt x="587" y="17"/>
                  </a:lnTo>
                  <a:lnTo>
                    <a:pt x="572" y="9"/>
                  </a:lnTo>
                  <a:lnTo>
                    <a:pt x="554" y="2"/>
                  </a:lnTo>
                  <a:lnTo>
                    <a:pt x="537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V="1">
            <a:off x="186813" y="3736258"/>
            <a:ext cx="117498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5678" y="2180233"/>
            <a:ext cx="5970510" cy="2853089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ea typeface="微软雅黑"/>
              </a:rPr>
              <a:t>      实现目标主机在线情况和端口开放情况的探测、目标主机操作系统的探测、目标主机开放端口上运行的具体软件探测以及</a:t>
            </a:r>
            <a:r>
              <a:rPr lang="en-US" altLang="zh-CN" sz="2800" dirty="0">
                <a:solidFill>
                  <a:schemeClr val="bg1"/>
                </a:solidFill>
                <a:ea typeface="微软雅黑"/>
              </a:rPr>
              <a:t>FTP</a:t>
            </a:r>
            <a:r>
              <a:rPr lang="zh-CN" altLang="en-US" sz="2800" dirty="0">
                <a:solidFill>
                  <a:schemeClr val="bg1"/>
                </a:solidFill>
                <a:ea typeface="微软雅黑"/>
              </a:rPr>
              <a:t>弱口令的检测和</a:t>
            </a:r>
            <a:r>
              <a:rPr lang="en-US" altLang="zh-CN" sz="2800" dirty="0">
                <a:solidFill>
                  <a:schemeClr val="bg1"/>
                </a:solidFill>
                <a:ea typeface="微软雅黑"/>
              </a:rPr>
              <a:t>SQL</a:t>
            </a:r>
            <a:r>
              <a:rPr lang="zh-CN" altLang="en-US" sz="2800" dirty="0">
                <a:solidFill>
                  <a:schemeClr val="bg1"/>
                </a:solidFill>
                <a:ea typeface="微软雅黑"/>
              </a:rPr>
              <a:t>注入漏洞的检测。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30521" y="1468503"/>
            <a:ext cx="1439862" cy="285308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HK" sz="13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zh-HK" altLang="en-US" sz="13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87986" y="4395498"/>
            <a:ext cx="1439862" cy="221599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HK" sz="13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HK" altLang="en-US" sz="13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AD802ED-6EEC-EF41-B942-A4ECD876DBFF}"/>
              </a:ext>
            </a:extLst>
          </p:cNvPr>
          <p:cNvSpPr txBox="1"/>
          <p:nvPr/>
        </p:nvSpPr>
        <p:spPr>
          <a:xfrm>
            <a:off x="1781893" y="182562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主机探测</a:t>
            </a:r>
            <a:endParaRPr lang="zh-HK" altLang="en-US" sz="1200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DF8EC26-C9E5-2045-B878-9B77560C59BA}"/>
              </a:ext>
            </a:extLst>
          </p:cNvPr>
          <p:cNvSpPr txBox="1"/>
          <p:nvPr/>
        </p:nvSpPr>
        <p:spPr>
          <a:xfrm>
            <a:off x="3411627" y="182562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端口扫描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F4E2D45-8028-0B4A-A025-2E08C6AECA6B}"/>
              </a:ext>
            </a:extLst>
          </p:cNvPr>
          <p:cNvSpPr txBox="1"/>
          <p:nvPr/>
        </p:nvSpPr>
        <p:spPr>
          <a:xfrm>
            <a:off x="5041361" y="193563"/>
            <a:ext cx="1386600" cy="28259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操作系统探测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B1F0B42-C7A7-954E-AF54-88D63CB1D9F1}"/>
              </a:ext>
            </a:extLst>
          </p:cNvPr>
          <p:cNvSpPr txBox="1"/>
          <p:nvPr/>
        </p:nvSpPr>
        <p:spPr>
          <a:xfrm>
            <a:off x="6762295" y="199158"/>
            <a:ext cx="1564273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弱口令检测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4B9732B-AA4A-244B-B279-14E4473BBF79}"/>
              </a:ext>
            </a:extLst>
          </p:cNvPr>
          <p:cNvSpPr txBox="1"/>
          <p:nvPr/>
        </p:nvSpPr>
        <p:spPr>
          <a:xfrm>
            <a:off x="10290636" y="182562"/>
            <a:ext cx="1731029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注入漏洞检测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18">
            <a:extLst>
              <a:ext uri="{FF2B5EF4-FFF2-40B4-BE49-F238E27FC236}">
                <a16:creationId xmlns:a16="http://schemas.microsoft.com/office/drawing/2014/main" id="{C60A0CD1-CFD1-9049-B402-71F4A52446EF}"/>
              </a:ext>
            </a:extLst>
          </p:cNvPr>
          <p:cNvCxnSpPr/>
          <p:nvPr/>
        </p:nvCxnSpPr>
        <p:spPr>
          <a:xfrm>
            <a:off x="10123469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30">
            <a:extLst>
              <a:ext uri="{FF2B5EF4-FFF2-40B4-BE49-F238E27FC236}">
                <a16:creationId xmlns:a16="http://schemas.microsoft.com/office/drawing/2014/main" id="{9FC7077B-7298-B147-951D-A69717219D83}"/>
              </a:ext>
            </a:extLst>
          </p:cNvPr>
          <p:cNvCxnSpPr/>
          <p:nvPr/>
        </p:nvCxnSpPr>
        <p:spPr>
          <a:xfrm>
            <a:off x="8493735" y="153384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31">
            <a:extLst>
              <a:ext uri="{FF2B5EF4-FFF2-40B4-BE49-F238E27FC236}">
                <a16:creationId xmlns:a16="http://schemas.microsoft.com/office/drawing/2014/main" id="{70190749-4F35-044A-AB19-CB291D79E231}"/>
              </a:ext>
            </a:extLst>
          </p:cNvPr>
          <p:cNvCxnSpPr>
            <a:cxnSpLocks/>
          </p:cNvCxnSpPr>
          <p:nvPr/>
        </p:nvCxnSpPr>
        <p:spPr>
          <a:xfrm>
            <a:off x="6595128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32">
            <a:extLst>
              <a:ext uri="{FF2B5EF4-FFF2-40B4-BE49-F238E27FC236}">
                <a16:creationId xmlns:a16="http://schemas.microsoft.com/office/drawing/2014/main" id="{92BEFF62-F60C-9F4F-9E68-8958E991CAA4}"/>
              </a:ext>
            </a:extLst>
          </p:cNvPr>
          <p:cNvCxnSpPr/>
          <p:nvPr/>
        </p:nvCxnSpPr>
        <p:spPr>
          <a:xfrm>
            <a:off x="4874194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3">
            <a:extLst>
              <a:ext uri="{FF2B5EF4-FFF2-40B4-BE49-F238E27FC236}">
                <a16:creationId xmlns:a16="http://schemas.microsoft.com/office/drawing/2014/main" id="{F8CDCB99-F4D1-694E-887F-57E566017D12}"/>
              </a:ext>
            </a:extLst>
          </p:cNvPr>
          <p:cNvCxnSpPr/>
          <p:nvPr/>
        </p:nvCxnSpPr>
        <p:spPr>
          <a:xfrm>
            <a:off x="1614726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50C4616-ECC1-B243-9ABD-E78AE11DA915}"/>
              </a:ext>
            </a:extLst>
          </p:cNvPr>
          <p:cNvSpPr txBox="1"/>
          <p:nvPr/>
        </p:nvSpPr>
        <p:spPr>
          <a:xfrm>
            <a:off x="167167" y="182562"/>
            <a:ext cx="1280392" cy="276997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zh-HK" altLang="en-US" sz="1200" spc="3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4EAEFA6-2788-F642-A0F7-D09BDCED4E9D}"/>
              </a:ext>
            </a:extLst>
          </p:cNvPr>
          <p:cNvSpPr txBox="1"/>
          <p:nvPr/>
        </p:nvSpPr>
        <p:spPr>
          <a:xfrm>
            <a:off x="8660902" y="199158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服务识别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33">
            <a:extLst>
              <a:ext uri="{FF2B5EF4-FFF2-40B4-BE49-F238E27FC236}">
                <a16:creationId xmlns:a16="http://schemas.microsoft.com/office/drawing/2014/main" id="{448B9F01-05B2-6A42-9718-1312B498A150}"/>
              </a:ext>
            </a:extLst>
          </p:cNvPr>
          <p:cNvCxnSpPr/>
          <p:nvPr/>
        </p:nvCxnSpPr>
        <p:spPr>
          <a:xfrm>
            <a:off x="3244460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D082B17-E371-8746-8501-C6375BB62D7B}"/>
              </a:ext>
            </a:extLst>
          </p:cNvPr>
          <p:cNvSpPr txBox="1"/>
          <p:nvPr/>
        </p:nvSpPr>
        <p:spPr>
          <a:xfrm>
            <a:off x="870512" y="1200739"/>
            <a:ext cx="2704621" cy="5355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en-US" altLang="zh-CN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77046767-6801-EA40-ADA0-C2DC929F0DE2}"/>
              </a:ext>
            </a:extLst>
          </p:cNvPr>
          <p:cNvGrpSpPr>
            <a:grpSpLocks noChangeAspect="1"/>
          </p:cNvGrpSpPr>
          <p:nvPr/>
        </p:nvGrpSpPr>
        <p:grpSpPr bwMode="auto">
          <a:xfrm rot="19764056">
            <a:off x="446769" y="845812"/>
            <a:ext cx="1000464" cy="93177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4C1E5931-F879-CB47-A777-E214AAEB1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7D00EF6C-697A-E649-B0E8-06714A36B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5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21"/>
          <p:cNvCxnSpPr>
            <a:cxnSpLocks/>
            <a:stCxn id="52" idx="6"/>
          </p:cNvCxnSpPr>
          <p:nvPr/>
        </p:nvCxnSpPr>
        <p:spPr>
          <a:xfrm>
            <a:off x="3751669" y="2917633"/>
            <a:ext cx="1424494" cy="3837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27"/>
          <p:cNvCxnSpPr>
            <a:cxnSpLocks/>
            <a:endCxn id="48" idx="5"/>
          </p:cNvCxnSpPr>
          <p:nvPr/>
        </p:nvCxnSpPr>
        <p:spPr>
          <a:xfrm flipH="1" flipV="1">
            <a:off x="6895679" y="4407829"/>
            <a:ext cx="1266262" cy="6763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7658053" y="4588460"/>
            <a:ext cx="2465416" cy="1900149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b="1" spc="300" dirty="0">
                <a:ea typeface="微软雅黑" panose="020B0503020204020204" pitchFamily="34" charset="-122"/>
              </a:rPr>
              <a:t>SYN_443</a:t>
            </a:r>
            <a:r>
              <a:rPr lang="zh-CN" altLang="en-US" b="1" spc="300" dirty="0">
                <a:ea typeface="微软雅黑" panose="020B0503020204020204" pitchFamily="34" charset="-122"/>
              </a:rPr>
              <a:t>端口探测</a:t>
            </a:r>
            <a:endParaRPr lang="zh-HK" altLang="en-US" b="1" spc="300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500420" y="2343725"/>
            <a:ext cx="2251249" cy="1147816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b="1" spc="300" dirty="0">
                <a:ea typeface="微软雅黑" panose="020B0503020204020204" pitchFamily="34" charset="-122"/>
              </a:rPr>
              <a:t>ARP</a:t>
            </a:r>
            <a:r>
              <a:rPr lang="zh-CN" altLang="en-US" b="1" spc="300" dirty="0">
                <a:ea typeface="微软雅黑" panose="020B0503020204020204" pitchFamily="34" charset="-122"/>
              </a:rPr>
              <a:t>探测</a:t>
            </a:r>
            <a:endParaRPr lang="zh-HK" altLang="en-US" b="1" spc="300" dirty="0">
              <a:ea typeface="微软雅黑" panose="020B0503020204020204" pitchFamily="34" charset="-122"/>
            </a:endParaRPr>
          </a:p>
        </p:txBody>
      </p:sp>
      <p:cxnSp>
        <p:nvCxnSpPr>
          <p:cNvPr id="54" name="直接连接符 23"/>
          <p:cNvCxnSpPr>
            <a:cxnSpLocks/>
            <a:endCxn id="48" idx="3"/>
          </p:cNvCxnSpPr>
          <p:nvPr/>
        </p:nvCxnSpPr>
        <p:spPr>
          <a:xfrm flipV="1">
            <a:off x="3785261" y="4407829"/>
            <a:ext cx="1685924" cy="103107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29"/>
          <p:cNvCxnSpPr>
            <a:cxnSpLocks/>
            <a:endCxn id="48" idx="7"/>
          </p:cNvCxnSpPr>
          <p:nvPr/>
        </p:nvCxnSpPr>
        <p:spPr>
          <a:xfrm flipH="1">
            <a:off x="6895679" y="2213999"/>
            <a:ext cx="1266260" cy="769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5176163" y="2688312"/>
            <a:ext cx="2014538" cy="2014539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zh-CN" altLang="en-US" sz="3200" b="1" spc="300" dirty="0">
                <a:ea typeface="微软雅黑" panose="020B0503020204020204" pitchFamily="34" charset="-122"/>
              </a:rPr>
              <a:t>探测方法</a:t>
            </a:r>
            <a:endParaRPr lang="zh-HK" altLang="en-US" sz="3200" b="1" spc="300" dirty="0"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871190" y="1163750"/>
            <a:ext cx="2623817" cy="1191183"/>
          </a:xfrm>
          <a:prstGeom prst="ellipse">
            <a:avLst/>
          </a:prstGeom>
          <a:solidFill>
            <a:schemeClr val="accent1">
              <a:alpha val="61000"/>
            </a:schemeClr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b="1" spc="300" dirty="0">
                <a:ea typeface="微软雅黑" panose="020B0503020204020204" pitchFamily="34" charset="-122"/>
              </a:rPr>
              <a:t>ICMP</a:t>
            </a:r>
            <a:r>
              <a:rPr lang="zh-CN" altLang="en-US" b="1" spc="300" dirty="0">
                <a:ea typeface="微软雅黑" panose="020B0503020204020204" pitchFamily="34" charset="-122"/>
              </a:rPr>
              <a:t>探测</a:t>
            </a:r>
            <a:endParaRPr lang="zh-HK" altLang="en-US" b="1" spc="300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57107" y="4830989"/>
            <a:ext cx="2628154" cy="1832317"/>
          </a:xfrm>
          <a:prstGeom prst="ellipse">
            <a:avLst/>
          </a:prstGeom>
          <a:solidFill>
            <a:schemeClr val="accent1">
              <a:alpha val="61000"/>
            </a:schemeClr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b="1" spc="300" dirty="0">
                <a:ea typeface="微软雅黑" panose="020B0503020204020204" pitchFamily="34" charset="-122"/>
              </a:rPr>
              <a:t>ACK_80</a:t>
            </a:r>
            <a:r>
              <a:rPr lang="zh-CN" altLang="en-US" b="1" spc="300" dirty="0">
                <a:ea typeface="微软雅黑" panose="020B0503020204020204" pitchFamily="34" charset="-122"/>
              </a:rPr>
              <a:t>端口探测</a:t>
            </a:r>
            <a:endParaRPr lang="zh-HK" altLang="en-US" b="1" spc="300" dirty="0"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3B3A7F-4F14-DE4B-821E-C29E1E5E7888}"/>
              </a:ext>
            </a:extLst>
          </p:cNvPr>
          <p:cNvSpPr txBox="1"/>
          <p:nvPr/>
        </p:nvSpPr>
        <p:spPr>
          <a:xfrm>
            <a:off x="1781893" y="182562"/>
            <a:ext cx="1295400" cy="276997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主机探测</a:t>
            </a:r>
            <a:endParaRPr lang="zh-HK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7DBA1-69FE-C340-A78D-86920897EBAA}"/>
              </a:ext>
            </a:extLst>
          </p:cNvPr>
          <p:cNvSpPr txBox="1"/>
          <p:nvPr/>
        </p:nvSpPr>
        <p:spPr>
          <a:xfrm>
            <a:off x="3411627" y="182562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端口扫描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6CED836-90B4-034F-9BBC-322022BE89CA}"/>
              </a:ext>
            </a:extLst>
          </p:cNvPr>
          <p:cNvSpPr txBox="1"/>
          <p:nvPr/>
        </p:nvSpPr>
        <p:spPr>
          <a:xfrm>
            <a:off x="5041361" y="193563"/>
            <a:ext cx="1386600" cy="28259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操作系统探测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67FD9A-8C77-F749-BA00-22C13D5E6C1B}"/>
              </a:ext>
            </a:extLst>
          </p:cNvPr>
          <p:cNvSpPr txBox="1"/>
          <p:nvPr/>
        </p:nvSpPr>
        <p:spPr>
          <a:xfrm>
            <a:off x="6762295" y="199158"/>
            <a:ext cx="1564273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弱口令检测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E3165C9-A7FD-4541-A860-2FDB3C962DDE}"/>
              </a:ext>
            </a:extLst>
          </p:cNvPr>
          <p:cNvSpPr txBox="1"/>
          <p:nvPr/>
        </p:nvSpPr>
        <p:spPr>
          <a:xfrm>
            <a:off x="10290636" y="182562"/>
            <a:ext cx="1731029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注入漏洞检测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18">
            <a:extLst>
              <a:ext uri="{FF2B5EF4-FFF2-40B4-BE49-F238E27FC236}">
                <a16:creationId xmlns:a16="http://schemas.microsoft.com/office/drawing/2014/main" id="{EF694E4B-B82F-FF4D-8258-D8CB142B9329}"/>
              </a:ext>
            </a:extLst>
          </p:cNvPr>
          <p:cNvCxnSpPr/>
          <p:nvPr/>
        </p:nvCxnSpPr>
        <p:spPr>
          <a:xfrm>
            <a:off x="10123469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0">
            <a:extLst>
              <a:ext uri="{FF2B5EF4-FFF2-40B4-BE49-F238E27FC236}">
                <a16:creationId xmlns:a16="http://schemas.microsoft.com/office/drawing/2014/main" id="{5C9F1C01-731D-AD4F-B9C2-E3E542A4571B}"/>
              </a:ext>
            </a:extLst>
          </p:cNvPr>
          <p:cNvCxnSpPr/>
          <p:nvPr/>
        </p:nvCxnSpPr>
        <p:spPr>
          <a:xfrm>
            <a:off x="8493735" y="153384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1">
            <a:extLst>
              <a:ext uri="{FF2B5EF4-FFF2-40B4-BE49-F238E27FC236}">
                <a16:creationId xmlns:a16="http://schemas.microsoft.com/office/drawing/2014/main" id="{56709E5C-2B23-D943-AF2B-302B95823758}"/>
              </a:ext>
            </a:extLst>
          </p:cNvPr>
          <p:cNvCxnSpPr>
            <a:cxnSpLocks/>
          </p:cNvCxnSpPr>
          <p:nvPr/>
        </p:nvCxnSpPr>
        <p:spPr>
          <a:xfrm>
            <a:off x="6595128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32">
            <a:extLst>
              <a:ext uri="{FF2B5EF4-FFF2-40B4-BE49-F238E27FC236}">
                <a16:creationId xmlns:a16="http://schemas.microsoft.com/office/drawing/2014/main" id="{C1BF9320-6DBD-DC44-BB88-E5A445046C44}"/>
              </a:ext>
            </a:extLst>
          </p:cNvPr>
          <p:cNvCxnSpPr/>
          <p:nvPr/>
        </p:nvCxnSpPr>
        <p:spPr>
          <a:xfrm>
            <a:off x="4874194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33">
            <a:extLst>
              <a:ext uri="{FF2B5EF4-FFF2-40B4-BE49-F238E27FC236}">
                <a16:creationId xmlns:a16="http://schemas.microsoft.com/office/drawing/2014/main" id="{DA6A4819-696B-BD4C-A23A-0952C96C9F0C}"/>
              </a:ext>
            </a:extLst>
          </p:cNvPr>
          <p:cNvCxnSpPr/>
          <p:nvPr/>
        </p:nvCxnSpPr>
        <p:spPr>
          <a:xfrm>
            <a:off x="1614726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767C80A-7FE9-BD46-952B-164C2D11C3DD}"/>
              </a:ext>
            </a:extLst>
          </p:cNvPr>
          <p:cNvSpPr txBox="1"/>
          <p:nvPr/>
        </p:nvSpPr>
        <p:spPr>
          <a:xfrm>
            <a:off x="167167" y="182562"/>
            <a:ext cx="1280392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6703552-478B-7F46-86F3-012D5FDB1D6A}"/>
              </a:ext>
            </a:extLst>
          </p:cNvPr>
          <p:cNvSpPr txBox="1"/>
          <p:nvPr/>
        </p:nvSpPr>
        <p:spPr>
          <a:xfrm>
            <a:off x="8660902" y="199158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服务识别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33">
            <a:extLst>
              <a:ext uri="{FF2B5EF4-FFF2-40B4-BE49-F238E27FC236}">
                <a16:creationId xmlns:a16="http://schemas.microsoft.com/office/drawing/2014/main" id="{25C66273-4349-6645-A673-AD217D746136}"/>
              </a:ext>
            </a:extLst>
          </p:cNvPr>
          <p:cNvCxnSpPr/>
          <p:nvPr/>
        </p:nvCxnSpPr>
        <p:spPr>
          <a:xfrm>
            <a:off x="3244460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A21EE68-F285-2743-91EA-C77DF9EB2061}"/>
              </a:ext>
            </a:extLst>
          </p:cNvPr>
          <p:cNvSpPr txBox="1"/>
          <p:nvPr/>
        </p:nvSpPr>
        <p:spPr>
          <a:xfrm>
            <a:off x="870512" y="1200739"/>
            <a:ext cx="2704621" cy="5355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主机探测</a:t>
            </a:r>
            <a:endParaRPr lang="en-US" altLang="zh-CN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39D930AB-4E35-2F4E-84F4-446700A341C3}"/>
              </a:ext>
            </a:extLst>
          </p:cNvPr>
          <p:cNvGrpSpPr>
            <a:grpSpLocks noChangeAspect="1"/>
          </p:cNvGrpSpPr>
          <p:nvPr/>
        </p:nvGrpSpPr>
        <p:grpSpPr bwMode="auto">
          <a:xfrm rot="19764056">
            <a:off x="446769" y="845812"/>
            <a:ext cx="1000464" cy="93177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466320C1-3B1D-F14A-9DDD-057DB297C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4BAFDBDF-B6BF-944C-80CC-55561B695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23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椭圆 162">
            <a:extLst>
              <a:ext uri="{FF2B5EF4-FFF2-40B4-BE49-F238E27FC236}">
                <a16:creationId xmlns:a16="http://schemas.microsoft.com/office/drawing/2014/main" id="{00C75E61-A892-7246-8489-2DE43B34E510}"/>
              </a:ext>
            </a:extLst>
          </p:cNvPr>
          <p:cNvSpPr/>
          <p:nvPr/>
        </p:nvSpPr>
        <p:spPr>
          <a:xfrm>
            <a:off x="4512623" y="2750008"/>
            <a:ext cx="3446512" cy="2011997"/>
          </a:xfrm>
          <a:prstGeom prst="ellipse">
            <a:avLst/>
          </a:prstGeom>
          <a:solidFill>
            <a:schemeClr val="accent1"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EAB958E-1003-FE4D-956B-38D8ADFC3545}"/>
              </a:ext>
            </a:extLst>
          </p:cNvPr>
          <p:cNvSpPr/>
          <p:nvPr/>
        </p:nvSpPr>
        <p:spPr>
          <a:xfrm>
            <a:off x="9423737" y="2989613"/>
            <a:ext cx="1733798" cy="878774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EF19815-CC4D-9349-88C1-C09026BAFDDF}"/>
              </a:ext>
            </a:extLst>
          </p:cNvPr>
          <p:cNvSpPr/>
          <p:nvPr/>
        </p:nvSpPr>
        <p:spPr>
          <a:xfrm>
            <a:off x="5728229" y="939331"/>
            <a:ext cx="1733798" cy="878774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D6E27BE-6882-0842-AA79-EA829E6E84CB}"/>
              </a:ext>
            </a:extLst>
          </p:cNvPr>
          <p:cNvSpPr/>
          <p:nvPr/>
        </p:nvSpPr>
        <p:spPr>
          <a:xfrm>
            <a:off x="8855054" y="5108389"/>
            <a:ext cx="1733798" cy="878774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30B2D6C-3C5D-EB4E-9DF4-F52D48D9C77A}"/>
              </a:ext>
            </a:extLst>
          </p:cNvPr>
          <p:cNvSpPr/>
          <p:nvPr/>
        </p:nvSpPr>
        <p:spPr>
          <a:xfrm>
            <a:off x="1343495" y="5142574"/>
            <a:ext cx="1733798" cy="878774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026F2FD-8DAA-1B42-B8C5-C400E334E265}"/>
              </a:ext>
            </a:extLst>
          </p:cNvPr>
          <p:cNvSpPr/>
          <p:nvPr/>
        </p:nvSpPr>
        <p:spPr>
          <a:xfrm>
            <a:off x="1259225" y="2618928"/>
            <a:ext cx="1733798" cy="878774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67326" y="5296685"/>
            <a:ext cx="1295387" cy="4001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SYN</a:t>
            </a:r>
            <a:r>
              <a: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扫描</a:t>
            </a:r>
            <a:endParaRPr lang="zh-HK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92604" y="2748923"/>
            <a:ext cx="1106486" cy="4001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FIN</a:t>
            </a:r>
            <a:r>
              <a: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扫描</a:t>
            </a:r>
            <a:endParaRPr lang="zh-HK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1496779" y="3229656"/>
            <a:ext cx="12954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604" y="3144119"/>
            <a:ext cx="1295382" cy="4001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NULL</a:t>
            </a:r>
            <a:r>
              <a: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扫描</a:t>
            </a:r>
            <a:endParaRPr lang="zh-HK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00443" y="1141922"/>
            <a:ext cx="2171700" cy="4001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XMAS</a:t>
            </a:r>
            <a:r>
              <a: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扫描</a:t>
            </a:r>
            <a:endParaRPr lang="zh-HK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8C14442-5783-DB40-897A-CA2F1B02F96C}"/>
              </a:ext>
            </a:extLst>
          </p:cNvPr>
          <p:cNvSpPr txBox="1"/>
          <p:nvPr/>
        </p:nvSpPr>
        <p:spPr>
          <a:xfrm>
            <a:off x="1781893" y="182562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主机探测</a:t>
            </a:r>
            <a:endParaRPr lang="zh-HK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6FC3772-2469-B943-9015-1D5E6F2361D2}"/>
              </a:ext>
            </a:extLst>
          </p:cNvPr>
          <p:cNvSpPr txBox="1"/>
          <p:nvPr/>
        </p:nvSpPr>
        <p:spPr>
          <a:xfrm>
            <a:off x="3411627" y="182562"/>
            <a:ext cx="1295400" cy="276997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端口扫描</a:t>
            </a:r>
            <a:endParaRPr lang="zh-HK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88E8987-604D-3F4F-8055-B03093944FD7}"/>
              </a:ext>
            </a:extLst>
          </p:cNvPr>
          <p:cNvSpPr txBox="1"/>
          <p:nvPr/>
        </p:nvSpPr>
        <p:spPr>
          <a:xfrm>
            <a:off x="5041361" y="193563"/>
            <a:ext cx="1386600" cy="28259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操作系统探测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662AFFF-B1B1-E94E-8DF6-EB2528E121A9}"/>
              </a:ext>
            </a:extLst>
          </p:cNvPr>
          <p:cNvSpPr txBox="1"/>
          <p:nvPr/>
        </p:nvSpPr>
        <p:spPr>
          <a:xfrm>
            <a:off x="6762295" y="199158"/>
            <a:ext cx="1564273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弱口令检测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484D675-CDF2-3043-BDD3-39E9702CF909}"/>
              </a:ext>
            </a:extLst>
          </p:cNvPr>
          <p:cNvSpPr txBox="1"/>
          <p:nvPr/>
        </p:nvSpPr>
        <p:spPr>
          <a:xfrm>
            <a:off x="10290636" y="182562"/>
            <a:ext cx="1731029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注入漏洞检测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连接符 18">
            <a:extLst>
              <a:ext uri="{FF2B5EF4-FFF2-40B4-BE49-F238E27FC236}">
                <a16:creationId xmlns:a16="http://schemas.microsoft.com/office/drawing/2014/main" id="{57B2DAA1-B1ED-774B-B468-C5E9786BA487}"/>
              </a:ext>
            </a:extLst>
          </p:cNvPr>
          <p:cNvCxnSpPr/>
          <p:nvPr/>
        </p:nvCxnSpPr>
        <p:spPr>
          <a:xfrm>
            <a:off x="10123469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30">
            <a:extLst>
              <a:ext uri="{FF2B5EF4-FFF2-40B4-BE49-F238E27FC236}">
                <a16:creationId xmlns:a16="http://schemas.microsoft.com/office/drawing/2014/main" id="{35002DA5-324A-E947-9A79-89F4C030C665}"/>
              </a:ext>
            </a:extLst>
          </p:cNvPr>
          <p:cNvCxnSpPr/>
          <p:nvPr/>
        </p:nvCxnSpPr>
        <p:spPr>
          <a:xfrm>
            <a:off x="8493735" y="153384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31">
            <a:extLst>
              <a:ext uri="{FF2B5EF4-FFF2-40B4-BE49-F238E27FC236}">
                <a16:creationId xmlns:a16="http://schemas.microsoft.com/office/drawing/2014/main" id="{9BBA78B2-ADFB-2B42-B6B9-9A676312461C}"/>
              </a:ext>
            </a:extLst>
          </p:cNvPr>
          <p:cNvCxnSpPr>
            <a:cxnSpLocks/>
          </p:cNvCxnSpPr>
          <p:nvPr/>
        </p:nvCxnSpPr>
        <p:spPr>
          <a:xfrm>
            <a:off x="6595128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32">
            <a:extLst>
              <a:ext uri="{FF2B5EF4-FFF2-40B4-BE49-F238E27FC236}">
                <a16:creationId xmlns:a16="http://schemas.microsoft.com/office/drawing/2014/main" id="{BC16BD87-815D-414F-AB48-F5DC0F6E671B}"/>
              </a:ext>
            </a:extLst>
          </p:cNvPr>
          <p:cNvCxnSpPr/>
          <p:nvPr/>
        </p:nvCxnSpPr>
        <p:spPr>
          <a:xfrm>
            <a:off x="4874194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33">
            <a:extLst>
              <a:ext uri="{FF2B5EF4-FFF2-40B4-BE49-F238E27FC236}">
                <a16:creationId xmlns:a16="http://schemas.microsoft.com/office/drawing/2014/main" id="{CAC7B5C6-E3B2-8A45-8FF6-D2B3512BAA8D}"/>
              </a:ext>
            </a:extLst>
          </p:cNvPr>
          <p:cNvCxnSpPr/>
          <p:nvPr/>
        </p:nvCxnSpPr>
        <p:spPr>
          <a:xfrm>
            <a:off x="1614726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4AEAB981-1BB9-4D4E-BE37-533898F21563}"/>
              </a:ext>
            </a:extLst>
          </p:cNvPr>
          <p:cNvSpPr txBox="1"/>
          <p:nvPr/>
        </p:nvSpPr>
        <p:spPr>
          <a:xfrm>
            <a:off x="167167" y="182562"/>
            <a:ext cx="1280392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6F304DE-7026-4F49-B33E-7F5B66AFD675}"/>
              </a:ext>
            </a:extLst>
          </p:cNvPr>
          <p:cNvSpPr txBox="1"/>
          <p:nvPr/>
        </p:nvSpPr>
        <p:spPr>
          <a:xfrm>
            <a:off x="8660902" y="199158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服务识别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33">
            <a:extLst>
              <a:ext uri="{FF2B5EF4-FFF2-40B4-BE49-F238E27FC236}">
                <a16:creationId xmlns:a16="http://schemas.microsoft.com/office/drawing/2014/main" id="{1C7B091D-EB6E-3141-B058-BD2CDCC864BB}"/>
              </a:ext>
            </a:extLst>
          </p:cNvPr>
          <p:cNvCxnSpPr/>
          <p:nvPr/>
        </p:nvCxnSpPr>
        <p:spPr>
          <a:xfrm>
            <a:off x="3244460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DB666D3-6109-1247-B0C0-8335DA41479B}"/>
              </a:ext>
            </a:extLst>
          </p:cNvPr>
          <p:cNvSpPr/>
          <p:nvPr/>
        </p:nvSpPr>
        <p:spPr>
          <a:xfrm flipV="1">
            <a:off x="1493974" y="5744296"/>
            <a:ext cx="12954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EA5CFFD-5177-E447-8A5E-C81C56B33C50}"/>
              </a:ext>
            </a:extLst>
          </p:cNvPr>
          <p:cNvSpPr/>
          <p:nvPr/>
        </p:nvSpPr>
        <p:spPr>
          <a:xfrm flipV="1">
            <a:off x="9582265" y="3567979"/>
            <a:ext cx="1464475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19F9BED-7B6D-144F-B922-66E36B0C20F9}"/>
              </a:ext>
            </a:extLst>
          </p:cNvPr>
          <p:cNvSpPr/>
          <p:nvPr/>
        </p:nvSpPr>
        <p:spPr>
          <a:xfrm flipV="1">
            <a:off x="5858059" y="1554076"/>
            <a:ext cx="1445989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C7F0BAE-AA4B-8441-BAA1-3D99F4169776}"/>
              </a:ext>
            </a:extLst>
          </p:cNvPr>
          <p:cNvSpPr txBox="1"/>
          <p:nvPr/>
        </p:nvSpPr>
        <p:spPr>
          <a:xfrm>
            <a:off x="9173067" y="5239144"/>
            <a:ext cx="1295382" cy="4001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UDP</a:t>
            </a:r>
            <a:r>
              <a: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扫描</a:t>
            </a:r>
            <a:endParaRPr lang="zh-HK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E43E860-DD5F-4B4A-95AA-5B590F2DDF9A}"/>
              </a:ext>
            </a:extLst>
          </p:cNvPr>
          <p:cNvSpPr/>
          <p:nvPr/>
        </p:nvSpPr>
        <p:spPr>
          <a:xfrm flipV="1">
            <a:off x="9005900" y="5674880"/>
            <a:ext cx="1464475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91D7BA6-E890-944C-942E-80AF991A0D4A}"/>
              </a:ext>
            </a:extLst>
          </p:cNvPr>
          <p:cNvSpPr txBox="1"/>
          <p:nvPr/>
        </p:nvSpPr>
        <p:spPr>
          <a:xfrm>
            <a:off x="5287301" y="3480503"/>
            <a:ext cx="1916349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探测方法</a:t>
            </a:r>
            <a:endParaRPr lang="zh-HK" altLang="en-US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2037A89-3452-3E40-B970-AE7B6BAE42FB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3077293" y="4499901"/>
            <a:ext cx="1922089" cy="1082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F2034B47-80B4-2846-997F-ABD8CF7990D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993023" y="3058315"/>
            <a:ext cx="1519600" cy="4221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DDBFD2C-24E3-B444-B878-5041444DCB06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123475" y="4613814"/>
            <a:ext cx="1731579" cy="933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C4883A8E-3A52-9D44-984A-572BFBB698D8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7873340" y="3399917"/>
            <a:ext cx="1550397" cy="290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8DE6E4AD-D5B7-4145-A084-8BA7529B702A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flipH="1">
            <a:off x="6235879" y="1818105"/>
            <a:ext cx="359249" cy="931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F32E827-C5A0-6A47-825A-9E80AA1D2D21}"/>
              </a:ext>
            </a:extLst>
          </p:cNvPr>
          <p:cNvSpPr txBox="1"/>
          <p:nvPr/>
        </p:nvSpPr>
        <p:spPr>
          <a:xfrm>
            <a:off x="870512" y="1200739"/>
            <a:ext cx="2704621" cy="5355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端口扫描</a:t>
            </a:r>
            <a:endParaRPr lang="en-US" altLang="zh-CN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4" name="Group 4">
            <a:extLst>
              <a:ext uri="{FF2B5EF4-FFF2-40B4-BE49-F238E27FC236}">
                <a16:creationId xmlns:a16="http://schemas.microsoft.com/office/drawing/2014/main" id="{6BDC0076-AF2A-7542-96F8-433BDD2C9543}"/>
              </a:ext>
            </a:extLst>
          </p:cNvPr>
          <p:cNvGrpSpPr>
            <a:grpSpLocks noChangeAspect="1"/>
          </p:cNvGrpSpPr>
          <p:nvPr/>
        </p:nvGrpSpPr>
        <p:grpSpPr bwMode="auto">
          <a:xfrm rot="19764056">
            <a:off x="446769" y="845812"/>
            <a:ext cx="1000464" cy="93177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AA184893-0204-3049-895D-A402960F1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29CFBAD4-3C60-F54E-A698-3924D005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6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4269487" y="1899499"/>
            <a:ext cx="3057688" cy="3057688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探测方法</a:t>
            </a:r>
            <a:endParaRPr lang="zh-HK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15858" y="5626187"/>
            <a:ext cx="918803" cy="918803"/>
          </a:xfrm>
          <a:prstGeom prst="ellips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ea typeface="微软雅黑" panose="020B0503020204020204" pitchFamily="34" charset="-122"/>
              </a:rPr>
              <a:t>3</a:t>
            </a:r>
            <a:endParaRPr lang="zh-HK" altLang="en-US" sz="3600" b="1" dirty="0"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58657" y="2969599"/>
            <a:ext cx="918803" cy="918803"/>
          </a:xfrm>
          <a:prstGeom prst="ellips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ea typeface="微软雅黑" panose="020B0503020204020204" pitchFamily="34" charset="-122"/>
              </a:rPr>
              <a:t>1</a:t>
            </a:r>
            <a:endParaRPr lang="zh-HK" altLang="en-US" sz="3600" b="1" dirty="0"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27390" y="4913800"/>
            <a:ext cx="918803" cy="918803"/>
          </a:xfrm>
          <a:prstGeom prst="ellips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ea typeface="微软雅黑" panose="020B0503020204020204" pitchFamily="34" charset="-122"/>
              </a:rPr>
              <a:t>2</a:t>
            </a:r>
            <a:endParaRPr lang="zh-HK" altLang="en-US" sz="3600" b="1" dirty="0"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8331" y="5901494"/>
            <a:ext cx="2171700" cy="33855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ICMP</a:t>
            </a:r>
            <a:r>
              <a:rPr lang="zh-CN" altLang="zh-CN" dirty="0"/>
              <a:t>数据包的</a:t>
            </a:r>
            <a:r>
              <a:rPr lang="en-US" altLang="zh-CN" dirty="0"/>
              <a:t>TTL</a:t>
            </a:r>
            <a:r>
              <a:rPr lang="zh-CN" altLang="zh-CN" dirty="0"/>
              <a:t>值 </a:t>
            </a:r>
            <a:endParaRPr lang="zh-HK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196874" y="3345129"/>
            <a:ext cx="2171700" cy="33855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FIN</a:t>
            </a:r>
            <a:r>
              <a:rPr lang="zh-CN" altLang="zh-CN" dirty="0"/>
              <a:t>探测 </a:t>
            </a:r>
            <a:endParaRPr lang="zh-HK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74493" y="5289330"/>
            <a:ext cx="2171700" cy="33855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zh-CN" dirty="0"/>
              <a:t>标记位探测 </a:t>
            </a:r>
            <a:endParaRPr lang="zh-HK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6D1A23A-D2E0-844B-97E5-EE6CF4E9427E}"/>
              </a:ext>
            </a:extLst>
          </p:cNvPr>
          <p:cNvSpPr/>
          <p:nvPr/>
        </p:nvSpPr>
        <p:spPr>
          <a:xfrm>
            <a:off x="8228089" y="1025398"/>
            <a:ext cx="918803" cy="918803"/>
          </a:xfrm>
          <a:prstGeom prst="ellips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ea typeface="微软雅黑" panose="020B0503020204020204" pitchFamily="34" charset="-122"/>
              </a:rPr>
              <a:t>4</a:t>
            </a:r>
            <a:endParaRPr lang="zh-HK" altLang="en-US" sz="3600" b="1" dirty="0"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7D22AA5-2B5B-894B-A1C7-C4FFD67940C3}"/>
              </a:ext>
            </a:extLst>
          </p:cNvPr>
          <p:cNvSpPr/>
          <p:nvPr/>
        </p:nvSpPr>
        <p:spPr>
          <a:xfrm>
            <a:off x="8228089" y="2968942"/>
            <a:ext cx="918803" cy="918803"/>
          </a:xfrm>
          <a:prstGeom prst="ellips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ea typeface="微软雅黑" panose="020B0503020204020204" pitchFamily="34" charset="-122"/>
              </a:rPr>
              <a:t>5</a:t>
            </a:r>
            <a:endParaRPr lang="zh-HK" altLang="en-US" sz="3600" b="1" dirty="0"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A386567-FCAD-2E4D-AAFD-52A72870245A}"/>
              </a:ext>
            </a:extLst>
          </p:cNvPr>
          <p:cNvSpPr/>
          <p:nvPr/>
        </p:nvSpPr>
        <p:spPr>
          <a:xfrm>
            <a:off x="8228088" y="4913799"/>
            <a:ext cx="918803" cy="918803"/>
          </a:xfrm>
          <a:prstGeom prst="ellips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b="1" dirty="0">
                <a:ea typeface="微软雅黑" panose="020B0503020204020204" pitchFamily="34" charset="-122"/>
              </a:rPr>
              <a:t>6</a:t>
            </a:r>
            <a:endParaRPr lang="zh-HK" altLang="en-US" sz="3600" b="1" dirty="0"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D343042-5609-1C44-864A-D2FD098E581B}"/>
              </a:ext>
            </a:extLst>
          </p:cNvPr>
          <p:cNvSpPr txBox="1"/>
          <p:nvPr/>
        </p:nvSpPr>
        <p:spPr>
          <a:xfrm>
            <a:off x="9290027" y="1232206"/>
            <a:ext cx="2171700" cy="33855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TCP</a:t>
            </a:r>
            <a:r>
              <a:rPr lang="zh-CN" altLang="zh-CN" dirty="0"/>
              <a:t>初始窗口 </a:t>
            </a:r>
            <a:endParaRPr lang="zh-HK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AC2F70B-8B1E-6B42-8EF1-D1D377430395}"/>
              </a:ext>
            </a:extLst>
          </p:cNvPr>
          <p:cNvSpPr txBox="1"/>
          <p:nvPr/>
        </p:nvSpPr>
        <p:spPr>
          <a:xfrm>
            <a:off x="9355587" y="3194409"/>
            <a:ext cx="2171700" cy="33855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ACK</a:t>
            </a:r>
            <a:r>
              <a:rPr lang="zh-CN" altLang="zh-CN" dirty="0"/>
              <a:t>值 </a:t>
            </a:r>
            <a:endParaRPr lang="zh-HK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F70998-448A-0444-885D-FA728EC0D7E2}"/>
              </a:ext>
            </a:extLst>
          </p:cNvPr>
          <p:cNvSpPr txBox="1"/>
          <p:nvPr/>
        </p:nvSpPr>
        <p:spPr>
          <a:xfrm>
            <a:off x="9355587" y="5203924"/>
            <a:ext cx="2171700" cy="33855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zh-CN" dirty="0"/>
              <a:t>服务类型</a:t>
            </a:r>
            <a:r>
              <a:rPr lang="en-US" altLang="zh-CN" dirty="0"/>
              <a:t>TOS</a:t>
            </a:r>
            <a:r>
              <a:rPr lang="zh-CN" altLang="zh-CN" dirty="0"/>
              <a:t>值 </a:t>
            </a:r>
            <a:endParaRPr lang="zh-HK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C36F219-C2C9-7048-9394-43DF127C4C30}"/>
              </a:ext>
            </a:extLst>
          </p:cNvPr>
          <p:cNvSpPr txBox="1"/>
          <p:nvPr/>
        </p:nvSpPr>
        <p:spPr>
          <a:xfrm>
            <a:off x="1781893" y="182562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主机探测</a:t>
            </a:r>
            <a:endParaRPr lang="zh-HK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865D232-47CA-874D-A8AD-AAB0405E2E99}"/>
              </a:ext>
            </a:extLst>
          </p:cNvPr>
          <p:cNvSpPr txBox="1"/>
          <p:nvPr/>
        </p:nvSpPr>
        <p:spPr>
          <a:xfrm>
            <a:off x="3411627" y="182562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端口扫描</a:t>
            </a:r>
            <a:endParaRPr lang="zh-HK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0152B0-36D1-214E-BF20-BB120120201D}"/>
              </a:ext>
            </a:extLst>
          </p:cNvPr>
          <p:cNvSpPr txBox="1"/>
          <p:nvPr/>
        </p:nvSpPr>
        <p:spPr>
          <a:xfrm>
            <a:off x="5041361" y="193563"/>
            <a:ext cx="1386600" cy="282592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操作系统探测</a:t>
            </a:r>
            <a:endParaRPr lang="zh-HK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534163E-6DA1-FE48-889C-51A33EAE2973}"/>
              </a:ext>
            </a:extLst>
          </p:cNvPr>
          <p:cNvSpPr txBox="1"/>
          <p:nvPr/>
        </p:nvSpPr>
        <p:spPr>
          <a:xfrm>
            <a:off x="6762295" y="199158"/>
            <a:ext cx="1564273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弱口令检测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A0DCFA1-2C7B-C643-9929-9C71100C442E}"/>
              </a:ext>
            </a:extLst>
          </p:cNvPr>
          <p:cNvSpPr txBox="1"/>
          <p:nvPr/>
        </p:nvSpPr>
        <p:spPr>
          <a:xfrm>
            <a:off x="10290636" y="182562"/>
            <a:ext cx="1731029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注入漏洞检测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连接符 18">
            <a:extLst>
              <a:ext uri="{FF2B5EF4-FFF2-40B4-BE49-F238E27FC236}">
                <a16:creationId xmlns:a16="http://schemas.microsoft.com/office/drawing/2014/main" id="{A4C31237-2133-9249-AE8E-8B6D67859FFF}"/>
              </a:ext>
            </a:extLst>
          </p:cNvPr>
          <p:cNvCxnSpPr/>
          <p:nvPr/>
        </p:nvCxnSpPr>
        <p:spPr>
          <a:xfrm>
            <a:off x="10123469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30">
            <a:extLst>
              <a:ext uri="{FF2B5EF4-FFF2-40B4-BE49-F238E27FC236}">
                <a16:creationId xmlns:a16="http://schemas.microsoft.com/office/drawing/2014/main" id="{0AF09C2B-EA8D-C444-A0A9-54DA379E87DD}"/>
              </a:ext>
            </a:extLst>
          </p:cNvPr>
          <p:cNvCxnSpPr/>
          <p:nvPr/>
        </p:nvCxnSpPr>
        <p:spPr>
          <a:xfrm>
            <a:off x="8493735" y="153384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31">
            <a:extLst>
              <a:ext uri="{FF2B5EF4-FFF2-40B4-BE49-F238E27FC236}">
                <a16:creationId xmlns:a16="http://schemas.microsoft.com/office/drawing/2014/main" id="{A51DD5D3-932C-A249-9175-E042C1A25FBA}"/>
              </a:ext>
            </a:extLst>
          </p:cNvPr>
          <p:cNvCxnSpPr>
            <a:cxnSpLocks/>
          </p:cNvCxnSpPr>
          <p:nvPr/>
        </p:nvCxnSpPr>
        <p:spPr>
          <a:xfrm>
            <a:off x="6595128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32">
            <a:extLst>
              <a:ext uri="{FF2B5EF4-FFF2-40B4-BE49-F238E27FC236}">
                <a16:creationId xmlns:a16="http://schemas.microsoft.com/office/drawing/2014/main" id="{1980BCCD-DAAD-5B49-BC6C-6113A05BC008}"/>
              </a:ext>
            </a:extLst>
          </p:cNvPr>
          <p:cNvCxnSpPr/>
          <p:nvPr/>
        </p:nvCxnSpPr>
        <p:spPr>
          <a:xfrm>
            <a:off x="4874194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33">
            <a:extLst>
              <a:ext uri="{FF2B5EF4-FFF2-40B4-BE49-F238E27FC236}">
                <a16:creationId xmlns:a16="http://schemas.microsoft.com/office/drawing/2014/main" id="{53E70144-3013-EB48-9417-2E4E4F14AC00}"/>
              </a:ext>
            </a:extLst>
          </p:cNvPr>
          <p:cNvCxnSpPr/>
          <p:nvPr/>
        </p:nvCxnSpPr>
        <p:spPr>
          <a:xfrm>
            <a:off x="1614726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281D06DC-0F79-3C42-94DA-49319BD87778}"/>
              </a:ext>
            </a:extLst>
          </p:cNvPr>
          <p:cNvSpPr txBox="1"/>
          <p:nvPr/>
        </p:nvSpPr>
        <p:spPr>
          <a:xfrm>
            <a:off x="167167" y="182562"/>
            <a:ext cx="1280392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490272F-A89F-9040-BEE4-59618D7B6114}"/>
              </a:ext>
            </a:extLst>
          </p:cNvPr>
          <p:cNvSpPr txBox="1"/>
          <p:nvPr/>
        </p:nvSpPr>
        <p:spPr>
          <a:xfrm>
            <a:off x="8660902" y="199158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服务识别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连接符 33">
            <a:extLst>
              <a:ext uri="{FF2B5EF4-FFF2-40B4-BE49-F238E27FC236}">
                <a16:creationId xmlns:a16="http://schemas.microsoft.com/office/drawing/2014/main" id="{74BCD1B6-A3B8-4945-9DFD-3421FCA2BA2F}"/>
              </a:ext>
            </a:extLst>
          </p:cNvPr>
          <p:cNvCxnSpPr/>
          <p:nvPr/>
        </p:nvCxnSpPr>
        <p:spPr>
          <a:xfrm>
            <a:off x="3244460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AC48EB4-D764-3646-B845-BE42336A3E0A}"/>
              </a:ext>
            </a:extLst>
          </p:cNvPr>
          <p:cNvCxnSpPr>
            <a:cxnSpLocks/>
          </p:cNvCxnSpPr>
          <p:nvPr/>
        </p:nvCxnSpPr>
        <p:spPr>
          <a:xfrm flipH="1">
            <a:off x="5435336" y="4957187"/>
            <a:ext cx="124065" cy="669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F7E44798-BAB0-8B47-A515-8695AF59637D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177460" y="3428343"/>
            <a:ext cx="1092027" cy="103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5619FDDB-26F6-E440-A5C8-2F285B13CDD2}"/>
              </a:ext>
            </a:extLst>
          </p:cNvPr>
          <p:cNvCxnSpPr/>
          <p:nvPr/>
        </p:nvCxnSpPr>
        <p:spPr>
          <a:xfrm flipV="1">
            <a:off x="3146193" y="4133237"/>
            <a:ext cx="1247677" cy="10706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467C252-AD14-314D-8F19-AD3EE3D8EFB3}"/>
              </a:ext>
            </a:extLst>
          </p:cNvPr>
          <p:cNvCxnSpPr>
            <a:cxnSpLocks/>
          </p:cNvCxnSpPr>
          <p:nvPr/>
        </p:nvCxnSpPr>
        <p:spPr>
          <a:xfrm flipH="1">
            <a:off x="7198476" y="1627325"/>
            <a:ext cx="1029615" cy="1094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3DDF175-E0CD-BF4C-974E-B771001892F2}"/>
              </a:ext>
            </a:extLst>
          </p:cNvPr>
          <p:cNvCxnSpPr>
            <a:cxnSpLocks/>
            <a:stCxn id="40" idx="2"/>
            <a:endCxn id="36" idx="6"/>
          </p:cNvCxnSpPr>
          <p:nvPr/>
        </p:nvCxnSpPr>
        <p:spPr>
          <a:xfrm flipH="1" flipV="1">
            <a:off x="7327175" y="3428343"/>
            <a:ext cx="90091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44FD5D-F336-594F-8D65-24E5ECA80DC0}"/>
              </a:ext>
            </a:extLst>
          </p:cNvPr>
          <p:cNvCxnSpPr>
            <a:cxnSpLocks/>
          </p:cNvCxnSpPr>
          <p:nvPr/>
        </p:nvCxnSpPr>
        <p:spPr>
          <a:xfrm flipH="1" flipV="1">
            <a:off x="7135652" y="4218833"/>
            <a:ext cx="1092436" cy="9850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7A5AC11E-95E6-2442-9E84-8C16525DB5BF}"/>
              </a:ext>
            </a:extLst>
          </p:cNvPr>
          <p:cNvSpPr txBox="1"/>
          <p:nvPr/>
        </p:nvSpPr>
        <p:spPr>
          <a:xfrm>
            <a:off x="870512" y="1200739"/>
            <a:ext cx="3057687" cy="5355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操作系统探测</a:t>
            </a:r>
            <a:endParaRPr lang="en-US" altLang="zh-CN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Group 4">
            <a:extLst>
              <a:ext uri="{FF2B5EF4-FFF2-40B4-BE49-F238E27FC236}">
                <a16:creationId xmlns:a16="http://schemas.microsoft.com/office/drawing/2014/main" id="{39DA9962-C483-A344-8840-D105443B5395}"/>
              </a:ext>
            </a:extLst>
          </p:cNvPr>
          <p:cNvGrpSpPr>
            <a:grpSpLocks noChangeAspect="1"/>
          </p:cNvGrpSpPr>
          <p:nvPr/>
        </p:nvGrpSpPr>
        <p:grpSpPr bwMode="auto">
          <a:xfrm rot="19764056">
            <a:off x="446769" y="845812"/>
            <a:ext cx="1000464" cy="93177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341BDF56-1D1E-854F-8562-2B38F9F1B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64FB391F-CCC7-294E-8C1D-F5ECAAAAE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828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457720" y="2949958"/>
            <a:ext cx="7665749" cy="11993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8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8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弱口令检测</a:t>
            </a:r>
            <a:endParaRPr lang="en-US" altLang="zh-CN" sz="8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1581983" y="2264805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EF5E0E57-9E92-7F40-BEEB-D0BE3EDFECC6}"/>
              </a:ext>
            </a:extLst>
          </p:cNvPr>
          <p:cNvSpPr txBox="1"/>
          <p:nvPr/>
        </p:nvSpPr>
        <p:spPr>
          <a:xfrm>
            <a:off x="1781893" y="182562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主机探测</a:t>
            </a:r>
            <a:endParaRPr lang="zh-HK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C0EB9A-821B-9F47-B9DB-55640E9E4F45}"/>
              </a:ext>
            </a:extLst>
          </p:cNvPr>
          <p:cNvSpPr txBox="1"/>
          <p:nvPr/>
        </p:nvSpPr>
        <p:spPr>
          <a:xfrm>
            <a:off x="3411627" y="182562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端口扫描</a:t>
            </a:r>
            <a:endParaRPr lang="zh-HK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C9E3398-7115-7F41-8976-80D75642738B}"/>
              </a:ext>
            </a:extLst>
          </p:cNvPr>
          <p:cNvSpPr txBox="1"/>
          <p:nvPr/>
        </p:nvSpPr>
        <p:spPr>
          <a:xfrm>
            <a:off x="5041361" y="193563"/>
            <a:ext cx="1386600" cy="28259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操作系统探测</a:t>
            </a:r>
            <a:endParaRPr lang="zh-HK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CFE41F3-FA20-EC45-8528-2138ACA50EDC}"/>
              </a:ext>
            </a:extLst>
          </p:cNvPr>
          <p:cNvSpPr txBox="1"/>
          <p:nvPr/>
        </p:nvSpPr>
        <p:spPr>
          <a:xfrm>
            <a:off x="6762295" y="199158"/>
            <a:ext cx="1564273" cy="276997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FTP</a:t>
            </a:r>
            <a:r>
              <a:rPr lang="zh-CN" altLang="en-US" dirty="0"/>
              <a:t>弱</a:t>
            </a:r>
            <a:r>
              <a:rPr lang="zh-CN" altLang="en-US"/>
              <a:t>口令检测</a:t>
            </a:r>
            <a:endParaRPr lang="zh-HK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527FDE6-CA38-D045-A713-9F00C5BDB719}"/>
              </a:ext>
            </a:extLst>
          </p:cNvPr>
          <p:cNvSpPr txBox="1"/>
          <p:nvPr/>
        </p:nvSpPr>
        <p:spPr>
          <a:xfrm>
            <a:off x="10290636" y="182562"/>
            <a:ext cx="1731029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注入漏洞检测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18">
            <a:extLst>
              <a:ext uri="{FF2B5EF4-FFF2-40B4-BE49-F238E27FC236}">
                <a16:creationId xmlns:a16="http://schemas.microsoft.com/office/drawing/2014/main" id="{56247649-FD81-5A40-8080-213611A29A20}"/>
              </a:ext>
            </a:extLst>
          </p:cNvPr>
          <p:cNvCxnSpPr/>
          <p:nvPr/>
        </p:nvCxnSpPr>
        <p:spPr>
          <a:xfrm>
            <a:off x="10123469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30">
            <a:extLst>
              <a:ext uri="{FF2B5EF4-FFF2-40B4-BE49-F238E27FC236}">
                <a16:creationId xmlns:a16="http://schemas.microsoft.com/office/drawing/2014/main" id="{A02B8AF3-419D-5C4D-B6A4-E4D143992CFD}"/>
              </a:ext>
            </a:extLst>
          </p:cNvPr>
          <p:cNvCxnSpPr/>
          <p:nvPr/>
        </p:nvCxnSpPr>
        <p:spPr>
          <a:xfrm>
            <a:off x="8493735" y="153384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31">
            <a:extLst>
              <a:ext uri="{FF2B5EF4-FFF2-40B4-BE49-F238E27FC236}">
                <a16:creationId xmlns:a16="http://schemas.microsoft.com/office/drawing/2014/main" id="{85AD3CD7-3FFF-5945-B504-D713FC493862}"/>
              </a:ext>
            </a:extLst>
          </p:cNvPr>
          <p:cNvCxnSpPr>
            <a:cxnSpLocks/>
          </p:cNvCxnSpPr>
          <p:nvPr/>
        </p:nvCxnSpPr>
        <p:spPr>
          <a:xfrm>
            <a:off x="6595128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32">
            <a:extLst>
              <a:ext uri="{FF2B5EF4-FFF2-40B4-BE49-F238E27FC236}">
                <a16:creationId xmlns:a16="http://schemas.microsoft.com/office/drawing/2014/main" id="{4FE009C3-A9A5-7744-8137-3F798C9E2CE6}"/>
              </a:ext>
            </a:extLst>
          </p:cNvPr>
          <p:cNvCxnSpPr/>
          <p:nvPr/>
        </p:nvCxnSpPr>
        <p:spPr>
          <a:xfrm>
            <a:off x="4874194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33">
            <a:extLst>
              <a:ext uri="{FF2B5EF4-FFF2-40B4-BE49-F238E27FC236}">
                <a16:creationId xmlns:a16="http://schemas.microsoft.com/office/drawing/2014/main" id="{C7D47C07-8104-D54C-A8AB-455BB082D77F}"/>
              </a:ext>
            </a:extLst>
          </p:cNvPr>
          <p:cNvCxnSpPr/>
          <p:nvPr/>
        </p:nvCxnSpPr>
        <p:spPr>
          <a:xfrm>
            <a:off x="1614726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BA31F85-191C-6C46-B696-E601F7F9E3C5}"/>
              </a:ext>
            </a:extLst>
          </p:cNvPr>
          <p:cNvSpPr txBox="1"/>
          <p:nvPr/>
        </p:nvSpPr>
        <p:spPr>
          <a:xfrm>
            <a:off x="167167" y="182562"/>
            <a:ext cx="1280392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0BCE4E0-21A1-1D4A-A5DC-04CEE761A195}"/>
              </a:ext>
            </a:extLst>
          </p:cNvPr>
          <p:cNvSpPr txBox="1"/>
          <p:nvPr/>
        </p:nvSpPr>
        <p:spPr>
          <a:xfrm>
            <a:off x="8660902" y="199158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服务识别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33">
            <a:extLst>
              <a:ext uri="{FF2B5EF4-FFF2-40B4-BE49-F238E27FC236}">
                <a16:creationId xmlns:a16="http://schemas.microsoft.com/office/drawing/2014/main" id="{97F67DAF-6E6E-F94D-A6B6-6E43D12822C9}"/>
              </a:ext>
            </a:extLst>
          </p:cNvPr>
          <p:cNvCxnSpPr/>
          <p:nvPr/>
        </p:nvCxnSpPr>
        <p:spPr>
          <a:xfrm>
            <a:off x="3244460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2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457720" y="2949958"/>
            <a:ext cx="7665749" cy="11993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服务识别</a:t>
            </a:r>
            <a:endParaRPr lang="en-US" altLang="zh-CN" sz="8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1581983" y="2264805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EF5E0E57-9E92-7F40-BEEB-D0BE3EDFECC6}"/>
              </a:ext>
            </a:extLst>
          </p:cNvPr>
          <p:cNvSpPr txBox="1"/>
          <p:nvPr/>
        </p:nvSpPr>
        <p:spPr>
          <a:xfrm>
            <a:off x="1781893" y="182562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主机探测</a:t>
            </a:r>
            <a:endParaRPr lang="zh-HK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C0EB9A-821B-9F47-B9DB-55640E9E4F45}"/>
              </a:ext>
            </a:extLst>
          </p:cNvPr>
          <p:cNvSpPr txBox="1"/>
          <p:nvPr/>
        </p:nvSpPr>
        <p:spPr>
          <a:xfrm>
            <a:off x="3411627" y="182562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端口扫描</a:t>
            </a:r>
            <a:endParaRPr lang="zh-HK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C9E3398-7115-7F41-8976-80D75642738B}"/>
              </a:ext>
            </a:extLst>
          </p:cNvPr>
          <p:cNvSpPr txBox="1"/>
          <p:nvPr/>
        </p:nvSpPr>
        <p:spPr>
          <a:xfrm>
            <a:off x="5041361" y="193563"/>
            <a:ext cx="1386600" cy="28259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操作系统探测</a:t>
            </a:r>
            <a:endParaRPr lang="zh-HK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CFE41F3-FA20-EC45-8528-2138ACA50EDC}"/>
              </a:ext>
            </a:extLst>
          </p:cNvPr>
          <p:cNvSpPr txBox="1"/>
          <p:nvPr/>
        </p:nvSpPr>
        <p:spPr>
          <a:xfrm>
            <a:off x="6762295" y="199158"/>
            <a:ext cx="1564273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FTP</a:t>
            </a:r>
            <a:r>
              <a:rPr lang="zh-CN" altLang="en-US" dirty="0"/>
              <a:t>弱口令检测</a:t>
            </a:r>
            <a:endParaRPr lang="zh-HK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527FDE6-CA38-D045-A713-9F00C5BDB719}"/>
              </a:ext>
            </a:extLst>
          </p:cNvPr>
          <p:cNvSpPr txBox="1"/>
          <p:nvPr/>
        </p:nvSpPr>
        <p:spPr>
          <a:xfrm>
            <a:off x="10290636" y="182562"/>
            <a:ext cx="1731029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注入漏洞检测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18">
            <a:extLst>
              <a:ext uri="{FF2B5EF4-FFF2-40B4-BE49-F238E27FC236}">
                <a16:creationId xmlns:a16="http://schemas.microsoft.com/office/drawing/2014/main" id="{56247649-FD81-5A40-8080-213611A29A20}"/>
              </a:ext>
            </a:extLst>
          </p:cNvPr>
          <p:cNvCxnSpPr/>
          <p:nvPr/>
        </p:nvCxnSpPr>
        <p:spPr>
          <a:xfrm>
            <a:off x="10123469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30">
            <a:extLst>
              <a:ext uri="{FF2B5EF4-FFF2-40B4-BE49-F238E27FC236}">
                <a16:creationId xmlns:a16="http://schemas.microsoft.com/office/drawing/2014/main" id="{A02B8AF3-419D-5C4D-B6A4-E4D143992CFD}"/>
              </a:ext>
            </a:extLst>
          </p:cNvPr>
          <p:cNvCxnSpPr/>
          <p:nvPr/>
        </p:nvCxnSpPr>
        <p:spPr>
          <a:xfrm>
            <a:off x="8493735" y="153384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31">
            <a:extLst>
              <a:ext uri="{FF2B5EF4-FFF2-40B4-BE49-F238E27FC236}">
                <a16:creationId xmlns:a16="http://schemas.microsoft.com/office/drawing/2014/main" id="{85AD3CD7-3FFF-5945-B504-D713FC493862}"/>
              </a:ext>
            </a:extLst>
          </p:cNvPr>
          <p:cNvCxnSpPr>
            <a:cxnSpLocks/>
          </p:cNvCxnSpPr>
          <p:nvPr/>
        </p:nvCxnSpPr>
        <p:spPr>
          <a:xfrm>
            <a:off x="6595128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32">
            <a:extLst>
              <a:ext uri="{FF2B5EF4-FFF2-40B4-BE49-F238E27FC236}">
                <a16:creationId xmlns:a16="http://schemas.microsoft.com/office/drawing/2014/main" id="{4FE009C3-A9A5-7744-8137-3F798C9E2CE6}"/>
              </a:ext>
            </a:extLst>
          </p:cNvPr>
          <p:cNvCxnSpPr/>
          <p:nvPr/>
        </p:nvCxnSpPr>
        <p:spPr>
          <a:xfrm>
            <a:off x="4874194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33">
            <a:extLst>
              <a:ext uri="{FF2B5EF4-FFF2-40B4-BE49-F238E27FC236}">
                <a16:creationId xmlns:a16="http://schemas.microsoft.com/office/drawing/2014/main" id="{C7D47C07-8104-D54C-A8AB-455BB082D77F}"/>
              </a:ext>
            </a:extLst>
          </p:cNvPr>
          <p:cNvCxnSpPr/>
          <p:nvPr/>
        </p:nvCxnSpPr>
        <p:spPr>
          <a:xfrm>
            <a:off x="1614726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BA31F85-191C-6C46-B696-E601F7F9E3C5}"/>
              </a:ext>
            </a:extLst>
          </p:cNvPr>
          <p:cNvSpPr txBox="1"/>
          <p:nvPr/>
        </p:nvSpPr>
        <p:spPr>
          <a:xfrm>
            <a:off x="167167" y="182562"/>
            <a:ext cx="1280392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0BCE4E0-21A1-1D4A-A5DC-04CEE761A195}"/>
              </a:ext>
            </a:extLst>
          </p:cNvPr>
          <p:cNvSpPr txBox="1"/>
          <p:nvPr/>
        </p:nvSpPr>
        <p:spPr>
          <a:xfrm>
            <a:off x="8660902" y="199158"/>
            <a:ext cx="1295400" cy="276997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服务识别</a:t>
            </a:r>
            <a:endParaRPr lang="zh-HK" altLang="en-US" dirty="0"/>
          </a:p>
        </p:txBody>
      </p:sp>
      <p:cxnSp>
        <p:nvCxnSpPr>
          <p:cNvPr id="55" name="直接连接符 33">
            <a:extLst>
              <a:ext uri="{FF2B5EF4-FFF2-40B4-BE49-F238E27FC236}">
                <a16:creationId xmlns:a16="http://schemas.microsoft.com/office/drawing/2014/main" id="{97F67DAF-6E6E-F94D-A6B6-6E43D12822C9}"/>
              </a:ext>
            </a:extLst>
          </p:cNvPr>
          <p:cNvCxnSpPr/>
          <p:nvPr/>
        </p:nvCxnSpPr>
        <p:spPr>
          <a:xfrm>
            <a:off x="3244460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9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/>
          <p:nvPr/>
        </p:nvSpPr>
        <p:spPr>
          <a:xfrm>
            <a:off x="4168356" y="2676112"/>
            <a:ext cx="2044873" cy="20448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检测方法</a:t>
            </a:r>
            <a:endParaRPr lang="zh-HK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28760" y="2334062"/>
            <a:ext cx="3005902" cy="46166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1=1</a:t>
            </a:r>
            <a:endParaRPr lang="zh-HK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781260" y="1470376"/>
            <a:ext cx="3005902" cy="46166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单引号判断法</a:t>
            </a:r>
            <a:endParaRPr lang="zh-HK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0D95E4-7CBB-0244-B52B-B16A41DFFD02}"/>
              </a:ext>
            </a:extLst>
          </p:cNvPr>
          <p:cNvSpPr txBox="1"/>
          <p:nvPr/>
        </p:nvSpPr>
        <p:spPr>
          <a:xfrm>
            <a:off x="7828760" y="3292756"/>
            <a:ext cx="3005902" cy="46166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1=2</a:t>
            </a:r>
            <a:endParaRPr lang="zh-HK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9093C3E-A182-DF40-A997-BDE50CB44002}"/>
              </a:ext>
            </a:extLst>
          </p:cNvPr>
          <p:cNvSpPr txBox="1"/>
          <p:nvPr/>
        </p:nvSpPr>
        <p:spPr>
          <a:xfrm>
            <a:off x="7828760" y="4275200"/>
            <a:ext cx="3005902" cy="46166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‘</a:t>
            </a: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‘1’=‘1</a:t>
            </a:r>
            <a:endParaRPr lang="zh-HK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C86F7B-A9B9-014F-A938-58DBAD92697F}"/>
              </a:ext>
            </a:extLst>
          </p:cNvPr>
          <p:cNvSpPr txBox="1"/>
          <p:nvPr/>
        </p:nvSpPr>
        <p:spPr>
          <a:xfrm>
            <a:off x="7828760" y="5328894"/>
            <a:ext cx="3005902" cy="46166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‘</a:t>
            </a: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‘1’=‘2</a:t>
            </a:r>
            <a:endParaRPr lang="zh-HK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37E0EC6-CD81-974D-BEF1-C3ECE96391B1}"/>
              </a:ext>
            </a:extLst>
          </p:cNvPr>
          <p:cNvGrpSpPr/>
          <p:nvPr/>
        </p:nvGrpSpPr>
        <p:grpSpPr>
          <a:xfrm>
            <a:off x="6939051" y="1231187"/>
            <a:ext cx="242009" cy="4633128"/>
            <a:chOff x="5406482" y="1136185"/>
            <a:chExt cx="242009" cy="4633128"/>
          </a:xfrm>
        </p:grpSpPr>
        <p:cxnSp>
          <p:nvCxnSpPr>
            <p:cNvPr id="79" name="直接连接符 41"/>
            <p:cNvCxnSpPr/>
            <p:nvPr/>
          </p:nvCxnSpPr>
          <p:spPr>
            <a:xfrm>
              <a:off x="5531380" y="1136185"/>
              <a:ext cx="0" cy="4633128"/>
            </a:xfrm>
            <a:prstGeom prst="line">
              <a:avLst/>
            </a:prstGeom>
            <a:solidFill>
              <a:srgbClr val="FFFFFF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5414269" y="4798440"/>
              <a:ext cx="234222" cy="27655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411636" y="1962502"/>
              <a:ext cx="234222" cy="27655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B41EB6B-2FAA-BC4C-A9AA-8638247D0360}"/>
                </a:ext>
              </a:extLst>
            </p:cNvPr>
            <p:cNvSpPr/>
            <p:nvPr/>
          </p:nvSpPr>
          <p:spPr>
            <a:xfrm>
              <a:off x="5411636" y="2872710"/>
              <a:ext cx="234222" cy="27655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4BE34B1-7F9D-074C-A75C-A3C6FD660851}"/>
                </a:ext>
              </a:extLst>
            </p:cNvPr>
            <p:cNvSpPr/>
            <p:nvPr/>
          </p:nvSpPr>
          <p:spPr>
            <a:xfrm>
              <a:off x="5406482" y="3827887"/>
              <a:ext cx="234222" cy="27655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A90CB90-27E4-9248-BB0E-A5DA30BA2F04}"/>
              </a:ext>
            </a:extLst>
          </p:cNvPr>
          <p:cNvSpPr txBox="1"/>
          <p:nvPr/>
        </p:nvSpPr>
        <p:spPr>
          <a:xfrm>
            <a:off x="1781893" y="182562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主机探测</a:t>
            </a:r>
            <a:endParaRPr lang="zh-HK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53F6849-146F-744A-A7B9-7B86D1887F97}"/>
              </a:ext>
            </a:extLst>
          </p:cNvPr>
          <p:cNvSpPr txBox="1"/>
          <p:nvPr/>
        </p:nvSpPr>
        <p:spPr>
          <a:xfrm>
            <a:off x="3411627" y="182562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端口扫描</a:t>
            </a:r>
            <a:endParaRPr lang="zh-HK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3EEC97B-1E68-3D41-A2CF-2EA9B813AC95}"/>
              </a:ext>
            </a:extLst>
          </p:cNvPr>
          <p:cNvSpPr txBox="1"/>
          <p:nvPr/>
        </p:nvSpPr>
        <p:spPr>
          <a:xfrm>
            <a:off x="5041361" y="193563"/>
            <a:ext cx="1386600" cy="28259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操作系统探测</a:t>
            </a:r>
            <a:endParaRPr lang="zh-HK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3A2552C-6AE5-2948-86DF-506F573AE827}"/>
              </a:ext>
            </a:extLst>
          </p:cNvPr>
          <p:cNvSpPr txBox="1"/>
          <p:nvPr/>
        </p:nvSpPr>
        <p:spPr>
          <a:xfrm>
            <a:off x="6762295" y="199158"/>
            <a:ext cx="1564273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FTP</a:t>
            </a:r>
            <a:r>
              <a:rPr lang="zh-CN" altLang="en-US" dirty="0"/>
              <a:t>弱口令检测</a:t>
            </a:r>
            <a:endParaRPr lang="zh-HK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8A2A4AF-DAA0-F942-8384-4F2CA802ACE0}"/>
              </a:ext>
            </a:extLst>
          </p:cNvPr>
          <p:cNvSpPr txBox="1"/>
          <p:nvPr/>
        </p:nvSpPr>
        <p:spPr>
          <a:xfrm>
            <a:off x="10290636" y="182562"/>
            <a:ext cx="1731029" cy="276997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SQL</a:t>
            </a:r>
            <a:r>
              <a:rPr lang="zh-CN" altLang="en-US" dirty="0"/>
              <a:t>注入</a:t>
            </a:r>
            <a:r>
              <a:rPr lang="zh-CN" altLang="en-US"/>
              <a:t>漏洞检测</a:t>
            </a:r>
            <a:endParaRPr lang="zh-HK" altLang="en-US" dirty="0"/>
          </a:p>
        </p:txBody>
      </p:sp>
      <p:cxnSp>
        <p:nvCxnSpPr>
          <p:cNvPr id="67" name="直接连接符 18">
            <a:extLst>
              <a:ext uri="{FF2B5EF4-FFF2-40B4-BE49-F238E27FC236}">
                <a16:creationId xmlns:a16="http://schemas.microsoft.com/office/drawing/2014/main" id="{154A4C2D-731F-A84E-9CFC-B200265C3CD9}"/>
              </a:ext>
            </a:extLst>
          </p:cNvPr>
          <p:cNvCxnSpPr/>
          <p:nvPr/>
        </p:nvCxnSpPr>
        <p:spPr>
          <a:xfrm>
            <a:off x="10123469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30">
            <a:extLst>
              <a:ext uri="{FF2B5EF4-FFF2-40B4-BE49-F238E27FC236}">
                <a16:creationId xmlns:a16="http://schemas.microsoft.com/office/drawing/2014/main" id="{64F1EA70-3685-1740-B9CF-C070543CCB3B}"/>
              </a:ext>
            </a:extLst>
          </p:cNvPr>
          <p:cNvCxnSpPr/>
          <p:nvPr/>
        </p:nvCxnSpPr>
        <p:spPr>
          <a:xfrm>
            <a:off x="8493735" y="153384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31">
            <a:extLst>
              <a:ext uri="{FF2B5EF4-FFF2-40B4-BE49-F238E27FC236}">
                <a16:creationId xmlns:a16="http://schemas.microsoft.com/office/drawing/2014/main" id="{ACCA9986-7717-5845-A3F6-0592F923E7A5}"/>
              </a:ext>
            </a:extLst>
          </p:cNvPr>
          <p:cNvCxnSpPr>
            <a:cxnSpLocks/>
          </p:cNvCxnSpPr>
          <p:nvPr/>
        </p:nvCxnSpPr>
        <p:spPr>
          <a:xfrm>
            <a:off x="6595128" y="193563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32">
            <a:extLst>
              <a:ext uri="{FF2B5EF4-FFF2-40B4-BE49-F238E27FC236}">
                <a16:creationId xmlns:a16="http://schemas.microsoft.com/office/drawing/2014/main" id="{5E24E1D4-9F07-5146-A86E-2ABC0B79A1A4}"/>
              </a:ext>
            </a:extLst>
          </p:cNvPr>
          <p:cNvCxnSpPr/>
          <p:nvPr/>
        </p:nvCxnSpPr>
        <p:spPr>
          <a:xfrm>
            <a:off x="4874194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33">
            <a:extLst>
              <a:ext uri="{FF2B5EF4-FFF2-40B4-BE49-F238E27FC236}">
                <a16:creationId xmlns:a16="http://schemas.microsoft.com/office/drawing/2014/main" id="{2B5BA3E4-83BA-CA43-BE4D-CE7FE5B54279}"/>
              </a:ext>
            </a:extLst>
          </p:cNvPr>
          <p:cNvCxnSpPr/>
          <p:nvPr/>
        </p:nvCxnSpPr>
        <p:spPr>
          <a:xfrm>
            <a:off x="1614726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62C53CF7-A403-D646-9363-106312006BD8}"/>
              </a:ext>
            </a:extLst>
          </p:cNvPr>
          <p:cNvSpPr txBox="1"/>
          <p:nvPr/>
        </p:nvSpPr>
        <p:spPr>
          <a:xfrm>
            <a:off x="167167" y="182562"/>
            <a:ext cx="1280392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zh-HK" altLang="en-US" sz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055D252-139A-7241-ABE7-13F8D699F986}"/>
              </a:ext>
            </a:extLst>
          </p:cNvPr>
          <p:cNvSpPr txBox="1"/>
          <p:nvPr/>
        </p:nvSpPr>
        <p:spPr>
          <a:xfrm>
            <a:off x="8660902" y="199158"/>
            <a:ext cx="1295400" cy="27699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服务识别</a:t>
            </a:r>
            <a:endParaRPr lang="zh-HK" altLang="en-US" dirty="0"/>
          </a:p>
        </p:txBody>
      </p:sp>
      <p:cxnSp>
        <p:nvCxnSpPr>
          <p:cNvPr id="90" name="直接连接符 33">
            <a:extLst>
              <a:ext uri="{FF2B5EF4-FFF2-40B4-BE49-F238E27FC236}">
                <a16:creationId xmlns:a16="http://schemas.microsoft.com/office/drawing/2014/main" id="{73B4C363-F858-0E4B-8EC3-1CE6B0040911}"/>
              </a:ext>
            </a:extLst>
          </p:cNvPr>
          <p:cNvCxnSpPr/>
          <p:nvPr/>
        </p:nvCxnSpPr>
        <p:spPr>
          <a:xfrm>
            <a:off x="3244460" y="182562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C22C19B-2CDD-F84D-B1C5-F8219F7CFDC3}"/>
              </a:ext>
            </a:extLst>
          </p:cNvPr>
          <p:cNvSpPr txBox="1"/>
          <p:nvPr/>
        </p:nvSpPr>
        <p:spPr>
          <a:xfrm>
            <a:off x="1037687" y="1275016"/>
            <a:ext cx="3836507" cy="5355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注入漏洞检测</a:t>
            </a:r>
            <a:endParaRPr lang="en-US" altLang="zh-CN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Group 4">
            <a:extLst>
              <a:ext uri="{FF2B5EF4-FFF2-40B4-BE49-F238E27FC236}">
                <a16:creationId xmlns:a16="http://schemas.microsoft.com/office/drawing/2014/main" id="{77848EEA-3203-694F-895A-7C2F77BF83D5}"/>
              </a:ext>
            </a:extLst>
          </p:cNvPr>
          <p:cNvGrpSpPr>
            <a:grpSpLocks noChangeAspect="1"/>
          </p:cNvGrpSpPr>
          <p:nvPr/>
        </p:nvGrpSpPr>
        <p:grpSpPr bwMode="auto">
          <a:xfrm rot="19764056">
            <a:off x="446769" y="845812"/>
            <a:ext cx="1000464" cy="93177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A57E984A-C400-9B4A-B8D8-7FBC07C82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E1E9F57D-712B-4348-BE83-F3996A0A9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80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29E165-E583-6F48-B05F-AEFFE342693A}"/>
              </a:ext>
            </a:extLst>
          </p:cNvPr>
          <p:cNvSpPr txBox="1"/>
          <p:nvPr/>
        </p:nvSpPr>
        <p:spPr>
          <a:xfrm>
            <a:off x="2232014" y="2292267"/>
            <a:ext cx="7154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/>
              <a:t>THANKS</a:t>
            </a:r>
            <a:r>
              <a:rPr lang="zh-CN" altLang="en-US" dirty="0"/>
              <a:t>      </a:t>
            </a:r>
            <a:endParaRPr lang="en-US" altLang="zh-CN" dirty="0"/>
          </a:p>
          <a:p>
            <a:pPr algn="ctr"/>
            <a:r>
              <a:rPr lang="zh-CN" altLang="en-US" sz="4000" dirty="0"/>
              <a:t>感谢各位老师！</a:t>
            </a:r>
          </a:p>
        </p:txBody>
      </p:sp>
    </p:spTree>
    <p:extLst>
      <p:ext uri="{BB962C8B-B14F-4D97-AF65-F5344CB8AC3E}">
        <p14:creationId xmlns:p14="http://schemas.microsoft.com/office/powerpoint/2010/main" val="321076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292</Words>
  <Application>Microsoft Macintosh PowerPoint</Application>
  <PresentationFormat>自定义</PresentationFormat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YaHei</vt:lpstr>
      <vt:lpstr>Microsoft YaHei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cp:keywords/>
  <dc:description/>
  <cp:lastModifiedBy>Microsoft Office User</cp:lastModifiedBy>
  <cp:revision>116</cp:revision>
  <dcterms:created xsi:type="dcterms:W3CDTF">2015-07-02T02:13:33Z</dcterms:created>
  <dcterms:modified xsi:type="dcterms:W3CDTF">2020-06-11T11:32:01Z</dcterms:modified>
  <cp:category/>
</cp:coreProperties>
</file>