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1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0367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808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0376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3243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704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9801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1/18/21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27871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1/18/21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9063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28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1/18/21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5958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1/18/21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2674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1/18/21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226495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ustinreese/craigslist-carstruck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534F-6C88-7E4C-ACCE-D1E1042AD6BB}"/>
              </a:ext>
            </a:extLst>
          </p:cNvPr>
          <p:cNvSpPr>
            <a:spLocks noGrp="1"/>
          </p:cNvSpPr>
          <p:nvPr>
            <p:ph type="ctrTitle"/>
          </p:nvPr>
        </p:nvSpPr>
        <p:spPr/>
        <p:txBody>
          <a:bodyPr>
            <a:normAutofit fontScale="90000"/>
          </a:bodyPr>
          <a:lstStyle/>
          <a:p>
            <a:r>
              <a:rPr lang="en-US" dirty="0"/>
              <a:t>Identify</a:t>
            </a:r>
            <a:br>
              <a:rPr lang="en-US" dirty="0"/>
            </a:br>
            <a:r>
              <a:rPr lang="zh-CN" altLang="en-US" dirty="0"/>
              <a:t> </a:t>
            </a:r>
            <a:r>
              <a:rPr lang="en-US" altLang="zh-CN" dirty="0"/>
              <a:t>the</a:t>
            </a:r>
            <a:r>
              <a:rPr lang="zh-CN" altLang="en-US" dirty="0"/>
              <a:t> </a:t>
            </a:r>
            <a:r>
              <a:rPr lang="en-US" altLang="zh-CN" dirty="0"/>
              <a:t>most</a:t>
            </a:r>
            <a:r>
              <a:rPr lang="zh-CN" altLang="en-US" dirty="0"/>
              <a:t> </a:t>
            </a:r>
            <a:r>
              <a:rPr lang="en-US" altLang="zh-CN" dirty="0"/>
              <a:t>comment</a:t>
            </a:r>
            <a:r>
              <a:rPr lang="zh-CN" altLang="en-US" dirty="0"/>
              <a:t> </a:t>
            </a:r>
            <a:r>
              <a:rPr lang="en-US" altLang="zh-CN" dirty="0"/>
              <a:t>car</a:t>
            </a:r>
            <a:r>
              <a:rPr lang="zh-CN" altLang="en-US" dirty="0"/>
              <a:t> </a:t>
            </a:r>
            <a:r>
              <a:rPr lang="en-US" altLang="zh-CN" dirty="0"/>
              <a:t>model</a:t>
            </a:r>
            <a:r>
              <a:rPr lang="zh-CN" altLang="en-US" dirty="0"/>
              <a:t> </a:t>
            </a:r>
            <a:r>
              <a:rPr lang="en-US" altLang="zh-CN" dirty="0"/>
              <a:t>and</a:t>
            </a:r>
            <a:r>
              <a:rPr lang="zh-CN" altLang="en-US" dirty="0"/>
              <a:t> </a:t>
            </a:r>
            <a:r>
              <a:rPr lang="en-US" altLang="zh-CN" dirty="0"/>
              <a:t>predict</a:t>
            </a:r>
            <a:r>
              <a:rPr lang="zh-CN" altLang="en-US" dirty="0"/>
              <a:t> </a:t>
            </a:r>
            <a:r>
              <a:rPr lang="en-US" altLang="zh-CN" dirty="0"/>
              <a:t>used</a:t>
            </a:r>
            <a:r>
              <a:rPr lang="zh-CN" altLang="en-US" dirty="0"/>
              <a:t> </a:t>
            </a:r>
            <a:r>
              <a:rPr lang="en-US" altLang="zh-CN" dirty="0"/>
              <a:t>car</a:t>
            </a:r>
            <a:r>
              <a:rPr lang="zh-CN" altLang="en-US" dirty="0"/>
              <a:t> </a:t>
            </a:r>
            <a:r>
              <a:rPr lang="en-US" altLang="zh-CN" dirty="0"/>
              <a:t>price</a:t>
            </a:r>
            <a:endParaRPr lang="en-US" dirty="0"/>
          </a:p>
        </p:txBody>
      </p:sp>
      <p:sp>
        <p:nvSpPr>
          <p:cNvPr id="3" name="Subtitle 2">
            <a:extLst>
              <a:ext uri="{FF2B5EF4-FFF2-40B4-BE49-F238E27FC236}">
                <a16:creationId xmlns:a16="http://schemas.microsoft.com/office/drawing/2014/main" id="{FB430850-2CA5-014B-9A30-07292A9F685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506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A54-EEEE-954E-B2EB-AB984F94C1CA}"/>
              </a:ext>
            </a:extLst>
          </p:cNvPr>
          <p:cNvSpPr>
            <a:spLocks noGrp="1"/>
          </p:cNvSpPr>
          <p:nvPr>
            <p:ph type="title"/>
          </p:nvPr>
        </p:nvSpPr>
        <p:spPr/>
        <p:txBody>
          <a:bodyPr/>
          <a:lstStyle/>
          <a:p>
            <a:r>
              <a:rPr lang="en-US" altLang="zh-CN" dirty="0"/>
              <a:t>Predict</a:t>
            </a:r>
            <a:r>
              <a:rPr lang="zh-CN" altLang="en-US" dirty="0"/>
              <a:t> </a:t>
            </a:r>
            <a:r>
              <a:rPr lang="en-US" altLang="zh-CN" dirty="0"/>
              <a:t>used</a:t>
            </a:r>
            <a:r>
              <a:rPr lang="zh-CN" altLang="en-US" dirty="0"/>
              <a:t> </a:t>
            </a:r>
            <a:r>
              <a:rPr lang="en-US" altLang="zh-CN" dirty="0"/>
              <a:t>car</a:t>
            </a:r>
            <a:r>
              <a:rPr lang="zh-CN" altLang="en-US" dirty="0"/>
              <a:t> </a:t>
            </a:r>
            <a:r>
              <a:rPr lang="en-US" altLang="zh-CN" dirty="0"/>
              <a:t>price</a:t>
            </a:r>
            <a:endParaRPr lang="en-US" dirty="0"/>
          </a:p>
        </p:txBody>
      </p:sp>
      <p:graphicFrame>
        <p:nvGraphicFramePr>
          <p:cNvPr id="4" name="Content Placeholder 3">
            <a:extLst>
              <a:ext uri="{FF2B5EF4-FFF2-40B4-BE49-F238E27FC236}">
                <a16:creationId xmlns:a16="http://schemas.microsoft.com/office/drawing/2014/main" id="{7E040451-6585-2048-B02F-4A8FF8084815}"/>
              </a:ext>
            </a:extLst>
          </p:cNvPr>
          <p:cNvGraphicFramePr>
            <a:graphicFrameLocks noGrp="1"/>
          </p:cNvGraphicFramePr>
          <p:nvPr>
            <p:ph idx="1"/>
            <p:extLst>
              <p:ext uri="{D42A27DB-BD31-4B8C-83A1-F6EECF244321}">
                <p14:modId xmlns:p14="http://schemas.microsoft.com/office/powerpoint/2010/main" val="3698941109"/>
              </p:ext>
            </p:extLst>
          </p:nvPr>
        </p:nvGraphicFramePr>
        <p:xfrm>
          <a:off x="4086225" y="1800226"/>
          <a:ext cx="7043738" cy="3021498"/>
        </p:xfrm>
        <a:graphic>
          <a:graphicData uri="http://schemas.openxmlformats.org/drawingml/2006/table">
            <a:tbl>
              <a:tblPr firstRow="1" firstCol="1" bandRow="1">
                <a:tableStyleId>{9D7B26C5-4107-4FEC-AEDC-1716B250A1EF}</a:tableStyleId>
              </a:tblPr>
              <a:tblGrid>
                <a:gridCol w="4801904">
                  <a:extLst>
                    <a:ext uri="{9D8B030D-6E8A-4147-A177-3AD203B41FA5}">
                      <a16:colId xmlns:a16="http://schemas.microsoft.com/office/drawing/2014/main" val="3068914317"/>
                    </a:ext>
                  </a:extLst>
                </a:gridCol>
                <a:gridCol w="2241834">
                  <a:extLst>
                    <a:ext uri="{9D8B030D-6E8A-4147-A177-3AD203B41FA5}">
                      <a16:colId xmlns:a16="http://schemas.microsoft.com/office/drawing/2014/main" val="2720006353"/>
                    </a:ext>
                  </a:extLst>
                </a:gridCol>
              </a:tblGrid>
              <a:tr h="555553">
                <a:tc>
                  <a:txBody>
                    <a:bodyPr/>
                    <a:lstStyle/>
                    <a:p>
                      <a:pPr marL="0" marR="0" algn="ctr">
                        <a:spcBef>
                          <a:spcPts val="1200"/>
                        </a:spcBef>
                        <a:spcAft>
                          <a:spcPts val="0"/>
                        </a:spcAft>
                      </a:pPr>
                      <a:r>
                        <a:rPr lang="en-US" sz="1600" dirty="0">
                          <a:effectLst/>
                        </a:rPr>
                        <a:t>Intercept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a:effectLst/>
                        </a:rPr>
                        <a:t>-2484668.99</a:t>
                      </a:r>
                      <a:endParaRPr lang="en-US" sz="24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41803219"/>
                  </a:ext>
                </a:extLst>
              </a:tr>
              <a:tr h="493189">
                <a:tc>
                  <a:txBody>
                    <a:bodyPr/>
                    <a:lstStyle/>
                    <a:p>
                      <a:pPr marL="0" marR="0" algn="ctr">
                        <a:spcBef>
                          <a:spcPts val="1200"/>
                        </a:spcBef>
                        <a:spcAft>
                          <a:spcPts val="0"/>
                        </a:spcAft>
                      </a:pPr>
                      <a:r>
                        <a:rPr lang="en-US" sz="1600">
                          <a:effectLst/>
                        </a:rPr>
                        <a:t>year</a:t>
                      </a:r>
                      <a:endParaRPr lang="en-US" sz="24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a:effectLst/>
                        </a:rPr>
                        <a:t>1236.82</a:t>
                      </a:r>
                      <a:endParaRPr lang="en-US" sz="24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5338468"/>
                  </a:ext>
                </a:extLst>
              </a:tr>
              <a:tr h="493189">
                <a:tc>
                  <a:txBody>
                    <a:bodyPr/>
                    <a:lstStyle/>
                    <a:p>
                      <a:pPr marL="0" marR="0" algn="ctr">
                        <a:spcBef>
                          <a:spcPts val="1200"/>
                        </a:spcBef>
                        <a:spcAft>
                          <a:spcPts val="0"/>
                        </a:spcAft>
                      </a:pPr>
                      <a:r>
                        <a:rPr lang="en-US" sz="1600">
                          <a:effectLst/>
                        </a:rPr>
                        <a:t>condition </a:t>
                      </a:r>
                      <a:endParaRPr lang="en-US" sz="24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a:effectLst/>
                        </a:rPr>
                        <a:t>535.03</a:t>
                      </a:r>
                      <a:endParaRPr lang="en-US" sz="24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88122269"/>
                  </a:ext>
                </a:extLst>
              </a:tr>
              <a:tr h="493189">
                <a:tc>
                  <a:txBody>
                    <a:bodyPr/>
                    <a:lstStyle/>
                    <a:p>
                      <a:pPr marL="0" marR="0" algn="ctr">
                        <a:spcBef>
                          <a:spcPts val="1200"/>
                        </a:spcBef>
                        <a:spcAft>
                          <a:spcPts val="0"/>
                        </a:spcAft>
                      </a:pPr>
                      <a:r>
                        <a:rPr lang="en-US" sz="1600">
                          <a:effectLst/>
                        </a:rPr>
                        <a:t>cylinders number </a:t>
                      </a:r>
                      <a:endParaRPr lang="en-US" sz="24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a:effectLst/>
                        </a:rPr>
                        <a:t>3163.44</a:t>
                      </a:r>
                      <a:endParaRPr lang="en-US" sz="24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91374028"/>
                  </a:ext>
                </a:extLst>
              </a:tr>
              <a:tr h="493189">
                <a:tc>
                  <a:txBody>
                    <a:bodyPr/>
                    <a:lstStyle/>
                    <a:p>
                      <a:pPr marL="0" marR="0" algn="ctr">
                        <a:spcBef>
                          <a:spcPts val="1200"/>
                        </a:spcBef>
                        <a:spcAft>
                          <a:spcPts val="0"/>
                        </a:spcAft>
                      </a:pPr>
                      <a:r>
                        <a:rPr lang="en-US" sz="1600">
                          <a:effectLst/>
                        </a:rPr>
                        <a:t>fuel </a:t>
                      </a:r>
                      <a:endParaRPr lang="en-US" sz="24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a:effectLst/>
                        </a:rPr>
                        <a:t>-8209.31</a:t>
                      </a:r>
                      <a:endParaRPr lang="en-US" sz="24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61159638"/>
                  </a:ext>
                </a:extLst>
              </a:tr>
              <a:tr h="493189">
                <a:tc>
                  <a:txBody>
                    <a:bodyPr/>
                    <a:lstStyle/>
                    <a:p>
                      <a:pPr marL="0" marR="0" algn="ctr">
                        <a:spcBef>
                          <a:spcPts val="1200"/>
                        </a:spcBef>
                        <a:spcAft>
                          <a:spcPts val="0"/>
                        </a:spcAft>
                      </a:pPr>
                      <a:r>
                        <a:rPr lang="en-US" sz="1600">
                          <a:effectLst/>
                        </a:rPr>
                        <a:t>title_status </a:t>
                      </a:r>
                      <a:endParaRPr lang="en-US" sz="24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1200"/>
                        </a:spcBef>
                        <a:spcAft>
                          <a:spcPts val="0"/>
                        </a:spcAft>
                      </a:pPr>
                      <a:r>
                        <a:rPr lang="en-US" sz="1600" dirty="0">
                          <a:effectLst/>
                        </a:rPr>
                        <a:t>-1254.56</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0224555"/>
                  </a:ext>
                </a:extLst>
              </a:tr>
            </a:tbl>
          </a:graphicData>
        </a:graphic>
      </p:graphicFrame>
    </p:spTree>
    <p:extLst>
      <p:ext uri="{BB962C8B-B14F-4D97-AF65-F5344CB8AC3E}">
        <p14:creationId xmlns:p14="http://schemas.microsoft.com/office/powerpoint/2010/main" val="48885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72B6-05D7-F644-9402-DDB09FEFFCE6}"/>
              </a:ext>
            </a:extLst>
          </p:cNvPr>
          <p:cNvSpPr>
            <a:spLocks noGrp="1"/>
          </p:cNvSpPr>
          <p:nvPr>
            <p:ph type="title"/>
          </p:nvPr>
        </p:nvSpPr>
        <p:spPr/>
        <p:txBody>
          <a:bodyPr/>
          <a:lstStyle/>
          <a:p>
            <a:r>
              <a:rPr lang="en-US" dirty="0"/>
              <a:t>Discussion</a:t>
            </a:r>
            <a:br>
              <a:rPr lang="en-US" dirty="0"/>
            </a:br>
            <a:r>
              <a:rPr lang="en-US" altLang="zh-CN" dirty="0"/>
              <a:t>&amp;</a:t>
            </a:r>
            <a:br>
              <a:rPr lang="en-US" dirty="0"/>
            </a:br>
            <a:r>
              <a:rPr lang="en-US" dirty="0"/>
              <a:t>Conclusion</a:t>
            </a:r>
            <a:br>
              <a:rPr lang="en-US" b="1" dirty="0"/>
            </a:br>
            <a:endParaRPr lang="en-US" dirty="0"/>
          </a:p>
        </p:txBody>
      </p:sp>
      <p:sp>
        <p:nvSpPr>
          <p:cNvPr id="3" name="Content Placeholder 2">
            <a:extLst>
              <a:ext uri="{FF2B5EF4-FFF2-40B4-BE49-F238E27FC236}">
                <a16:creationId xmlns:a16="http://schemas.microsoft.com/office/drawing/2014/main" id="{67D5946B-44DA-F04F-8504-FC96A0102373}"/>
              </a:ext>
            </a:extLst>
          </p:cNvPr>
          <p:cNvSpPr>
            <a:spLocks noGrp="1"/>
          </p:cNvSpPr>
          <p:nvPr>
            <p:ph idx="1"/>
          </p:nvPr>
        </p:nvSpPr>
        <p:spPr/>
        <p:txBody>
          <a:bodyPr/>
          <a:lstStyle/>
          <a:p>
            <a:pPr>
              <a:lnSpc>
                <a:spcPct val="100000"/>
              </a:lnSpc>
            </a:pPr>
            <a:r>
              <a:rPr lang="en-US" dirty="0"/>
              <a:t>The most comment car model posted is CHEVROLET SILVERADO, and 60% of dealers’ most comment car model is truck. </a:t>
            </a:r>
          </a:p>
          <a:p>
            <a:pPr>
              <a:lnSpc>
                <a:spcPct val="100000"/>
              </a:lnSpc>
            </a:pPr>
            <a:r>
              <a:rPr lang="en-US" dirty="0"/>
              <a:t>The relatively lower gas price and large number of farm owners the reasons for this preference. The map below shows the location of each dealer with the most comment car model.</a:t>
            </a:r>
          </a:p>
          <a:p>
            <a:pPr>
              <a:lnSpc>
                <a:spcPct val="100000"/>
              </a:lnSpc>
            </a:pPr>
            <a:r>
              <a:rPr lang="en-US" dirty="0"/>
              <a:t>The factor that will increase the price including newer model, higher cylinder number, usage of diesel, clean title and good condition</a:t>
            </a:r>
          </a:p>
        </p:txBody>
      </p:sp>
    </p:spTree>
    <p:extLst>
      <p:ext uri="{BB962C8B-B14F-4D97-AF65-F5344CB8AC3E}">
        <p14:creationId xmlns:p14="http://schemas.microsoft.com/office/powerpoint/2010/main" val="158747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A04E-D539-7042-B03A-C5649A62DA53}"/>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E8301E5-DB88-2B42-B55F-A93C400631BD}"/>
              </a:ext>
            </a:extLst>
          </p:cNvPr>
          <p:cNvSpPr>
            <a:spLocks noGrp="1"/>
          </p:cNvSpPr>
          <p:nvPr>
            <p:ph idx="1"/>
          </p:nvPr>
        </p:nvSpPr>
        <p:spPr/>
        <p:txBody>
          <a:bodyPr/>
          <a:lstStyle/>
          <a:p>
            <a:r>
              <a:rPr lang="en-US" sz="2400" dirty="0"/>
              <a:t>280 million vehicles in operation in the United</a:t>
            </a:r>
          </a:p>
          <a:p>
            <a:pPr marL="0" indent="0">
              <a:buNone/>
            </a:pPr>
            <a:r>
              <a:rPr lang="en-US" sz="2400" dirty="0"/>
              <a:t> </a:t>
            </a:r>
          </a:p>
          <a:p>
            <a:r>
              <a:rPr lang="en-US" altLang="zh-CN" sz="2400" dirty="0"/>
              <a:t>I</a:t>
            </a:r>
            <a:r>
              <a:rPr lang="en-US" sz="2400" dirty="0"/>
              <a:t>t is advantageous for a company or person who may want to buy or sell a used car to predict the price of the used car and explore the car dealerships within certain distance. </a:t>
            </a:r>
          </a:p>
          <a:p>
            <a:endParaRPr lang="en-US" dirty="0"/>
          </a:p>
        </p:txBody>
      </p:sp>
    </p:spTree>
    <p:extLst>
      <p:ext uri="{BB962C8B-B14F-4D97-AF65-F5344CB8AC3E}">
        <p14:creationId xmlns:p14="http://schemas.microsoft.com/office/powerpoint/2010/main" val="183161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DB69-8BBE-6648-9A02-6546B8606733}"/>
              </a:ext>
            </a:extLst>
          </p:cNvPr>
          <p:cNvSpPr>
            <a:spLocks noGrp="1"/>
          </p:cNvSpPr>
          <p:nvPr>
            <p:ph type="title"/>
          </p:nvPr>
        </p:nvSpPr>
        <p:spPr/>
        <p:txBody>
          <a:bodyPr/>
          <a:lstStyle/>
          <a:p>
            <a:pPr lvl="0"/>
            <a:r>
              <a:rPr lang="en-US" b="1" dirty="0"/>
              <a:t>Data Description</a:t>
            </a:r>
          </a:p>
        </p:txBody>
      </p:sp>
      <p:sp>
        <p:nvSpPr>
          <p:cNvPr id="3" name="Content Placeholder 2">
            <a:extLst>
              <a:ext uri="{FF2B5EF4-FFF2-40B4-BE49-F238E27FC236}">
                <a16:creationId xmlns:a16="http://schemas.microsoft.com/office/drawing/2014/main" id="{96B66AE8-3C86-EF42-8CA0-AEAFC736A8B9}"/>
              </a:ext>
            </a:extLst>
          </p:cNvPr>
          <p:cNvSpPr>
            <a:spLocks noGrp="1"/>
          </p:cNvSpPr>
          <p:nvPr>
            <p:ph idx="1"/>
          </p:nvPr>
        </p:nvSpPr>
        <p:spPr>
          <a:xfrm>
            <a:off x="3869268" y="864108"/>
            <a:ext cx="7315200" cy="3977523"/>
          </a:xfrm>
        </p:spPr>
        <p:txBody>
          <a:bodyPr>
            <a:normAutofit fontScale="92500"/>
          </a:bodyPr>
          <a:lstStyle/>
          <a:p>
            <a:pPr>
              <a:lnSpc>
                <a:spcPct val="200000"/>
              </a:lnSpc>
            </a:pPr>
            <a:r>
              <a:rPr lang="en-US" sz="2400" dirty="0"/>
              <a:t>Craigslist </a:t>
            </a:r>
            <a:r>
              <a:rPr lang="zh-CN" altLang="en-US" sz="2400" dirty="0"/>
              <a:t> </a:t>
            </a:r>
            <a:r>
              <a:rPr lang="en-US" altLang="zh-CN" sz="2400" dirty="0"/>
              <a:t>used</a:t>
            </a:r>
            <a:r>
              <a:rPr lang="zh-CN" altLang="en-US" sz="2400" dirty="0"/>
              <a:t> </a:t>
            </a:r>
            <a:r>
              <a:rPr lang="en-US" altLang="zh-CN" sz="2400" dirty="0"/>
              <a:t>car</a:t>
            </a:r>
            <a:r>
              <a:rPr lang="zh-CN" altLang="en-US" sz="2400" dirty="0"/>
              <a:t> </a:t>
            </a:r>
            <a:r>
              <a:rPr lang="en-US" altLang="zh-CN" sz="2400" dirty="0"/>
              <a:t>dataset</a:t>
            </a:r>
            <a:r>
              <a:rPr lang="zh-CN" altLang="en-US" sz="2400" dirty="0"/>
              <a:t>  </a:t>
            </a:r>
            <a:r>
              <a:rPr lang="en-US" altLang="zh-CN" sz="2400" dirty="0"/>
              <a:t>(P</a:t>
            </a:r>
            <a:r>
              <a:rPr lang="en-US" sz="2400" dirty="0"/>
              <a:t>ublished in </a:t>
            </a:r>
            <a:r>
              <a:rPr lang="en-US" sz="2400" dirty="0">
                <a:hlinkClick r:id="rId2">
                  <a:extLst>
                    <a:ext uri="{A12FA001-AC4F-418D-AE19-62706E023703}">
                      <ahyp:hlinkClr xmlns:ahyp="http://schemas.microsoft.com/office/drawing/2018/hyperlinkcolor" val="tx"/>
                    </a:ext>
                  </a:extLst>
                </a:hlinkClick>
              </a:rPr>
              <a:t>Kaggle</a:t>
            </a:r>
            <a:r>
              <a:rPr lang="en-US" altLang="zh-CN" sz="2400" dirty="0"/>
              <a:t>)</a:t>
            </a:r>
          </a:p>
          <a:p>
            <a:pPr lvl="1">
              <a:lnSpc>
                <a:spcPct val="100000"/>
              </a:lnSpc>
              <a:buClr>
                <a:schemeClr val="tx1"/>
              </a:buClr>
              <a:buSzPct val="82000"/>
              <a:buFont typeface="Wingdings" pitchFamily="2" charset="2"/>
              <a:buChar char="Ø"/>
            </a:pPr>
            <a:r>
              <a:rPr lang="en-US" dirty="0"/>
              <a:t>458213 records from Craigslist covers 51 states </a:t>
            </a:r>
          </a:p>
          <a:p>
            <a:pPr lvl="1">
              <a:lnSpc>
                <a:spcPct val="100000"/>
              </a:lnSpc>
              <a:buClr>
                <a:schemeClr val="tx1"/>
              </a:buClr>
              <a:buSzPct val="82000"/>
              <a:buFont typeface="Wingdings" pitchFamily="2" charset="2"/>
              <a:buChar char="Ø"/>
            </a:pPr>
            <a:r>
              <a:rPr lang="en-US" dirty="0"/>
              <a:t>26 attributes including build year, manufacturer, mode, condition, etc.</a:t>
            </a:r>
            <a:r>
              <a:rPr lang="zh-CN" altLang="en-US" dirty="0"/>
              <a:t> </a:t>
            </a:r>
            <a:endParaRPr lang="en-US" altLang="zh-CN" dirty="0"/>
          </a:p>
          <a:p>
            <a:pPr lvl="1">
              <a:lnSpc>
                <a:spcPct val="100000"/>
              </a:lnSpc>
              <a:buClr>
                <a:schemeClr val="tx1"/>
              </a:buClr>
              <a:buSzPct val="82000"/>
              <a:buFont typeface="Wingdings" pitchFamily="2" charset="2"/>
              <a:buChar char="Ø"/>
            </a:pPr>
            <a:r>
              <a:rPr lang="en-US" altLang="zh-CN" dirty="0"/>
              <a:t>Remove</a:t>
            </a:r>
            <a:r>
              <a:rPr lang="zh-CN" altLang="en-US" dirty="0"/>
              <a:t> </a:t>
            </a:r>
            <a:r>
              <a:rPr lang="en-US" altLang="zh-CN" dirty="0"/>
              <a:t>missing</a:t>
            </a:r>
            <a:r>
              <a:rPr lang="zh-CN" altLang="en-US" dirty="0"/>
              <a:t> </a:t>
            </a:r>
            <a:r>
              <a:rPr lang="en-US" altLang="zh-CN" dirty="0"/>
              <a:t>observations</a:t>
            </a:r>
            <a:r>
              <a:rPr lang="zh-CN" altLang="en-US" dirty="0"/>
              <a:t> </a:t>
            </a:r>
            <a:r>
              <a:rPr lang="en-US" altLang="zh-CN" dirty="0"/>
              <a:t>with</a:t>
            </a:r>
            <a:r>
              <a:rPr lang="zh-CN" altLang="en-US" dirty="0"/>
              <a:t> </a:t>
            </a:r>
            <a:r>
              <a:rPr lang="en-US" altLang="zh-CN" dirty="0"/>
              <a:t>missing</a:t>
            </a:r>
            <a:r>
              <a:rPr lang="zh-CN" altLang="en-US" dirty="0"/>
              <a:t> </a:t>
            </a:r>
            <a:r>
              <a:rPr lang="en-US" altLang="zh-CN" dirty="0"/>
              <a:t>attributes</a:t>
            </a:r>
            <a:r>
              <a:rPr lang="zh-CN" altLang="en-US" dirty="0"/>
              <a:t> </a:t>
            </a:r>
            <a:endParaRPr lang="en-US" altLang="zh-CN" dirty="0"/>
          </a:p>
          <a:p>
            <a:pPr lvl="1">
              <a:lnSpc>
                <a:spcPct val="100000"/>
              </a:lnSpc>
              <a:buClr>
                <a:schemeClr val="tx1"/>
              </a:buClr>
              <a:buSzPct val="82000"/>
              <a:buFont typeface="Wingdings" pitchFamily="2" charset="2"/>
              <a:buChar char="Ø"/>
            </a:pPr>
            <a:r>
              <a:rPr lang="en-US" altLang="zh-CN" dirty="0"/>
              <a:t>Remove</a:t>
            </a:r>
            <a:r>
              <a:rPr lang="zh-CN" altLang="en-US" dirty="0"/>
              <a:t> </a:t>
            </a:r>
            <a:r>
              <a:rPr lang="en-US" altLang="zh-CN" dirty="0"/>
              <a:t>observations</a:t>
            </a:r>
            <a:r>
              <a:rPr lang="zh-CN" altLang="en-US" dirty="0"/>
              <a:t> </a:t>
            </a:r>
            <a:r>
              <a:rPr lang="en-US" altLang="zh-CN" dirty="0"/>
              <a:t>built</a:t>
            </a:r>
            <a:r>
              <a:rPr lang="zh-CN" altLang="en-US" dirty="0"/>
              <a:t> </a:t>
            </a:r>
            <a:r>
              <a:rPr lang="en-US" altLang="zh-CN" dirty="0"/>
              <a:t>before</a:t>
            </a:r>
            <a:r>
              <a:rPr lang="zh-CN" altLang="en-US" dirty="0"/>
              <a:t> </a:t>
            </a:r>
            <a:r>
              <a:rPr lang="en-US" altLang="zh-CN" dirty="0"/>
              <a:t>1930</a:t>
            </a:r>
            <a:r>
              <a:rPr lang="zh-CN" altLang="en-US" dirty="0"/>
              <a:t> </a:t>
            </a:r>
            <a:r>
              <a:rPr lang="en-US" altLang="zh-CN" dirty="0"/>
              <a:t>and</a:t>
            </a:r>
            <a:r>
              <a:rPr lang="zh-CN" altLang="en-US" dirty="0"/>
              <a:t> </a:t>
            </a:r>
            <a:r>
              <a:rPr lang="en-US" altLang="zh-CN" dirty="0"/>
              <a:t>after</a:t>
            </a:r>
            <a:r>
              <a:rPr lang="zh-CN" altLang="en-US" dirty="0"/>
              <a:t> </a:t>
            </a:r>
            <a:r>
              <a:rPr lang="en-US" altLang="zh-CN" dirty="0"/>
              <a:t>2020</a:t>
            </a:r>
          </a:p>
          <a:p>
            <a:pPr lvl="1">
              <a:lnSpc>
                <a:spcPct val="100000"/>
              </a:lnSpc>
              <a:buClr>
                <a:schemeClr val="tx1"/>
              </a:buClr>
              <a:buSzPct val="82000"/>
              <a:buFont typeface="Wingdings" pitchFamily="2" charset="2"/>
              <a:buChar char="Ø"/>
            </a:pPr>
            <a:r>
              <a:rPr lang="en-US" altLang="zh-CN" dirty="0"/>
              <a:t>Remove</a:t>
            </a:r>
            <a:r>
              <a:rPr lang="zh-CN" altLang="en-US" dirty="0"/>
              <a:t> </a:t>
            </a:r>
            <a:r>
              <a:rPr lang="en-US" altLang="zh-CN" dirty="0"/>
              <a:t>observations</a:t>
            </a:r>
            <a:r>
              <a:rPr lang="zh-CN" altLang="en-US" dirty="0"/>
              <a:t> </a:t>
            </a:r>
            <a:r>
              <a:rPr lang="en-US" altLang="zh-CN" dirty="0"/>
              <a:t>with</a:t>
            </a:r>
            <a:r>
              <a:rPr lang="zh-CN" altLang="en-US" dirty="0"/>
              <a:t> </a:t>
            </a:r>
            <a:r>
              <a:rPr lang="en-US" altLang="zh-CN" dirty="0"/>
              <a:t>price</a:t>
            </a:r>
            <a:r>
              <a:rPr lang="zh-CN" altLang="en-US" dirty="0"/>
              <a:t> </a:t>
            </a:r>
            <a:r>
              <a:rPr lang="en-US" altLang="zh-CN" dirty="0"/>
              <a:t>below</a:t>
            </a:r>
            <a:r>
              <a:rPr lang="zh-CN" altLang="en-US" dirty="0"/>
              <a:t> </a:t>
            </a:r>
            <a:r>
              <a:rPr lang="en-US" altLang="zh-CN" dirty="0"/>
              <a:t>1000</a:t>
            </a:r>
            <a:r>
              <a:rPr lang="zh-CN" altLang="en-US" dirty="0"/>
              <a:t> </a:t>
            </a:r>
            <a:r>
              <a:rPr lang="en-US" altLang="zh-CN" dirty="0"/>
              <a:t>or</a:t>
            </a:r>
            <a:r>
              <a:rPr lang="zh-CN" altLang="en-US" dirty="0"/>
              <a:t> </a:t>
            </a:r>
            <a:r>
              <a:rPr lang="en-US" altLang="zh-CN" dirty="0"/>
              <a:t>over</a:t>
            </a:r>
            <a:r>
              <a:rPr lang="zh-CN" altLang="en-US" dirty="0"/>
              <a:t> </a:t>
            </a:r>
            <a:r>
              <a:rPr lang="en-US" altLang="zh-CN" dirty="0"/>
              <a:t>60000</a:t>
            </a:r>
            <a:endParaRPr lang="en-US" altLang="zh-CN" sz="2400" dirty="0"/>
          </a:p>
          <a:p>
            <a:pPr>
              <a:lnSpc>
                <a:spcPct val="200000"/>
              </a:lnSpc>
            </a:pPr>
            <a:r>
              <a:rPr lang="en-US" altLang="zh-CN" sz="2400" dirty="0"/>
              <a:t>C</a:t>
            </a:r>
            <a:r>
              <a:rPr lang="en-US" sz="2400" dirty="0"/>
              <a:t>ar dealers’ information from </a:t>
            </a:r>
            <a:r>
              <a:rPr lang="en-US" sz="2400" dirty="0" err="1"/>
              <a:t>Forsquare</a:t>
            </a:r>
            <a:r>
              <a:rPr lang="en-US" sz="2400" dirty="0"/>
              <a:t> API </a:t>
            </a:r>
          </a:p>
          <a:p>
            <a:pPr lvl="1">
              <a:lnSpc>
                <a:spcPct val="100000"/>
              </a:lnSpc>
              <a:buClr>
                <a:schemeClr val="tx1"/>
              </a:buClr>
              <a:buSzPct val="82000"/>
              <a:buFont typeface="Wingdings" pitchFamily="2" charset="2"/>
              <a:buChar char="Ø"/>
            </a:pPr>
            <a:r>
              <a:rPr lang="en-US" dirty="0"/>
              <a:t>The address of Texas Capitol </a:t>
            </a:r>
            <a:r>
              <a:rPr lang="en-US" altLang="zh-CN" dirty="0"/>
              <a:t>was</a:t>
            </a:r>
            <a:r>
              <a:rPr lang="zh-CN" altLang="en-US" dirty="0"/>
              <a:t> </a:t>
            </a:r>
            <a:r>
              <a:rPr lang="en-US" dirty="0"/>
              <a:t>used as the searching location</a:t>
            </a:r>
          </a:p>
          <a:p>
            <a:pPr lvl="1">
              <a:lnSpc>
                <a:spcPct val="100000"/>
              </a:lnSpc>
              <a:buClr>
                <a:schemeClr val="tx1"/>
              </a:buClr>
              <a:buSzPct val="82000"/>
              <a:buFont typeface="Wingdings" pitchFamily="2" charset="2"/>
              <a:buChar char="Ø"/>
            </a:pPr>
            <a:r>
              <a:rPr lang="en-US" dirty="0" err="1"/>
              <a:t>Forsquare</a:t>
            </a:r>
            <a:r>
              <a:rPr lang="en-US" dirty="0"/>
              <a:t> API return</a:t>
            </a:r>
            <a:r>
              <a:rPr lang="en-US" altLang="zh-CN" dirty="0"/>
              <a:t>ed</a:t>
            </a:r>
            <a:r>
              <a:rPr lang="en-US" dirty="0"/>
              <a:t> 15 car dealers</a:t>
            </a:r>
          </a:p>
        </p:txBody>
      </p:sp>
    </p:spTree>
    <p:extLst>
      <p:ext uri="{BB962C8B-B14F-4D97-AF65-F5344CB8AC3E}">
        <p14:creationId xmlns:p14="http://schemas.microsoft.com/office/powerpoint/2010/main" val="179890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335B-2B4E-7246-B3B1-5A61F0FBFD4A}"/>
              </a:ext>
            </a:extLst>
          </p:cNvPr>
          <p:cNvSpPr>
            <a:spLocks noGrp="1"/>
          </p:cNvSpPr>
          <p:nvPr>
            <p:ph type="title"/>
          </p:nvPr>
        </p:nvSpPr>
        <p:spPr/>
        <p:txBody>
          <a:bodyPr/>
          <a:lstStyle/>
          <a:p>
            <a:r>
              <a:rPr lang="en-US" altLang="zh-CN" dirty="0"/>
              <a:t>Used</a:t>
            </a:r>
            <a:r>
              <a:rPr lang="zh-CN" altLang="en-US" dirty="0"/>
              <a:t> </a:t>
            </a:r>
            <a:r>
              <a:rPr lang="en-US" altLang="zh-CN" dirty="0"/>
              <a:t>car</a:t>
            </a:r>
            <a:r>
              <a:rPr lang="zh-CN" altLang="en-US" dirty="0"/>
              <a:t> </a:t>
            </a:r>
            <a:r>
              <a:rPr lang="en-US" altLang="zh-CN" dirty="0"/>
              <a:t>dealers</a:t>
            </a:r>
            <a:endParaRPr lang="en-US" dirty="0"/>
          </a:p>
        </p:txBody>
      </p:sp>
      <p:pic>
        <p:nvPicPr>
          <p:cNvPr id="4" name="Content Placeholder 3" descr="Map&#10;&#10;Description automatically generated">
            <a:extLst>
              <a:ext uri="{FF2B5EF4-FFF2-40B4-BE49-F238E27FC236}">
                <a16:creationId xmlns:a16="http://schemas.microsoft.com/office/drawing/2014/main" id="{350416AF-A83B-4E4D-93EC-0660A6A1815E}"/>
              </a:ext>
            </a:extLst>
          </p:cNvPr>
          <p:cNvPicPr>
            <a:picLocks noGrp="1"/>
          </p:cNvPicPr>
          <p:nvPr>
            <p:ph idx="1"/>
          </p:nvPr>
        </p:nvPicPr>
        <p:blipFill>
          <a:blip r:embed="rId2"/>
          <a:stretch>
            <a:fillRect/>
          </a:stretch>
        </p:blipFill>
        <p:spPr>
          <a:xfrm>
            <a:off x="4100513" y="557213"/>
            <a:ext cx="7315199" cy="5700712"/>
          </a:xfrm>
          <a:prstGeom prst="rect">
            <a:avLst/>
          </a:prstGeom>
        </p:spPr>
      </p:pic>
    </p:spTree>
    <p:extLst>
      <p:ext uri="{BB962C8B-B14F-4D97-AF65-F5344CB8AC3E}">
        <p14:creationId xmlns:p14="http://schemas.microsoft.com/office/powerpoint/2010/main" val="32028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FCB6-1247-474C-B844-B46FC5EDFFA3}"/>
              </a:ext>
            </a:extLst>
          </p:cNvPr>
          <p:cNvSpPr>
            <a:spLocks noGrp="1"/>
          </p:cNvSpPr>
          <p:nvPr>
            <p:ph type="title"/>
          </p:nvPr>
        </p:nvSpPr>
        <p:spPr/>
        <p:txBody>
          <a:bodyPr/>
          <a:lstStyle/>
          <a:p>
            <a:r>
              <a:rPr lang="en-US" dirty="0"/>
              <a:t>Identify</a:t>
            </a:r>
            <a:br>
              <a:rPr lang="en-US" dirty="0"/>
            </a:br>
            <a:r>
              <a:rPr lang="zh-CN" altLang="en-US" dirty="0"/>
              <a:t> </a:t>
            </a:r>
            <a:r>
              <a:rPr lang="en-US" altLang="zh-CN" dirty="0"/>
              <a:t>the</a:t>
            </a:r>
            <a:r>
              <a:rPr lang="zh-CN" altLang="en-US" dirty="0"/>
              <a:t> </a:t>
            </a:r>
            <a:r>
              <a:rPr lang="en-US" altLang="zh-CN" dirty="0"/>
              <a:t>most</a:t>
            </a:r>
            <a:r>
              <a:rPr lang="zh-CN" altLang="en-US" dirty="0"/>
              <a:t> </a:t>
            </a:r>
            <a:r>
              <a:rPr lang="en-US" altLang="zh-CN" dirty="0"/>
              <a:t>comment</a:t>
            </a:r>
            <a:r>
              <a:rPr lang="zh-CN" altLang="en-US" dirty="0"/>
              <a:t> </a:t>
            </a:r>
            <a:r>
              <a:rPr lang="en-US" altLang="zh-CN" dirty="0"/>
              <a:t>car</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5F257110-FA49-7643-A827-643FA738A6C2}"/>
              </a:ext>
            </a:extLst>
          </p:cNvPr>
          <p:cNvSpPr>
            <a:spLocks noGrp="1"/>
          </p:cNvSpPr>
          <p:nvPr>
            <p:ph idx="1"/>
          </p:nvPr>
        </p:nvSpPr>
        <p:spPr>
          <a:xfrm>
            <a:off x="3869268" y="878395"/>
            <a:ext cx="7315200" cy="1730806"/>
          </a:xfrm>
        </p:spPr>
        <p:txBody>
          <a:bodyPr/>
          <a:lstStyle/>
          <a:p>
            <a:r>
              <a:rPr lang="en-US" dirty="0"/>
              <a:t>Craigslist used car data were merged into the dealer table based on given latitude and longitude information.</a:t>
            </a:r>
          </a:p>
          <a:p>
            <a:r>
              <a:rPr lang="en-US" dirty="0"/>
              <a:t>6487 vehicles find near the dealers and </a:t>
            </a:r>
            <a:r>
              <a:rPr lang="en-US" altLang="zh-CN" dirty="0"/>
              <a:t>445</a:t>
            </a:r>
            <a:r>
              <a:rPr lang="en-US" dirty="0"/>
              <a:t> unique models were linked to the dealers.  </a:t>
            </a:r>
          </a:p>
          <a:p>
            <a:endParaRPr lang="en-US" dirty="0"/>
          </a:p>
        </p:txBody>
      </p:sp>
      <p:pic>
        <p:nvPicPr>
          <p:cNvPr id="9" name="Picture 8" descr="Chart, bar chart&#10;&#10;Description automatically generated">
            <a:extLst>
              <a:ext uri="{FF2B5EF4-FFF2-40B4-BE49-F238E27FC236}">
                <a16:creationId xmlns:a16="http://schemas.microsoft.com/office/drawing/2014/main" id="{BDB6B66E-27D1-E94E-AE70-E7269A6BA5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69268" y="2480614"/>
            <a:ext cx="7074957" cy="3627578"/>
          </a:xfrm>
          <a:prstGeom prst="rect">
            <a:avLst/>
          </a:prstGeom>
          <a:noFill/>
          <a:ln>
            <a:noFill/>
          </a:ln>
        </p:spPr>
      </p:pic>
    </p:spTree>
    <p:extLst>
      <p:ext uri="{BB962C8B-B14F-4D97-AF65-F5344CB8AC3E}">
        <p14:creationId xmlns:p14="http://schemas.microsoft.com/office/powerpoint/2010/main" val="62675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E370-E091-614B-9B9F-4A00514CED29}"/>
              </a:ext>
            </a:extLst>
          </p:cNvPr>
          <p:cNvSpPr>
            <a:spLocks noGrp="1"/>
          </p:cNvSpPr>
          <p:nvPr>
            <p:ph type="title"/>
          </p:nvPr>
        </p:nvSpPr>
        <p:spPr/>
        <p:txBody>
          <a:bodyPr/>
          <a:lstStyle/>
          <a:p>
            <a:r>
              <a:rPr lang="en-US" dirty="0"/>
              <a:t>Identify</a:t>
            </a:r>
            <a:br>
              <a:rPr lang="en-US" dirty="0"/>
            </a:br>
            <a:r>
              <a:rPr lang="zh-CN" altLang="en-US" dirty="0"/>
              <a:t> </a:t>
            </a:r>
            <a:r>
              <a:rPr lang="en-US" altLang="zh-CN" dirty="0"/>
              <a:t>the</a:t>
            </a:r>
            <a:r>
              <a:rPr lang="zh-CN" altLang="en-US" dirty="0"/>
              <a:t> </a:t>
            </a:r>
            <a:r>
              <a:rPr lang="en-US" altLang="zh-CN" dirty="0"/>
              <a:t>most</a:t>
            </a:r>
            <a:r>
              <a:rPr lang="zh-CN" altLang="en-US" dirty="0"/>
              <a:t> </a:t>
            </a:r>
            <a:r>
              <a:rPr lang="en-US" altLang="zh-CN" dirty="0"/>
              <a:t>comment</a:t>
            </a:r>
            <a:r>
              <a:rPr lang="zh-CN" altLang="en-US" dirty="0"/>
              <a:t> </a:t>
            </a:r>
            <a:r>
              <a:rPr lang="en-US" altLang="zh-CN" dirty="0"/>
              <a:t>car</a:t>
            </a:r>
            <a:r>
              <a:rPr lang="zh-CN" altLang="en-US" dirty="0"/>
              <a:t> </a:t>
            </a:r>
            <a:r>
              <a:rPr lang="en-US" altLang="zh-CN" dirty="0"/>
              <a:t>model</a:t>
            </a:r>
            <a:endParaRPr lang="en-US" dirty="0"/>
          </a:p>
        </p:txBody>
      </p:sp>
      <p:pic>
        <p:nvPicPr>
          <p:cNvPr id="4" name="Content Placeholder 3" descr="Map&#10;&#10;Description automatically generated">
            <a:extLst>
              <a:ext uri="{FF2B5EF4-FFF2-40B4-BE49-F238E27FC236}">
                <a16:creationId xmlns:a16="http://schemas.microsoft.com/office/drawing/2014/main" id="{657FEEA3-BD48-EF4A-88BE-66A62B385DA5}"/>
              </a:ext>
            </a:extLst>
          </p:cNvPr>
          <p:cNvPicPr>
            <a:picLocks noGrp="1"/>
          </p:cNvPicPr>
          <p:nvPr>
            <p:ph idx="1"/>
          </p:nvPr>
        </p:nvPicPr>
        <p:blipFill rotWithShape="1">
          <a:blip r:embed="rId2"/>
          <a:srcRect l="9125" t="5251" r="8229" b="9303"/>
          <a:stretch/>
        </p:blipFill>
        <p:spPr bwMode="auto">
          <a:xfrm>
            <a:off x="3943350" y="771525"/>
            <a:ext cx="7258050" cy="5372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173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9095-235F-AF44-B62A-7CDD1F080365}"/>
              </a:ext>
            </a:extLst>
          </p:cNvPr>
          <p:cNvSpPr>
            <a:spLocks noGrp="1"/>
          </p:cNvSpPr>
          <p:nvPr>
            <p:ph type="title"/>
          </p:nvPr>
        </p:nvSpPr>
        <p:spPr/>
        <p:txBody>
          <a:bodyPr/>
          <a:lstStyle/>
          <a:p>
            <a:r>
              <a:rPr lang="en-US" altLang="zh-CN" dirty="0"/>
              <a:t>Predict</a:t>
            </a:r>
            <a:r>
              <a:rPr lang="zh-CN" altLang="en-US" dirty="0"/>
              <a:t> </a:t>
            </a:r>
            <a:r>
              <a:rPr lang="en-US" altLang="zh-CN" dirty="0"/>
              <a:t>used</a:t>
            </a:r>
            <a:r>
              <a:rPr lang="zh-CN" altLang="en-US" dirty="0"/>
              <a:t> </a:t>
            </a:r>
            <a:r>
              <a:rPr lang="en-US" altLang="zh-CN" dirty="0"/>
              <a:t>car</a:t>
            </a:r>
            <a:r>
              <a:rPr lang="zh-CN" altLang="en-US" dirty="0"/>
              <a:t> </a:t>
            </a:r>
            <a:r>
              <a:rPr lang="en-US" altLang="zh-CN" dirty="0"/>
              <a:t>price</a:t>
            </a:r>
            <a:br>
              <a:rPr lang="en-US" altLang="zh-CN" dirty="0"/>
            </a:br>
            <a:br>
              <a:rPr lang="en-US" altLang="zh-CN" dirty="0"/>
            </a:br>
            <a:r>
              <a:rPr lang="en-US" dirty="0"/>
              <a:t>variable selection</a:t>
            </a:r>
          </a:p>
        </p:txBody>
      </p:sp>
      <p:pic>
        <p:nvPicPr>
          <p:cNvPr id="4" name="Picture 3" descr="Chart, treemap chart&#10;&#10;Description automatically generated">
            <a:extLst>
              <a:ext uri="{FF2B5EF4-FFF2-40B4-BE49-F238E27FC236}">
                <a16:creationId xmlns:a16="http://schemas.microsoft.com/office/drawing/2014/main" id="{BA407BCF-5556-4144-9A0B-817D3F638E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0636" y="592074"/>
            <a:ext cx="7119516" cy="5673852"/>
          </a:xfrm>
          <a:prstGeom prst="rect">
            <a:avLst/>
          </a:prstGeom>
          <a:noFill/>
          <a:ln>
            <a:noFill/>
          </a:ln>
        </p:spPr>
      </p:pic>
      <p:sp>
        <p:nvSpPr>
          <p:cNvPr id="6" name="Content Placeholder 5">
            <a:extLst>
              <a:ext uri="{FF2B5EF4-FFF2-40B4-BE49-F238E27FC236}">
                <a16:creationId xmlns:a16="http://schemas.microsoft.com/office/drawing/2014/main" id="{8FC5ADE8-5364-7C4E-8EC4-010D28AEC1B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2617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9095-235F-AF44-B62A-7CDD1F080365}"/>
              </a:ext>
            </a:extLst>
          </p:cNvPr>
          <p:cNvSpPr>
            <a:spLocks noGrp="1"/>
          </p:cNvSpPr>
          <p:nvPr>
            <p:ph type="title"/>
          </p:nvPr>
        </p:nvSpPr>
        <p:spPr/>
        <p:txBody>
          <a:bodyPr/>
          <a:lstStyle/>
          <a:p>
            <a:r>
              <a:rPr lang="en-US" altLang="zh-CN" dirty="0"/>
              <a:t>Predict</a:t>
            </a:r>
            <a:r>
              <a:rPr lang="zh-CN" altLang="en-US" dirty="0"/>
              <a:t> </a:t>
            </a:r>
            <a:r>
              <a:rPr lang="en-US" altLang="zh-CN" dirty="0"/>
              <a:t>used</a:t>
            </a:r>
            <a:r>
              <a:rPr lang="zh-CN" altLang="en-US" dirty="0"/>
              <a:t> </a:t>
            </a:r>
            <a:r>
              <a:rPr lang="en-US" altLang="zh-CN" dirty="0"/>
              <a:t>car</a:t>
            </a:r>
            <a:r>
              <a:rPr lang="zh-CN" altLang="en-US" dirty="0"/>
              <a:t> </a:t>
            </a:r>
            <a:r>
              <a:rPr lang="en-US" altLang="zh-CN" dirty="0"/>
              <a:t>price</a:t>
            </a:r>
            <a:br>
              <a:rPr lang="en-US" altLang="zh-CN" dirty="0"/>
            </a:br>
            <a:br>
              <a:rPr lang="en-US" altLang="zh-CN" dirty="0"/>
            </a:br>
            <a:r>
              <a:rPr lang="en-US" dirty="0"/>
              <a:t>variable selection</a:t>
            </a:r>
          </a:p>
        </p:txBody>
      </p:sp>
      <p:sp>
        <p:nvSpPr>
          <p:cNvPr id="6" name="Content Placeholder 5">
            <a:extLst>
              <a:ext uri="{FF2B5EF4-FFF2-40B4-BE49-F238E27FC236}">
                <a16:creationId xmlns:a16="http://schemas.microsoft.com/office/drawing/2014/main" id="{8FC5ADE8-5364-7C4E-8EC4-010D28AEC1BE}"/>
              </a:ext>
            </a:extLst>
          </p:cNvPr>
          <p:cNvSpPr>
            <a:spLocks noGrp="1"/>
          </p:cNvSpPr>
          <p:nvPr>
            <p:ph idx="1"/>
          </p:nvPr>
        </p:nvSpPr>
        <p:spPr/>
        <p:txBody>
          <a:bodyPr/>
          <a:lstStyle/>
          <a:p>
            <a:pPr>
              <a:lnSpc>
                <a:spcPct val="100000"/>
              </a:lnSpc>
            </a:pPr>
            <a:r>
              <a:rPr lang="en-US" dirty="0"/>
              <a:t>As shown in the correlation matrix, year, condition, cylinders, fuel, odometer and </a:t>
            </a:r>
            <a:r>
              <a:rPr lang="en-US" dirty="0" err="1"/>
              <a:t>title_status</a:t>
            </a:r>
            <a:r>
              <a:rPr lang="en-US" dirty="0"/>
              <a:t> have relatively high positive and negative relationship with price. </a:t>
            </a:r>
          </a:p>
          <a:p>
            <a:pPr>
              <a:lnSpc>
                <a:spcPct val="100000"/>
              </a:lnSpc>
            </a:pPr>
            <a:r>
              <a:rPr lang="en-US" altLang="zh-CN" dirty="0"/>
              <a:t>T</a:t>
            </a:r>
            <a:r>
              <a:rPr lang="en-US" dirty="0"/>
              <a:t>he correlation between odometer and year is -0.60</a:t>
            </a:r>
          </a:p>
          <a:p>
            <a:pPr>
              <a:lnSpc>
                <a:spcPct val="100000"/>
              </a:lnSpc>
            </a:pPr>
            <a:r>
              <a:rPr lang="en-US" dirty="0"/>
              <a:t>20% of the data as test set and trained the model with 80% of the data</a:t>
            </a:r>
          </a:p>
        </p:txBody>
      </p:sp>
    </p:spTree>
    <p:extLst>
      <p:ext uri="{BB962C8B-B14F-4D97-AF65-F5344CB8AC3E}">
        <p14:creationId xmlns:p14="http://schemas.microsoft.com/office/powerpoint/2010/main" val="257081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45F1-4B23-EB45-9508-E7EAD37B58F0}"/>
              </a:ext>
            </a:extLst>
          </p:cNvPr>
          <p:cNvSpPr>
            <a:spLocks noGrp="1"/>
          </p:cNvSpPr>
          <p:nvPr>
            <p:ph type="title"/>
          </p:nvPr>
        </p:nvSpPr>
        <p:spPr/>
        <p:txBody>
          <a:bodyPr/>
          <a:lstStyle/>
          <a:p>
            <a:r>
              <a:rPr lang="en-US" altLang="zh-CN" dirty="0"/>
              <a:t>Predict</a:t>
            </a:r>
            <a:r>
              <a:rPr lang="zh-CN" altLang="en-US" dirty="0"/>
              <a:t> </a:t>
            </a:r>
            <a:r>
              <a:rPr lang="en-US" altLang="zh-CN" dirty="0"/>
              <a:t>used</a:t>
            </a:r>
            <a:r>
              <a:rPr lang="zh-CN" altLang="en-US" dirty="0"/>
              <a:t> </a:t>
            </a:r>
            <a:r>
              <a:rPr lang="en-US" altLang="zh-CN" dirty="0"/>
              <a:t>car</a:t>
            </a:r>
            <a:r>
              <a:rPr lang="zh-CN" altLang="en-US" dirty="0"/>
              <a:t> </a:t>
            </a:r>
            <a:r>
              <a:rPr lang="en-US" altLang="zh-CN" dirty="0"/>
              <a:t>price</a:t>
            </a:r>
            <a:br>
              <a:rPr lang="en-US" altLang="zh-CN" dirty="0"/>
            </a:br>
            <a:br>
              <a:rPr lang="en-US" altLang="zh-CN" dirty="0"/>
            </a:br>
            <a:r>
              <a:rPr lang="en-US" altLang="zh-CN" dirty="0"/>
              <a:t>Model</a:t>
            </a:r>
            <a:r>
              <a:rPr lang="zh-CN" altLang="en-US" dirty="0"/>
              <a:t> </a:t>
            </a:r>
            <a:r>
              <a:rPr lang="en-US" altLang="zh-CN" dirty="0"/>
              <a:t>Performance</a:t>
            </a:r>
            <a:r>
              <a:rPr lang="zh-CN" altLang="en-US" dirty="0"/>
              <a:t> </a:t>
            </a:r>
            <a:endParaRPr lang="en-US" dirty="0"/>
          </a:p>
        </p:txBody>
      </p:sp>
      <p:graphicFrame>
        <p:nvGraphicFramePr>
          <p:cNvPr id="4" name="Content Placeholder 3">
            <a:extLst>
              <a:ext uri="{FF2B5EF4-FFF2-40B4-BE49-F238E27FC236}">
                <a16:creationId xmlns:a16="http://schemas.microsoft.com/office/drawing/2014/main" id="{9229EC4C-CAED-D043-91C3-676E1034694F}"/>
              </a:ext>
            </a:extLst>
          </p:cNvPr>
          <p:cNvGraphicFramePr>
            <a:graphicFrameLocks noGrp="1"/>
          </p:cNvGraphicFramePr>
          <p:nvPr>
            <p:ph idx="1"/>
            <p:extLst>
              <p:ext uri="{D42A27DB-BD31-4B8C-83A1-F6EECF244321}">
                <p14:modId xmlns:p14="http://schemas.microsoft.com/office/powerpoint/2010/main" val="3939072292"/>
              </p:ext>
            </p:extLst>
          </p:nvPr>
        </p:nvGraphicFramePr>
        <p:xfrm>
          <a:off x="4229100" y="857251"/>
          <a:ext cx="6815138" cy="2571751"/>
        </p:xfrm>
        <a:graphic>
          <a:graphicData uri="http://schemas.openxmlformats.org/drawingml/2006/table">
            <a:tbl>
              <a:tblPr firstRow="1" firstCol="1" bandRow="1">
                <a:tableStyleId>{9D7B26C5-4107-4FEC-AEDC-1716B250A1EF}</a:tableStyleId>
              </a:tblPr>
              <a:tblGrid>
                <a:gridCol w="3650967">
                  <a:extLst>
                    <a:ext uri="{9D8B030D-6E8A-4147-A177-3AD203B41FA5}">
                      <a16:colId xmlns:a16="http://schemas.microsoft.com/office/drawing/2014/main" val="2059937394"/>
                    </a:ext>
                  </a:extLst>
                </a:gridCol>
                <a:gridCol w="3164171">
                  <a:extLst>
                    <a:ext uri="{9D8B030D-6E8A-4147-A177-3AD203B41FA5}">
                      <a16:colId xmlns:a16="http://schemas.microsoft.com/office/drawing/2014/main" val="3921487689"/>
                    </a:ext>
                  </a:extLst>
                </a:gridCol>
              </a:tblGrid>
              <a:tr h="367393">
                <a:tc>
                  <a:txBody>
                    <a:bodyPr/>
                    <a:lstStyle/>
                    <a:p>
                      <a:pPr marL="0" marR="0" algn="ctr">
                        <a:spcBef>
                          <a:spcPts val="1200"/>
                        </a:spcBef>
                        <a:spcAft>
                          <a:spcPts val="0"/>
                        </a:spcAft>
                      </a:pPr>
                      <a:r>
                        <a:rPr lang="en-US" sz="1600">
                          <a:effectLst/>
                        </a:rPr>
                        <a:t>Independent Variable</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dirty="0">
                          <a:effectLst/>
                        </a:rPr>
                        <a:t>P-value</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91601011"/>
                  </a:ext>
                </a:extLst>
              </a:tr>
              <a:tr h="367393">
                <a:tc>
                  <a:txBody>
                    <a:bodyPr/>
                    <a:lstStyle/>
                    <a:p>
                      <a:pPr marL="0" marR="0" algn="ctr">
                        <a:spcBef>
                          <a:spcPts val="1200"/>
                        </a:spcBef>
                        <a:spcAft>
                          <a:spcPts val="0"/>
                        </a:spcAft>
                      </a:pPr>
                      <a:r>
                        <a:rPr lang="en-US" sz="1600">
                          <a:effectLst/>
                        </a:rPr>
                        <a:t>const</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a:effectLst/>
                        </a:rPr>
                        <a:t>0.00E+00</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6330081"/>
                  </a:ext>
                </a:extLst>
              </a:tr>
              <a:tr h="367393">
                <a:tc>
                  <a:txBody>
                    <a:bodyPr/>
                    <a:lstStyle/>
                    <a:p>
                      <a:pPr marL="0" marR="0" algn="ctr">
                        <a:spcBef>
                          <a:spcPts val="1200"/>
                        </a:spcBef>
                        <a:spcAft>
                          <a:spcPts val="0"/>
                        </a:spcAft>
                      </a:pPr>
                      <a:r>
                        <a:rPr lang="en-US" sz="1600">
                          <a:effectLst/>
                        </a:rPr>
                        <a:t>year</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a:effectLst/>
                        </a:rPr>
                        <a:t>0.00E+00</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18556848"/>
                  </a:ext>
                </a:extLst>
              </a:tr>
              <a:tr h="367393">
                <a:tc>
                  <a:txBody>
                    <a:bodyPr/>
                    <a:lstStyle/>
                    <a:p>
                      <a:pPr marL="0" marR="0" algn="ctr">
                        <a:spcBef>
                          <a:spcPts val="1200"/>
                        </a:spcBef>
                        <a:spcAft>
                          <a:spcPts val="0"/>
                        </a:spcAft>
                      </a:pPr>
                      <a:r>
                        <a:rPr lang="en-US" sz="1600">
                          <a:effectLst/>
                        </a:rPr>
                        <a:t>condition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a:effectLst/>
                        </a:rPr>
                        <a:t>2.99E-11</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8886842"/>
                  </a:ext>
                </a:extLst>
              </a:tr>
              <a:tr h="367393">
                <a:tc>
                  <a:txBody>
                    <a:bodyPr/>
                    <a:lstStyle/>
                    <a:p>
                      <a:pPr marL="0" marR="0" algn="ctr">
                        <a:spcBef>
                          <a:spcPts val="1200"/>
                        </a:spcBef>
                        <a:spcAft>
                          <a:spcPts val="0"/>
                        </a:spcAft>
                      </a:pPr>
                      <a:r>
                        <a:rPr lang="en-US" sz="1600" dirty="0">
                          <a:effectLst/>
                        </a:rPr>
                        <a:t>cylinders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a:effectLst/>
                        </a:rPr>
                        <a:t>0.00E+00</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62516239"/>
                  </a:ext>
                </a:extLst>
              </a:tr>
              <a:tr h="367393">
                <a:tc>
                  <a:txBody>
                    <a:bodyPr/>
                    <a:lstStyle/>
                    <a:p>
                      <a:pPr marL="0" marR="0" algn="ctr">
                        <a:spcBef>
                          <a:spcPts val="1200"/>
                        </a:spcBef>
                        <a:spcAft>
                          <a:spcPts val="0"/>
                        </a:spcAft>
                      </a:pPr>
                      <a:r>
                        <a:rPr lang="en-US" sz="1600">
                          <a:effectLst/>
                        </a:rPr>
                        <a:t>fuel</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a:effectLst/>
                        </a:rPr>
                        <a:t>3.33E-9</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60563320"/>
                  </a:ext>
                </a:extLst>
              </a:tr>
              <a:tr h="367393">
                <a:tc>
                  <a:txBody>
                    <a:bodyPr/>
                    <a:lstStyle/>
                    <a:p>
                      <a:pPr marL="0" marR="0" algn="ctr">
                        <a:spcBef>
                          <a:spcPts val="1200"/>
                        </a:spcBef>
                        <a:spcAft>
                          <a:spcPts val="0"/>
                        </a:spcAft>
                      </a:pPr>
                      <a:r>
                        <a:rPr lang="en-US" sz="1600" dirty="0" err="1">
                          <a:effectLst/>
                        </a:rPr>
                        <a:t>title_status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600" dirty="0">
                          <a:effectLst/>
                        </a:rPr>
                        <a:t>2.02E-28</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34101743"/>
                  </a:ext>
                </a:extLst>
              </a:tr>
            </a:tbl>
          </a:graphicData>
        </a:graphic>
      </p:graphicFrame>
      <p:graphicFrame>
        <p:nvGraphicFramePr>
          <p:cNvPr id="5" name="Table 4">
            <a:extLst>
              <a:ext uri="{FF2B5EF4-FFF2-40B4-BE49-F238E27FC236}">
                <a16:creationId xmlns:a16="http://schemas.microsoft.com/office/drawing/2014/main" id="{7C90AF1A-B1AB-3642-8818-232BCBA7E026}"/>
              </a:ext>
            </a:extLst>
          </p:cNvPr>
          <p:cNvGraphicFramePr>
            <a:graphicFrameLocks noGrp="1"/>
          </p:cNvGraphicFramePr>
          <p:nvPr>
            <p:extLst>
              <p:ext uri="{D42A27DB-BD31-4B8C-83A1-F6EECF244321}">
                <p14:modId xmlns:p14="http://schemas.microsoft.com/office/powerpoint/2010/main" val="1002343784"/>
              </p:ext>
            </p:extLst>
          </p:nvPr>
        </p:nvGraphicFramePr>
        <p:xfrm>
          <a:off x="4229099" y="3857623"/>
          <a:ext cx="6815138" cy="1867396"/>
        </p:xfrm>
        <a:graphic>
          <a:graphicData uri="http://schemas.openxmlformats.org/drawingml/2006/table">
            <a:tbl>
              <a:tblPr firstRow="1" firstCol="1" bandRow="1">
                <a:tableStyleId>{9D7B26C5-4107-4FEC-AEDC-1716B250A1EF}</a:tableStyleId>
              </a:tblPr>
              <a:tblGrid>
                <a:gridCol w="3786189">
                  <a:extLst>
                    <a:ext uri="{9D8B030D-6E8A-4147-A177-3AD203B41FA5}">
                      <a16:colId xmlns:a16="http://schemas.microsoft.com/office/drawing/2014/main" val="1002057119"/>
                    </a:ext>
                  </a:extLst>
                </a:gridCol>
                <a:gridCol w="3028949">
                  <a:extLst>
                    <a:ext uri="{9D8B030D-6E8A-4147-A177-3AD203B41FA5}">
                      <a16:colId xmlns:a16="http://schemas.microsoft.com/office/drawing/2014/main" val="3777694635"/>
                    </a:ext>
                  </a:extLst>
                </a:gridCol>
              </a:tblGrid>
              <a:tr h="466849">
                <a:tc>
                  <a:txBody>
                    <a:bodyPr/>
                    <a:lstStyle/>
                    <a:p>
                      <a:pPr marL="0" marR="0" algn="ctr">
                        <a:spcBef>
                          <a:spcPts val="1200"/>
                        </a:spcBef>
                        <a:spcAft>
                          <a:spcPts val="0"/>
                        </a:spcAft>
                      </a:pPr>
                      <a:r>
                        <a:rPr lang="en-US" sz="1200">
                          <a:effectLst/>
                        </a:rPr>
                        <a:t>Mean Absolute Error</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200">
                          <a:effectLst/>
                        </a:rPr>
                        <a:t>5682.12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24488769"/>
                  </a:ext>
                </a:extLst>
              </a:tr>
              <a:tr h="466849">
                <a:tc>
                  <a:txBody>
                    <a:bodyPr/>
                    <a:lstStyle/>
                    <a:p>
                      <a:pPr marL="0" marR="0" algn="ctr">
                        <a:spcBef>
                          <a:spcPts val="1200"/>
                        </a:spcBef>
                        <a:spcAft>
                          <a:spcPts val="0"/>
                        </a:spcAft>
                      </a:pPr>
                      <a:r>
                        <a:rPr lang="en-US" sz="1200">
                          <a:effectLst/>
                        </a:rPr>
                        <a:t>Mean Squared Error</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200">
                          <a:effectLst/>
                        </a:rPr>
                        <a:t>56566562.60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34569782"/>
                  </a:ext>
                </a:extLst>
              </a:tr>
              <a:tr h="466849">
                <a:tc>
                  <a:txBody>
                    <a:bodyPr/>
                    <a:lstStyle/>
                    <a:p>
                      <a:pPr marL="0" marR="0" algn="ctr">
                        <a:spcBef>
                          <a:spcPts val="1200"/>
                        </a:spcBef>
                        <a:spcAft>
                          <a:spcPts val="0"/>
                        </a:spcAft>
                      </a:pPr>
                      <a:r>
                        <a:rPr lang="en-US" sz="1200">
                          <a:effectLst/>
                        </a:rPr>
                        <a:t>Root Mean Squared Error</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200" dirty="0">
                          <a:effectLst/>
                        </a:rPr>
                        <a:t>7521.07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36367799"/>
                  </a:ext>
                </a:extLst>
              </a:tr>
              <a:tr h="466849">
                <a:tc>
                  <a:txBody>
                    <a:bodyPr/>
                    <a:lstStyle/>
                    <a:p>
                      <a:pPr marL="0" marR="0" algn="ctr">
                        <a:spcBef>
                          <a:spcPts val="1200"/>
                        </a:spcBef>
                        <a:spcAft>
                          <a:spcPts val="0"/>
                        </a:spcAft>
                      </a:pPr>
                      <a:r>
                        <a:rPr lang="en-US" sz="1200" dirty="0">
                          <a:effectLst/>
                        </a:rPr>
                        <a:t>R2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200"/>
                        </a:spcBef>
                        <a:spcAft>
                          <a:spcPts val="0"/>
                        </a:spcAft>
                      </a:pPr>
                      <a:r>
                        <a:rPr lang="en-US" sz="1200" dirty="0">
                          <a:effectLst/>
                        </a:rPr>
                        <a:t>0.58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73951141"/>
                  </a:ext>
                </a:extLst>
              </a:tr>
            </a:tbl>
          </a:graphicData>
        </a:graphic>
      </p:graphicFrame>
    </p:spTree>
    <p:extLst>
      <p:ext uri="{BB962C8B-B14F-4D97-AF65-F5344CB8AC3E}">
        <p14:creationId xmlns:p14="http://schemas.microsoft.com/office/powerpoint/2010/main" val="15868943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{1599AF3A-B9D2-3E4A-9C9B-2F0178C1A5CF}tf10001124</Template>
  <TotalTime>84</TotalTime>
  <Words>417</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Corbel</vt:lpstr>
      <vt:lpstr>Times New Roman</vt:lpstr>
      <vt:lpstr>Wingdings</vt:lpstr>
      <vt:lpstr>Wingdings 2</vt:lpstr>
      <vt:lpstr>Frame</vt:lpstr>
      <vt:lpstr>Identify  the most comment car model and predict used car price</vt:lpstr>
      <vt:lpstr>Introduction </vt:lpstr>
      <vt:lpstr>Data Description</vt:lpstr>
      <vt:lpstr>Used car dealers</vt:lpstr>
      <vt:lpstr>Identify  the most comment car model</vt:lpstr>
      <vt:lpstr>Identify  the most comment car model</vt:lpstr>
      <vt:lpstr>Predict used car price  variable selection</vt:lpstr>
      <vt:lpstr>Predict used car price  variable selection</vt:lpstr>
      <vt:lpstr>Predict used car price  Model Performance </vt:lpstr>
      <vt:lpstr>Predict used car price</vt:lpstr>
      <vt:lpstr>Discussion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the most comment car model and predict used car price</dc:title>
  <dc:creator>Happy</dc:creator>
  <cp:lastModifiedBy>Happy</cp:lastModifiedBy>
  <cp:revision>6</cp:revision>
  <dcterms:created xsi:type="dcterms:W3CDTF">2021-01-18T18:49:24Z</dcterms:created>
  <dcterms:modified xsi:type="dcterms:W3CDTF">2021-01-18T20:13:46Z</dcterms:modified>
</cp:coreProperties>
</file>