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3BC52-A471-4E98-811A-057725DE8F6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35F1F29-D7E8-4528-9FE2-79B386CD354C}">
      <dgm:prSet custT="1"/>
      <dgm:spPr/>
      <dgm:t>
        <a:bodyPr/>
        <a:lstStyle/>
        <a:p>
          <a:pPr>
            <a:lnSpc>
              <a:spcPct val="100000"/>
            </a:lnSpc>
          </a:pPr>
          <a:r>
            <a:rPr lang="en-US" sz="1800" dirty="0"/>
            <a:t>To remove dataset limitation, we used SMOTE+ENN algorithm to balance the image dataset.</a:t>
          </a:r>
        </a:p>
      </dgm:t>
    </dgm:pt>
    <dgm:pt modelId="{EDB576B9-1C1E-4D37-B74A-DC7CB720B157}" type="parTrans" cxnId="{70224788-8ED6-4991-A0E5-03A9E0E56D93}">
      <dgm:prSet/>
      <dgm:spPr/>
      <dgm:t>
        <a:bodyPr/>
        <a:lstStyle/>
        <a:p>
          <a:endParaRPr lang="en-US"/>
        </a:p>
      </dgm:t>
    </dgm:pt>
    <dgm:pt modelId="{5D8AB6DE-F2C3-4A75-B2EC-AF170A2C1B57}" type="sibTrans" cxnId="{70224788-8ED6-4991-A0E5-03A9E0E56D93}">
      <dgm:prSet/>
      <dgm:spPr/>
      <dgm:t>
        <a:bodyPr/>
        <a:lstStyle/>
        <a:p>
          <a:endParaRPr lang="en-US"/>
        </a:p>
      </dgm:t>
    </dgm:pt>
    <dgm:pt modelId="{1D84A13C-54D0-4E27-A758-A79E3EC10632}">
      <dgm:prSet custT="1"/>
      <dgm:spPr/>
      <dgm:t>
        <a:bodyPr/>
        <a:lstStyle/>
        <a:p>
          <a:pPr>
            <a:lnSpc>
              <a:spcPct val="100000"/>
            </a:lnSpc>
          </a:pPr>
          <a:r>
            <a:rPr lang="en-US" sz="1800" dirty="0"/>
            <a:t>We trained InceptionV3, ResNet50 and VGG19 models on dataset balanced using SMOTE+ENN algorithms and compared the results with the models trained on unbalanced dataset.</a:t>
          </a:r>
        </a:p>
      </dgm:t>
    </dgm:pt>
    <dgm:pt modelId="{D5FDE756-CE8D-4124-8CF4-46B74FC88E2D}" type="parTrans" cxnId="{85BB9467-6BC2-4D03-8FC6-C30C9CEEEC33}">
      <dgm:prSet/>
      <dgm:spPr/>
      <dgm:t>
        <a:bodyPr/>
        <a:lstStyle/>
        <a:p>
          <a:endParaRPr lang="en-US"/>
        </a:p>
      </dgm:t>
    </dgm:pt>
    <dgm:pt modelId="{A4F20CB0-8358-4024-BEAD-CFD0DD2D9168}" type="sibTrans" cxnId="{85BB9467-6BC2-4D03-8FC6-C30C9CEEEC33}">
      <dgm:prSet/>
      <dgm:spPr/>
      <dgm:t>
        <a:bodyPr/>
        <a:lstStyle/>
        <a:p>
          <a:endParaRPr lang="en-US"/>
        </a:p>
      </dgm:t>
    </dgm:pt>
    <dgm:pt modelId="{36A98493-C59F-4A52-941F-69FEC81BD48E}" type="pres">
      <dgm:prSet presAssocID="{BD13BC52-A471-4E98-811A-057725DE8F6F}" presName="root" presStyleCnt="0">
        <dgm:presLayoutVars>
          <dgm:dir/>
          <dgm:resizeHandles val="exact"/>
        </dgm:presLayoutVars>
      </dgm:prSet>
      <dgm:spPr/>
    </dgm:pt>
    <dgm:pt modelId="{2587B87E-A952-4DA4-B8BE-E0FD7D757C09}" type="pres">
      <dgm:prSet presAssocID="{635F1F29-D7E8-4528-9FE2-79B386CD354C}" presName="compNode" presStyleCnt="0"/>
      <dgm:spPr/>
    </dgm:pt>
    <dgm:pt modelId="{1C8EB626-CA41-447B-AD2D-CB98B60171E3}" type="pres">
      <dgm:prSet presAssocID="{635F1F29-D7E8-4528-9FE2-79B386CD354C}" presName="bgRect" presStyleLbl="bgShp" presStyleIdx="0" presStyleCnt="2" custLinFactNeighborX="424" custLinFactNeighborY="-11485"/>
      <dgm:spPr/>
    </dgm:pt>
    <dgm:pt modelId="{7C0EA602-3FF9-4F86-B848-9E269C44B222}" type="pres">
      <dgm:prSet presAssocID="{635F1F29-D7E8-4528-9FE2-79B386CD354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D0540AB-DF41-45E6-9336-3E61FD3E9789}" type="pres">
      <dgm:prSet presAssocID="{635F1F29-D7E8-4528-9FE2-79B386CD354C}" presName="spaceRect" presStyleCnt="0"/>
      <dgm:spPr/>
    </dgm:pt>
    <dgm:pt modelId="{86320D43-91EF-4A5A-A315-42171E50795C}" type="pres">
      <dgm:prSet presAssocID="{635F1F29-D7E8-4528-9FE2-79B386CD354C}" presName="parTx" presStyleLbl="revTx" presStyleIdx="0" presStyleCnt="2">
        <dgm:presLayoutVars>
          <dgm:chMax val="0"/>
          <dgm:chPref val="0"/>
        </dgm:presLayoutVars>
      </dgm:prSet>
      <dgm:spPr/>
    </dgm:pt>
    <dgm:pt modelId="{E6D4B94F-2294-4A1D-B4C7-52D9B061C0C6}" type="pres">
      <dgm:prSet presAssocID="{5D8AB6DE-F2C3-4A75-B2EC-AF170A2C1B57}" presName="sibTrans" presStyleCnt="0"/>
      <dgm:spPr/>
    </dgm:pt>
    <dgm:pt modelId="{2BA164E3-7155-4F70-B0F9-0A4EDA42B6CE}" type="pres">
      <dgm:prSet presAssocID="{1D84A13C-54D0-4E27-A758-A79E3EC10632}" presName="compNode" presStyleCnt="0"/>
      <dgm:spPr/>
    </dgm:pt>
    <dgm:pt modelId="{F7F49F67-90D9-420C-99E6-44A9EB53C7C8}" type="pres">
      <dgm:prSet presAssocID="{1D84A13C-54D0-4E27-A758-A79E3EC10632}" presName="bgRect" presStyleLbl="bgShp" presStyleIdx="1" presStyleCnt="2" custScaleY="114636"/>
      <dgm:spPr/>
    </dgm:pt>
    <dgm:pt modelId="{D99FFD6F-7913-45C1-B909-2FD7417BEC39}" type="pres">
      <dgm:prSet presAssocID="{1D84A13C-54D0-4E27-A758-A79E3EC106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161402A8-5E0B-4802-91E9-BC125083231D}" type="pres">
      <dgm:prSet presAssocID="{1D84A13C-54D0-4E27-A758-A79E3EC10632}" presName="spaceRect" presStyleCnt="0"/>
      <dgm:spPr/>
    </dgm:pt>
    <dgm:pt modelId="{E4E515A8-1481-4D84-9968-92076B0C21AF}" type="pres">
      <dgm:prSet presAssocID="{1D84A13C-54D0-4E27-A758-A79E3EC10632}" presName="parTx" presStyleLbl="revTx" presStyleIdx="1" presStyleCnt="2" custLinFactNeighborX="-115" custLinFactNeighborY="-6207">
        <dgm:presLayoutVars>
          <dgm:chMax val="0"/>
          <dgm:chPref val="0"/>
        </dgm:presLayoutVars>
      </dgm:prSet>
      <dgm:spPr/>
    </dgm:pt>
  </dgm:ptLst>
  <dgm:cxnLst>
    <dgm:cxn modelId="{C30EB81F-6B89-4712-BC55-98E7579588F1}" type="presOf" srcId="{635F1F29-D7E8-4528-9FE2-79B386CD354C}" destId="{86320D43-91EF-4A5A-A315-42171E50795C}" srcOrd="0" destOrd="0" presId="urn:microsoft.com/office/officeart/2018/2/layout/IconVerticalSolidList"/>
    <dgm:cxn modelId="{85BB9467-6BC2-4D03-8FC6-C30C9CEEEC33}" srcId="{BD13BC52-A471-4E98-811A-057725DE8F6F}" destId="{1D84A13C-54D0-4E27-A758-A79E3EC10632}" srcOrd="1" destOrd="0" parTransId="{D5FDE756-CE8D-4124-8CF4-46B74FC88E2D}" sibTransId="{A4F20CB0-8358-4024-BEAD-CFD0DD2D9168}"/>
    <dgm:cxn modelId="{70224788-8ED6-4991-A0E5-03A9E0E56D93}" srcId="{BD13BC52-A471-4E98-811A-057725DE8F6F}" destId="{635F1F29-D7E8-4528-9FE2-79B386CD354C}" srcOrd="0" destOrd="0" parTransId="{EDB576B9-1C1E-4D37-B74A-DC7CB720B157}" sibTransId="{5D8AB6DE-F2C3-4A75-B2EC-AF170A2C1B57}"/>
    <dgm:cxn modelId="{4919E5CC-28C2-43C5-92E0-F7D3232BACF3}" type="presOf" srcId="{BD13BC52-A471-4E98-811A-057725DE8F6F}" destId="{36A98493-C59F-4A52-941F-69FEC81BD48E}" srcOrd="0" destOrd="0" presId="urn:microsoft.com/office/officeart/2018/2/layout/IconVerticalSolidList"/>
    <dgm:cxn modelId="{A8F7E6FA-43BD-43FE-A244-434272374025}" type="presOf" srcId="{1D84A13C-54D0-4E27-A758-A79E3EC10632}" destId="{E4E515A8-1481-4D84-9968-92076B0C21AF}" srcOrd="0" destOrd="0" presId="urn:microsoft.com/office/officeart/2018/2/layout/IconVerticalSolidList"/>
    <dgm:cxn modelId="{8886A988-116C-4FA4-B3DD-B080F5BA744A}" type="presParOf" srcId="{36A98493-C59F-4A52-941F-69FEC81BD48E}" destId="{2587B87E-A952-4DA4-B8BE-E0FD7D757C09}" srcOrd="0" destOrd="0" presId="urn:microsoft.com/office/officeart/2018/2/layout/IconVerticalSolidList"/>
    <dgm:cxn modelId="{A709C6B3-EF1B-4916-8325-882D90E844DF}" type="presParOf" srcId="{2587B87E-A952-4DA4-B8BE-E0FD7D757C09}" destId="{1C8EB626-CA41-447B-AD2D-CB98B60171E3}" srcOrd="0" destOrd="0" presId="urn:microsoft.com/office/officeart/2018/2/layout/IconVerticalSolidList"/>
    <dgm:cxn modelId="{19C0695F-9662-4928-9343-F840315217E6}" type="presParOf" srcId="{2587B87E-A952-4DA4-B8BE-E0FD7D757C09}" destId="{7C0EA602-3FF9-4F86-B848-9E269C44B222}" srcOrd="1" destOrd="0" presId="urn:microsoft.com/office/officeart/2018/2/layout/IconVerticalSolidList"/>
    <dgm:cxn modelId="{B3B14444-2D2A-4218-A717-169CF7122860}" type="presParOf" srcId="{2587B87E-A952-4DA4-B8BE-E0FD7D757C09}" destId="{7D0540AB-DF41-45E6-9336-3E61FD3E9789}" srcOrd="2" destOrd="0" presId="urn:microsoft.com/office/officeart/2018/2/layout/IconVerticalSolidList"/>
    <dgm:cxn modelId="{B66183C8-498C-4DBE-A32D-BB6DFAFC9449}" type="presParOf" srcId="{2587B87E-A952-4DA4-B8BE-E0FD7D757C09}" destId="{86320D43-91EF-4A5A-A315-42171E50795C}" srcOrd="3" destOrd="0" presId="urn:microsoft.com/office/officeart/2018/2/layout/IconVerticalSolidList"/>
    <dgm:cxn modelId="{1DF754DD-6163-409C-B36F-7F7E36B918DA}" type="presParOf" srcId="{36A98493-C59F-4A52-941F-69FEC81BD48E}" destId="{E6D4B94F-2294-4A1D-B4C7-52D9B061C0C6}" srcOrd="1" destOrd="0" presId="urn:microsoft.com/office/officeart/2018/2/layout/IconVerticalSolidList"/>
    <dgm:cxn modelId="{26958D05-7E1E-4174-8A94-4D18C7B1BE6B}" type="presParOf" srcId="{36A98493-C59F-4A52-941F-69FEC81BD48E}" destId="{2BA164E3-7155-4F70-B0F9-0A4EDA42B6CE}" srcOrd="2" destOrd="0" presId="urn:microsoft.com/office/officeart/2018/2/layout/IconVerticalSolidList"/>
    <dgm:cxn modelId="{B032B6E2-6A23-42AA-B3B1-F670A4C69481}" type="presParOf" srcId="{2BA164E3-7155-4F70-B0F9-0A4EDA42B6CE}" destId="{F7F49F67-90D9-420C-99E6-44A9EB53C7C8}" srcOrd="0" destOrd="0" presId="urn:microsoft.com/office/officeart/2018/2/layout/IconVerticalSolidList"/>
    <dgm:cxn modelId="{BBA237D2-0C93-4E5F-8AF4-D206CD32E871}" type="presParOf" srcId="{2BA164E3-7155-4F70-B0F9-0A4EDA42B6CE}" destId="{D99FFD6F-7913-45C1-B909-2FD7417BEC39}" srcOrd="1" destOrd="0" presId="urn:microsoft.com/office/officeart/2018/2/layout/IconVerticalSolidList"/>
    <dgm:cxn modelId="{9C7D582E-CFF6-4A7F-A5FC-94C466EF6A7B}" type="presParOf" srcId="{2BA164E3-7155-4F70-B0F9-0A4EDA42B6CE}" destId="{161402A8-5E0B-4802-91E9-BC125083231D}" srcOrd="2" destOrd="0" presId="urn:microsoft.com/office/officeart/2018/2/layout/IconVerticalSolidList"/>
    <dgm:cxn modelId="{E777F755-37C3-4BAD-82B4-400D0D67671E}" type="presParOf" srcId="{2BA164E3-7155-4F70-B0F9-0A4EDA42B6CE}" destId="{E4E515A8-1481-4D84-9968-92076B0C21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EB626-CA41-447B-AD2D-CB98B60171E3}">
      <dsp:nvSpPr>
        <dsp:cNvPr id="0" name=""/>
        <dsp:cNvSpPr/>
      </dsp:nvSpPr>
      <dsp:spPr>
        <a:xfrm>
          <a:off x="0" y="0"/>
          <a:ext cx="6142845" cy="14135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EA602-3FF9-4F86-B848-9E269C44B222}">
      <dsp:nvSpPr>
        <dsp:cNvPr id="0" name=""/>
        <dsp:cNvSpPr/>
      </dsp:nvSpPr>
      <dsp:spPr>
        <a:xfrm>
          <a:off x="490193" y="262149"/>
          <a:ext cx="891260" cy="891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320D43-91EF-4A5A-A315-42171E50795C}">
      <dsp:nvSpPr>
        <dsp:cNvPr id="0" name=""/>
        <dsp:cNvSpPr/>
      </dsp:nvSpPr>
      <dsp:spPr>
        <a:xfrm>
          <a:off x="1871646" y="988"/>
          <a:ext cx="4181114" cy="162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500" tIns="171500" rIns="171500" bIns="171500" numCol="1" spcCol="1270" anchor="ctr" anchorCtr="0">
          <a:noAutofit/>
        </a:bodyPr>
        <a:lstStyle/>
        <a:p>
          <a:pPr marL="0" lvl="0" indent="0" algn="l" defTabSz="800100">
            <a:lnSpc>
              <a:spcPct val="100000"/>
            </a:lnSpc>
            <a:spcBef>
              <a:spcPct val="0"/>
            </a:spcBef>
            <a:spcAft>
              <a:spcPct val="35000"/>
            </a:spcAft>
            <a:buNone/>
          </a:pPr>
          <a:r>
            <a:rPr lang="en-US" sz="1800" kern="1200" dirty="0"/>
            <a:t>To remove dataset limitation, we used SMOTE+ENN algorithm to balance the image dataset.</a:t>
          </a:r>
        </a:p>
      </dsp:txBody>
      <dsp:txXfrm>
        <a:off x="1871646" y="988"/>
        <a:ext cx="4181114" cy="1620472"/>
      </dsp:txXfrm>
    </dsp:sp>
    <dsp:sp modelId="{F7F49F67-90D9-420C-99E6-44A9EB53C7C8}">
      <dsp:nvSpPr>
        <dsp:cNvPr id="0" name=""/>
        <dsp:cNvSpPr/>
      </dsp:nvSpPr>
      <dsp:spPr>
        <a:xfrm>
          <a:off x="0" y="1866061"/>
          <a:ext cx="6142845" cy="16204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FD6F-7913-45C1-B909-2FD7417BEC39}">
      <dsp:nvSpPr>
        <dsp:cNvPr id="0" name=""/>
        <dsp:cNvSpPr/>
      </dsp:nvSpPr>
      <dsp:spPr>
        <a:xfrm>
          <a:off x="490193" y="2230667"/>
          <a:ext cx="891260" cy="891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515A8-1481-4D84-9968-92076B0C21AF}">
      <dsp:nvSpPr>
        <dsp:cNvPr id="0" name=""/>
        <dsp:cNvSpPr/>
      </dsp:nvSpPr>
      <dsp:spPr>
        <a:xfrm>
          <a:off x="1866838" y="1868924"/>
          <a:ext cx="4181114" cy="162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500" tIns="171500" rIns="171500" bIns="171500" numCol="1" spcCol="1270" anchor="ctr" anchorCtr="0">
          <a:noAutofit/>
        </a:bodyPr>
        <a:lstStyle/>
        <a:p>
          <a:pPr marL="0" lvl="0" indent="0" algn="l" defTabSz="800100">
            <a:lnSpc>
              <a:spcPct val="100000"/>
            </a:lnSpc>
            <a:spcBef>
              <a:spcPct val="0"/>
            </a:spcBef>
            <a:spcAft>
              <a:spcPct val="35000"/>
            </a:spcAft>
            <a:buNone/>
          </a:pPr>
          <a:r>
            <a:rPr lang="en-US" sz="1800" kern="1200" dirty="0"/>
            <a:t>We trained InceptionV3, ResNet50 and VGG19 models on dataset balanced using SMOTE+ENN algorithms and compared the results with the models trained on unbalanced dataset.</a:t>
          </a:r>
        </a:p>
      </dsp:txBody>
      <dsp:txXfrm>
        <a:off x="1866838" y="1868924"/>
        <a:ext cx="4181114" cy="16204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28596-E07C-4759-A88D-BD73EA096638}"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86339-78C6-4561-ABFD-490C8BC03FFC}" type="slidenum">
              <a:rPr lang="en-IN" smtClean="0"/>
              <a:t>‹#›</a:t>
            </a:fld>
            <a:endParaRPr lang="en-IN"/>
          </a:p>
        </p:txBody>
      </p:sp>
    </p:spTree>
    <p:extLst>
      <p:ext uri="{BB962C8B-B14F-4D97-AF65-F5344CB8AC3E}">
        <p14:creationId xmlns:p14="http://schemas.microsoft.com/office/powerpoint/2010/main" val="3398903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E86339-78C6-4561-ABFD-490C8BC03FFC}" type="slidenum">
              <a:rPr lang="en-IN" smtClean="0"/>
              <a:t>10</a:t>
            </a:fld>
            <a:endParaRPr lang="en-IN"/>
          </a:p>
        </p:txBody>
      </p:sp>
    </p:spTree>
    <p:extLst>
      <p:ext uri="{BB962C8B-B14F-4D97-AF65-F5344CB8AC3E}">
        <p14:creationId xmlns:p14="http://schemas.microsoft.com/office/powerpoint/2010/main" val="164151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E86339-78C6-4561-ABFD-490C8BC03FFC}" type="slidenum">
              <a:rPr lang="en-IN" smtClean="0"/>
              <a:t>20</a:t>
            </a:fld>
            <a:endParaRPr lang="en-IN"/>
          </a:p>
        </p:txBody>
      </p:sp>
    </p:spTree>
    <p:extLst>
      <p:ext uri="{BB962C8B-B14F-4D97-AF65-F5344CB8AC3E}">
        <p14:creationId xmlns:p14="http://schemas.microsoft.com/office/powerpoint/2010/main" val="220236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7F3C-7C07-E27F-48CB-47C3AFD93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A9861-2C98-5B41-00FF-EEC633FBE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51B5E1-3FA6-12C7-9F5A-A22F17138BCD}"/>
              </a:ext>
            </a:extLst>
          </p:cNvPr>
          <p:cNvSpPr>
            <a:spLocks noGrp="1"/>
          </p:cNvSpPr>
          <p:nvPr>
            <p:ph type="dt" sz="half" idx="10"/>
          </p:nvPr>
        </p:nvSpPr>
        <p:spPr/>
        <p:txBody>
          <a:bodyPr/>
          <a:lstStyle/>
          <a:p>
            <a:fld id="{72EA7947-E287-4738-8C82-07CE4F01EF03}" type="datetime2">
              <a:rPr lang="en-US" smtClean="0"/>
              <a:t>Saturday, May 18, 2024</a:t>
            </a:fld>
            <a:endParaRPr lang="en-US" dirty="0"/>
          </a:p>
        </p:txBody>
      </p:sp>
      <p:sp>
        <p:nvSpPr>
          <p:cNvPr id="5" name="Footer Placeholder 4">
            <a:extLst>
              <a:ext uri="{FF2B5EF4-FFF2-40B4-BE49-F238E27FC236}">
                <a16:creationId xmlns:a16="http://schemas.microsoft.com/office/drawing/2014/main" id="{C50227F9-FD1A-2654-E54D-6F924B10B432}"/>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51E7A45-FD3D-20E7-C29A-E76539BF7E9B}"/>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0720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CCE6-A1F2-0839-B86D-7A5C65B802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C6479-FE13-41D3-C204-7E0C945C4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80E356-ECA9-6F3B-FCE0-927CF31AD868}"/>
              </a:ext>
            </a:extLst>
          </p:cNvPr>
          <p:cNvSpPr>
            <a:spLocks noGrp="1"/>
          </p:cNvSpPr>
          <p:nvPr>
            <p:ph type="dt" sz="half" idx="10"/>
          </p:nvPr>
        </p:nvSpPr>
        <p:spPr/>
        <p:txBody>
          <a:bodyPr/>
          <a:lstStyle/>
          <a:p>
            <a:fld id="{EE2EBD84-71F4-4271-8C46-0D47C0A9B12E}" type="datetime2">
              <a:rPr lang="en-US" smtClean="0"/>
              <a:t>Saturday, May 18, 2024</a:t>
            </a:fld>
            <a:endParaRPr lang="en-US"/>
          </a:p>
        </p:txBody>
      </p:sp>
      <p:sp>
        <p:nvSpPr>
          <p:cNvPr id="5" name="Footer Placeholder 4">
            <a:extLst>
              <a:ext uri="{FF2B5EF4-FFF2-40B4-BE49-F238E27FC236}">
                <a16:creationId xmlns:a16="http://schemas.microsoft.com/office/drawing/2014/main" id="{CF733C84-77FC-7E4E-3314-518418BD09B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B5540C03-5B4F-C3FB-EAE8-C54B177B6B6F}"/>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3384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D4685-DF61-A863-7D26-F570A3DFA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B5D00F-026B-FD94-7F91-D7B6DA6865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AE30A-0811-E02F-FBA1-87BBEC22F011}"/>
              </a:ext>
            </a:extLst>
          </p:cNvPr>
          <p:cNvSpPr>
            <a:spLocks noGrp="1"/>
          </p:cNvSpPr>
          <p:nvPr>
            <p:ph type="dt" sz="half" idx="10"/>
          </p:nvPr>
        </p:nvSpPr>
        <p:spPr/>
        <p:txBody>
          <a:bodyPr/>
          <a:lstStyle/>
          <a:p>
            <a:fld id="{ABAE0CE1-F450-4107-B2CB-17B18F8A3F4A}" type="datetime2">
              <a:rPr lang="en-US" smtClean="0"/>
              <a:t>Saturday, May 18, 2024</a:t>
            </a:fld>
            <a:endParaRPr lang="en-US"/>
          </a:p>
        </p:txBody>
      </p:sp>
      <p:sp>
        <p:nvSpPr>
          <p:cNvPr id="5" name="Footer Placeholder 4">
            <a:extLst>
              <a:ext uri="{FF2B5EF4-FFF2-40B4-BE49-F238E27FC236}">
                <a16:creationId xmlns:a16="http://schemas.microsoft.com/office/drawing/2014/main" id="{55F6875C-5297-5D8D-33FF-96E2ED63CFA3}"/>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271B025-B1D4-C944-F72C-9DDACF976B4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02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8FBA-3892-0038-BA8F-FCEA25EA2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FA1F78-E12B-17E8-6AC0-8CCDDB83C6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0C128A-B97C-3B19-2C3E-00C87AA5AB97}"/>
              </a:ext>
            </a:extLst>
          </p:cNvPr>
          <p:cNvSpPr>
            <a:spLocks noGrp="1"/>
          </p:cNvSpPr>
          <p:nvPr>
            <p:ph type="dt" sz="half" idx="10"/>
          </p:nvPr>
        </p:nvSpPr>
        <p:spPr/>
        <p:txBody>
          <a:bodyPr/>
          <a:lstStyle/>
          <a:p>
            <a:fld id="{6FE8C025-CD7A-4966-867E-81CF82B15267}" type="datetime2">
              <a:rPr lang="en-US" smtClean="0"/>
              <a:t>Saturday, May 18, 2024</a:t>
            </a:fld>
            <a:endParaRPr lang="en-US"/>
          </a:p>
        </p:txBody>
      </p:sp>
      <p:sp>
        <p:nvSpPr>
          <p:cNvPr id="5" name="Footer Placeholder 4">
            <a:extLst>
              <a:ext uri="{FF2B5EF4-FFF2-40B4-BE49-F238E27FC236}">
                <a16:creationId xmlns:a16="http://schemas.microsoft.com/office/drawing/2014/main" id="{CA29524B-DCC5-7A8E-ABA1-F9BF2C58FAE8}"/>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6469453F-70A5-56CF-8A77-EB0C21C35599}"/>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2229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A0CF-1129-4141-1FC1-5CDC7D4025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4FC64E-B245-B8AE-47CA-05AA107A17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482605-DA75-081F-08A3-573734395F64}"/>
              </a:ext>
            </a:extLst>
          </p:cNvPr>
          <p:cNvSpPr>
            <a:spLocks noGrp="1"/>
          </p:cNvSpPr>
          <p:nvPr>
            <p:ph type="dt" sz="half" idx="10"/>
          </p:nvPr>
        </p:nvSpPr>
        <p:spPr/>
        <p:txBody>
          <a:bodyPr/>
          <a:lstStyle/>
          <a:p>
            <a:fld id="{FE809929-0719-4517-94D6-FDF7F99E70F6}" type="datetime2">
              <a:rPr lang="en-US" smtClean="0"/>
              <a:t>Saturday, May 18, 2024</a:t>
            </a:fld>
            <a:endParaRPr lang="en-US"/>
          </a:p>
        </p:txBody>
      </p:sp>
      <p:sp>
        <p:nvSpPr>
          <p:cNvPr id="5" name="Footer Placeholder 4">
            <a:extLst>
              <a:ext uri="{FF2B5EF4-FFF2-40B4-BE49-F238E27FC236}">
                <a16:creationId xmlns:a16="http://schemas.microsoft.com/office/drawing/2014/main" id="{A0D73724-F958-F689-F3CC-A099FB0C725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A9D0CD13-5E1F-4DD6-4A3E-C6ECB74B3B29}"/>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184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DBE3-7103-3FBB-5673-A8A06AA83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606690-8DCC-0F39-D932-BE00E2A79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789378-4F50-3543-F9BE-47E467F42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519C44-24F4-C639-50CD-9A756D716F05}"/>
              </a:ext>
            </a:extLst>
          </p:cNvPr>
          <p:cNvSpPr>
            <a:spLocks noGrp="1"/>
          </p:cNvSpPr>
          <p:nvPr>
            <p:ph type="dt" sz="half" idx="10"/>
          </p:nvPr>
        </p:nvSpPr>
        <p:spPr/>
        <p:txBody>
          <a:bodyPr/>
          <a:lstStyle/>
          <a:p>
            <a:fld id="{20E95673-5512-4AAA-9AEB-E00C61EC65D5}" type="datetime2">
              <a:rPr lang="en-US" smtClean="0"/>
              <a:t>Saturday, May 18, 2024</a:t>
            </a:fld>
            <a:endParaRPr lang="en-US"/>
          </a:p>
        </p:txBody>
      </p:sp>
      <p:sp>
        <p:nvSpPr>
          <p:cNvPr id="6" name="Footer Placeholder 5">
            <a:extLst>
              <a:ext uri="{FF2B5EF4-FFF2-40B4-BE49-F238E27FC236}">
                <a16:creationId xmlns:a16="http://schemas.microsoft.com/office/drawing/2014/main" id="{149F5F48-339A-83EE-E411-1CFAED329BE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FA733CE-D4E3-51F0-DB6F-18F5E1A0864E}"/>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791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26FA-4115-1216-D851-0026B09D50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3C7266-B1ED-260A-50D7-4502FB6D1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EB79B-AEE0-E472-FA6C-B22B5559E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BD31BC-EE3F-1763-FFB5-EB622D059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5B152-4C45-F372-4F55-B7334B23B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8C0E2F-10DF-714E-6AFD-6FCE1B72AC43}"/>
              </a:ext>
            </a:extLst>
          </p:cNvPr>
          <p:cNvSpPr>
            <a:spLocks noGrp="1"/>
          </p:cNvSpPr>
          <p:nvPr>
            <p:ph type="dt" sz="half" idx="10"/>
          </p:nvPr>
        </p:nvSpPr>
        <p:spPr/>
        <p:txBody>
          <a:bodyPr/>
          <a:lstStyle/>
          <a:p>
            <a:fld id="{C13138FA-2E87-4873-8BBA-13E447C9A99A}" type="datetime2">
              <a:rPr lang="en-US" smtClean="0"/>
              <a:t>Saturday, May 18, 2024</a:t>
            </a:fld>
            <a:endParaRPr lang="en-US"/>
          </a:p>
        </p:txBody>
      </p:sp>
      <p:sp>
        <p:nvSpPr>
          <p:cNvPr id="8" name="Footer Placeholder 7">
            <a:extLst>
              <a:ext uri="{FF2B5EF4-FFF2-40B4-BE49-F238E27FC236}">
                <a16:creationId xmlns:a16="http://schemas.microsoft.com/office/drawing/2014/main" id="{1635B253-6A19-EA21-DF9B-2B230D048EE1}"/>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192FC73-BBA8-BCCF-7B9B-47D6E5F8129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7616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2080-A020-F48C-BB5B-29970A7A07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FF702C-2386-F801-3D3E-41C07693B380}"/>
              </a:ext>
            </a:extLst>
          </p:cNvPr>
          <p:cNvSpPr>
            <a:spLocks noGrp="1"/>
          </p:cNvSpPr>
          <p:nvPr>
            <p:ph type="dt" sz="half" idx="10"/>
          </p:nvPr>
        </p:nvSpPr>
        <p:spPr/>
        <p:txBody>
          <a:bodyPr/>
          <a:lstStyle/>
          <a:p>
            <a:fld id="{D75BB40A-97BD-4BFB-B639-0BFF95FDE8B7}" type="datetime2">
              <a:rPr lang="en-US" smtClean="0"/>
              <a:t>Saturday, May 18, 2024</a:t>
            </a:fld>
            <a:endParaRPr lang="en-US"/>
          </a:p>
        </p:txBody>
      </p:sp>
      <p:sp>
        <p:nvSpPr>
          <p:cNvPr id="4" name="Footer Placeholder 3">
            <a:extLst>
              <a:ext uri="{FF2B5EF4-FFF2-40B4-BE49-F238E27FC236}">
                <a16:creationId xmlns:a16="http://schemas.microsoft.com/office/drawing/2014/main" id="{AE615D86-2FD8-732B-4553-DED07A801A8A}"/>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C5F0D47D-BE92-609B-6C54-E90A12E9EFD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4540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62B29A-AA21-AFB7-67B7-DD228AC8DE64}"/>
              </a:ext>
            </a:extLst>
          </p:cNvPr>
          <p:cNvSpPr>
            <a:spLocks noGrp="1"/>
          </p:cNvSpPr>
          <p:nvPr>
            <p:ph type="dt" sz="half" idx="10"/>
          </p:nvPr>
        </p:nvSpPr>
        <p:spPr/>
        <p:txBody>
          <a:bodyPr/>
          <a:lstStyle/>
          <a:p>
            <a:fld id="{9EE9E0E3-ECF6-4CFE-8698-AEFEBCECC3C0}" type="datetime2">
              <a:rPr lang="en-US" smtClean="0"/>
              <a:t>Saturday, May 18, 2024</a:t>
            </a:fld>
            <a:endParaRPr lang="en-US"/>
          </a:p>
        </p:txBody>
      </p:sp>
      <p:sp>
        <p:nvSpPr>
          <p:cNvPr id="3" name="Footer Placeholder 2">
            <a:extLst>
              <a:ext uri="{FF2B5EF4-FFF2-40B4-BE49-F238E27FC236}">
                <a16:creationId xmlns:a16="http://schemas.microsoft.com/office/drawing/2014/main" id="{A7BF2DDB-E2BA-23B7-5311-0B29917279E3}"/>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A893AAC1-FE2D-810A-E8F0-DD11CDB78F0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3578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BCAC-9CDD-6C45-807B-3D289D03E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CF78E6-EF99-37F6-24F5-3FD9688127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CE299B-C99C-9BA3-FA32-79A215F2F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59EF4-0878-1C41-A14C-2B1AA684C515}"/>
              </a:ext>
            </a:extLst>
          </p:cNvPr>
          <p:cNvSpPr>
            <a:spLocks noGrp="1"/>
          </p:cNvSpPr>
          <p:nvPr>
            <p:ph type="dt" sz="half" idx="10"/>
          </p:nvPr>
        </p:nvSpPr>
        <p:spPr/>
        <p:txBody>
          <a:bodyPr/>
          <a:lstStyle/>
          <a:p>
            <a:fld id="{251462FC-960E-4740-921F-B36862979F21}" type="datetime2">
              <a:rPr lang="en-US" smtClean="0"/>
              <a:t>Saturday, May 18, 2024</a:t>
            </a:fld>
            <a:endParaRPr lang="en-US"/>
          </a:p>
        </p:txBody>
      </p:sp>
      <p:sp>
        <p:nvSpPr>
          <p:cNvPr id="6" name="Footer Placeholder 5">
            <a:extLst>
              <a:ext uri="{FF2B5EF4-FFF2-40B4-BE49-F238E27FC236}">
                <a16:creationId xmlns:a16="http://schemas.microsoft.com/office/drawing/2014/main" id="{02E90375-775A-BA7E-3E69-93271C5D4013}"/>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F3A6F16C-F982-0004-2B67-B3D6F3265AC6}"/>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3671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675C-833A-3337-66AA-AFCC8FAFC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098576-8BC8-2FA9-E4B9-0613A2617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83FC0E-1AEE-FDB4-C5D5-5626C5B62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29182-D67D-B3E7-81B1-CB01CBA61D53}"/>
              </a:ext>
            </a:extLst>
          </p:cNvPr>
          <p:cNvSpPr>
            <a:spLocks noGrp="1"/>
          </p:cNvSpPr>
          <p:nvPr>
            <p:ph type="dt" sz="half" idx="10"/>
          </p:nvPr>
        </p:nvSpPr>
        <p:spPr/>
        <p:txBody>
          <a:bodyPr/>
          <a:lstStyle/>
          <a:p>
            <a:fld id="{E50BC9E2-CB44-4C05-9BB5-496C18A241E0}" type="datetime2">
              <a:rPr lang="en-US" smtClean="0"/>
              <a:t>Saturday, May 18, 2024</a:t>
            </a:fld>
            <a:endParaRPr lang="en-US"/>
          </a:p>
        </p:txBody>
      </p:sp>
      <p:sp>
        <p:nvSpPr>
          <p:cNvPr id="6" name="Footer Placeholder 5">
            <a:extLst>
              <a:ext uri="{FF2B5EF4-FFF2-40B4-BE49-F238E27FC236}">
                <a16:creationId xmlns:a16="http://schemas.microsoft.com/office/drawing/2014/main" id="{3BC8F732-DA2A-242D-11DD-04A4BF7F1CBC}"/>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E5F09E50-ADD1-4834-AD9D-14018B72A11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6573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BE22D-A41F-24E0-2BEF-56E32EE8D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60FBC-032C-8761-3477-CC3B4033D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74DF1-5676-8AB0-5DB0-9B02E5B8C3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6CB39B-5F4C-4A7E-9BE3-AAFD45576D16}" type="datetime2">
              <a:rPr lang="en-US" smtClean="0"/>
              <a:t>Saturday, May 18, 2024</a:t>
            </a:fld>
            <a:endParaRPr lang="en-US" dirty="0"/>
          </a:p>
        </p:txBody>
      </p:sp>
      <p:sp>
        <p:nvSpPr>
          <p:cNvPr id="5" name="Footer Placeholder 4">
            <a:extLst>
              <a:ext uri="{FF2B5EF4-FFF2-40B4-BE49-F238E27FC236}">
                <a16:creationId xmlns:a16="http://schemas.microsoft.com/office/drawing/2014/main" id="{20502526-567A-F204-8705-92390C77E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1C61385-E484-CF45-F3A2-1F25A1E5D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2803265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F46086-A215-E9CA-3E6A-12891579397F}"/>
              </a:ext>
            </a:extLst>
          </p:cNvPr>
          <p:cNvSpPr>
            <a:spLocks noGrp="1"/>
          </p:cNvSpPr>
          <p:nvPr>
            <p:ph type="ctrTitle"/>
          </p:nvPr>
        </p:nvSpPr>
        <p:spPr>
          <a:xfrm>
            <a:off x="1386865" y="818984"/>
            <a:ext cx="6596245" cy="3268520"/>
          </a:xfrm>
        </p:spPr>
        <p:txBody>
          <a:bodyPr>
            <a:normAutofit/>
          </a:bodyPr>
          <a:lstStyle/>
          <a:p>
            <a:pPr algn="r"/>
            <a:r>
              <a:rPr lang="en-US" sz="4400" b="1" dirty="0">
                <a:solidFill>
                  <a:srgbClr val="FFFFFF"/>
                </a:solidFill>
                <a:latin typeface="Poppins"/>
                <a:cs typeface="Poppins"/>
                <a:sym typeface="Poppins"/>
              </a:rPr>
              <a:t>Early Detection of Alzheimer’s Disease Using SMOTE+ENN on an Unbalanced Dataset</a:t>
            </a:r>
            <a:endParaRPr lang="en-IN" sz="4400" dirty="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5E39CE4-B747-26A6-2C2E-60DABFA12C21}"/>
              </a:ext>
            </a:extLst>
          </p:cNvPr>
          <p:cNvSpPr>
            <a:spLocks noGrp="1"/>
          </p:cNvSpPr>
          <p:nvPr>
            <p:ph type="subTitle" idx="1"/>
          </p:nvPr>
        </p:nvSpPr>
        <p:spPr>
          <a:xfrm>
            <a:off x="1931874" y="4797188"/>
            <a:ext cx="6051236" cy="1241828"/>
          </a:xfrm>
        </p:spPr>
        <p:txBody>
          <a:bodyPr>
            <a:normAutofit/>
          </a:bodyPr>
          <a:lstStyle/>
          <a:p>
            <a:pPr lvl="3" algn="r"/>
            <a:r>
              <a:rPr lang="en-US">
                <a:solidFill>
                  <a:srgbClr val="FFFFFF"/>
                </a:solidFill>
                <a:latin typeface="Poppins"/>
                <a:ea typeface="Poppins"/>
                <a:cs typeface="Poppins"/>
                <a:sym typeface="Poppins"/>
              </a:rPr>
              <a:t>Members Name: Mayank Mukherjee, Anshuman Singh, Nikhil Rajput, Mayank</a:t>
            </a:r>
          </a:p>
          <a:p>
            <a:pPr lvl="3" algn="r"/>
            <a:r>
              <a:rPr lang="en-US">
                <a:solidFill>
                  <a:srgbClr val="FFFFFF"/>
                </a:solidFill>
                <a:latin typeface="Poppins"/>
                <a:cs typeface="Poppins"/>
                <a:sym typeface="Poppins"/>
              </a:rPr>
              <a:t>Co-Author: Dr. S. Amudha</a:t>
            </a:r>
            <a:endParaRPr lang="en-IN">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906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6AFF2-DD6E-AF1D-C789-A4A4B28944E2}"/>
              </a:ext>
            </a:extLst>
          </p:cNvPr>
          <p:cNvSpPr>
            <a:spLocks noGrp="1"/>
          </p:cNvSpPr>
          <p:nvPr>
            <p:ph type="title"/>
          </p:nvPr>
        </p:nvSpPr>
        <p:spPr>
          <a:xfrm>
            <a:off x="1371599" y="5510253"/>
            <a:ext cx="9895951" cy="1033669"/>
          </a:xfrm>
        </p:spPr>
        <p:txBody>
          <a:bodyPr>
            <a:normAutofit/>
          </a:bodyPr>
          <a:lstStyle/>
          <a:p>
            <a:r>
              <a:rPr lang="en-IN" sz="4000" b="1">
                <a:solidFill>
                  <a:srgbClr val="FFFFFF"/>
                </a:solidFill>
              </a:rPr>
              <a:t>ResNet50</a:t>
            </a:r>
          </a:p>
        </p:txBody>
      </p:sp>
      <p:sp>
        <p:nvSpPr>
          <p:cNvPr id="3" name="Content Placeholder 2">
            <a:extLst>
              <a:ext uri="{FF2B5EF4-FFF2-40B4-BE49-F238E27FC236}">
                <a16:creationId xmlns:a16="http://schemas.microsoft.com/office/drawing/2014/main" id="{1B8E3B55-DF02-0352-C7CF-31A5F07BC324}"/>
              </a:ext>
            </a:extLst>
          </p:cNvPr>
          <p:cNvSpPr>
            <a:spLocks noGrp="1"/>
          </p:cNvSpPr>
          <p:nvPr>
            <p:ph idx="1"/>
          </p:nvPr>
        </p:nvSpPr>
        <p:spPr>
          <a:xfrm>
            <a:off x="758664" y="3355747"/>
            <a:ext cx="10667999" cy="1597434"/>
          </a:xfrm>
        </p:spPr>
        <p:txBody>
          <a:bodyPr anchor="ctr">
            <a:normAutofit/>
          </a:bodyPr>
          <a:lstStyle/>
          <a:p>
            <a:r>
              <a:rPr lang="en-US" sz="1600" dirty="0"/>
              <a:t>ResNet50 is a convolutional neural network architecture that introduced the concept of residual learning to address the vanishing gradient problem in deep networks. Developed by Microsoft Research, it consists of 50 layers and utilizes residual blocks, which allow the network to learn residual mappings instead of directly learning the desired underlying functions. This approach enables ResNet50 to train deeper networks more effectively while maintaining accuracy. ResNet50 is widely used for image classification, object detection, and other computer vision tasks due to its depth, simplicity, and superior performance compared to earlier architectures.</a:t>
            </a:r>
            <a:endParaRPr lang="en-IN" sz="1600" dirty="0"/>
          </a:p>
        </p:txBody>
      </p:sp>
      <p:pic>
        <p:nvPicPr>
          <p:cNvPr id="4100" name="Picture 4" descr="ResNet50. ResNet-50 is a convolutional neural… | by Aditi Rastogi | Dev  Genius">
            <a:extLst>
              <a:ext uri="{FF2B5EF4-FFF2-40B4-BE49-F238E27FC236}">
                <a16:creationId xmlns:a16="http://schemas.microsoft.com/office/drawing/2014/main" id="{8BA14862-59AE-ADB9-D959-8DBBC9DF6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64" y="0"/>
            <a:ext cx="10668000" cy="302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59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EF554DA-905C-0C6D-92C9-D4D0F258C134}"/>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RESULTS AND DISCUSSION</a:t>
            </a:r>
          </a:p>
        </p:txBody>
      </p:sp>
      <p:pic>
        <p:nvPicPr>
          <p:cNvPr id="7" name="Picture 6">
            <a:extLst>
              <a:ext uri="{FF2B5EF4-FFF2-40B4-BE49-F238E27FC236}">
                <a16:creationId xmlns:a16="http://schemas.microsoft.com/office/drawing/2014/main" id="{4BA606EC-4373-0EC1-C14F-CD3E7173E25B}"/>
              </a:ext>
            </a:extLst>
          </p:cNvPr>
          <p:cNvPicPr>
            <a:picLocks noChangeAspect="1"/>
          </p:cNvPicPr>
          <p:nvPr/>
        </p:nvPicPr>
        <p:blipFill>
          <a:blip r:embed="rId2"/>
          <a:stretch>
            <a:fillRect/>
          </a:stretch>
        </p:blipFill>
        <p:spPr>
          <a:xfrm>
            <a:off x="2875604" y="2050595"/>
            <a:ext cx="3061245" cy="2617365"/>
          </a:xfrm>
          <a:prstGeom prst="rect">
            <a:avLst/>
          </a:prstGeom>
        </p:spPr>
      </p:pic>
      <p:pic>
        <p:nvPicPr>
          <p:cNvPr id="5" name="Picture 4">
            <a:extLst>
              <a:ext uri="{FF2B5EF4-FFF2-40B4-BE49-F238E27FC236}">
                <a16:creationId xmlns:a16="http://schemas.microsoft.com/office/drawing/2014/main" id="{DEB0EAB9-52F2-22B7-6330-A8EA8B2F9751}"/>
              </a:ext>
            </a:extLst>
          </p:cNvPr>
          <p:cNvPicPr>
            <a:picLocks noChangeAspect="1"/>
          </p:cNvPicPr>
          <p:nvPr/>
        </p:nvPicPr>
        <p:blipFill>
          <a:blip r:embed="rId3"/>
          <a:stretch>
            <a:fillRect/>
          </a:stretch>
        </p:blipFill>
        <p:spPr>
          <a:xfrm>
            <a:off x="6267671" y="2074130"/>
            <a:ext cx="3271706" cy="2617365"/>
          </a:xfrm>
          <a:prstGeom prst="rect">
            <a:avLst/>
          </a:prstGeom>
        </p:spPr>
      </p:pic>
      <p:sp>
        <p:nvSpPr>
          <p:cNvPr id="3" name="Content Placeholder 2">
            <a:extLst>
              <a:ext uri="{FF2B5EF4-FFF2-40B4-BE49-F238E27FC236}">
                <a16:creationId xmlns:a16="http://schemas.microsoft.com/office/drawing/2014/main" id="{AC52268C-0186-1A39-A36C-09252F351629}"/>
              </a:ext>
            </a:extLst>
          </p:cNvPr>
          <p:cNvSpPr>
            <a:spLocks noGrp="1"/>
          </p:cNvSpPr>
          <p:nvPr>
            <p:ph idx="1"/>
          </p:nvPr>
        </p:nvSpPr>
        <p:spPr>
          <a:xfrm>
            <a:off x="1371598" y="5070346"/>
            <a:ext cx="9496427" cy="1385266"/>
          </a:xfrm>
        </p:spPr>
        <p:txBody>
          <a:bodyPr>
            <a:normAutofit/>
          </a:bodyPr>
          <a:lstStyle/>
          <a:p>
            <a:pPr marL="0" indent="0">
              <a:buNone/>
            </a:pPr>
            <a:r>
              <a:rPr lang="en-IN" sz="2000" b="1" dirty="0"/>
              <a:t>INCEPTIONV3:</a:t>
            </a:r>
          </a:p>
          <a:p>
            <a:pPr marL="0" indent="0">
              <a:buNone/>
            </a:pPr>
            <a:r>
              <a:rPr lang="en-US" sz="2000" b="0" i="0" dirty="0">
                <a:effectLst/>
                <a:latin typeface="Consolas" panose="020B0609020204030204" pitchFamily="49" charset="0"/>
              </a:rPr>
              <a:t>Testing Accuracy: 99.023438 %, Testing AC: 99.783707 %, Testing Precision: 99.120235 %, Testing Recall: 99.023438 % ,Testing F1-Score: 99.071813 %</a:t>
            </a:r>
            <a:r>
              <a:rPr lang="en-IN" sz="2000" b="1" dirty="0"/>
              <a:t> </a:t>
            </a:r>
          </a:p>
        </p:txBody>
      </p:sp>
    </p:spTree>
    <p:extLst>
      <p:ext uri="{BB962C8B-B14F-4D97-AF65-F5344CB8AC3E}">
        <p14:creationId xmlns:p14="http://schemas.microsoft.com/office/powerpoint/2010/main" val="27271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EF554DA-905C-0C6D-92C9-D4D0F258C134}"/>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RESULTS AND DISCUSSION</a:t>
            </a:r>
          </a:p>
        </p:txBody>
      </p:sp>
      <p:pic>
        <p:nvPicPr>
          <p:cNvPr id="11" name="Picture 10">
            <a:extLst>
              <a:ext uri="{FF2B5EF4-FFF2-40B4-BE49-F238E27FC236}">
                <a16:creationId xmlns:a16="http://schemas.microsoft.com/office/drawing/2014/main" id="{436E3636-F6BC-F5D8-95D2-65082C5865BD}"/>
              </a:ext>
            </a:extLst>
          </p:cNvPr>
          <p:cNvPicPr>
            <a:picLocks noChangeAspect="1"/>
          </p:cNvPicPr>
          <p:nvPr/>
        </p:nvPicPr>
        <p:blipFill>
          <a:blip r:embed="rId2"/>
          <a:stretch>
            <a:fillRect/>
          </a:stretch>
        </p:blipFill>
        <p:spPr>
          <a:xfrm>
            <a:off x="2875604" y="2050595"/>
            <a:ext cx="3061245" cy="2617365"/>
          </a:xfrm>
          <a:prstGeom prst="rect">
            <a:avLst/>
          </a:prstGeom>
        </p:spPr>
      </p:pic>
      <p:pic>
        <p:nvPicPr>
          <p:cNvPr id="6" name="Picture 5">
            <a:extLst>
              <a:ext uri="{FF2B5EF4-FFF2-40B4-BE49-F238E27FC236}">
                <a16:creationId xmlns:a16="http://schemas.microsoft.com/office/drawing/2014/main" id="{E534CAAB-78FA-1F55-07CB-AB294AF0E2AF}"/>
              </a:ext>
            </a:extLst>
          </p:cNvPr>
          <p:cNvPicPr>
            <a:picLocks noChangeAspect="1"/>
          </p:cNvPicPr>
          <p:nvPr/>
        </p:nvPicPr>
        <p:blipFill>
          <a:blip r:embed="rId3"/>
          <a:stretch>
            <a:fillRect/>
          </a:stretch>
        </p:blipFill>
        <p:spPr>
          <a:xfrm>
            <a:off x="6267671" y="2074130"/>
            <a:ext cx="3323638" cy="2617365"/>
          </a:xfrm>
          <a:prstGeom prst="rect">
            <a:avLst/>
          </a:prstGeom>
        </p:spPr>
      </p:pic>
      <p:sp>
        <p:nvSpPr>
          <p:cNvPr id="3" name="Content Placeholder 2">
            <a:extLst>
              <a:ext uri="{FF2B5EF4-FFF2-40B4-BE49-F238E27FC236}">
                <a16:creationId xmlns:a16="http://schemas.microsoft.com/office/drawing/2014/main" id="{AC52268C-0186-1A39-A36C-09252F351629}"/>
              </a:ext>
            </a:extLst>
          </p:cNvPr>
          <p:cNvSpPr>
            <a:spLocks noGrp="1"/>
          </p:cNvSpPr>
          <p:nvPr>
            <p:ph idx="1"/>
          </p:nvPr>
        </p:nvSpPr>
        <p:spPr>
          <a:xfrm>
            <a:off x="1371598" y="5070346"/>
            <a:ext cx="9496427" cy="1385266"/>
          </a:xfrm>
        </p:spPr>
        <p:txBody>
          <a:bodyPr>
            <a:normAutofit/>
          </a:bodyPr>
          <a:lstStyle/>
          <a:p>
            <a:pPr marL="0" indent="0">
              <a:buNone/>
            </a:pPr>
            <a:r>
              <a:rPr lang="en-IN" sz="2000" b="1" dirty="0"/>
              <a:t>INCEPTIONV3(WITH SMOTE+ENN):</a:t>
            </a:r>
          </a:p>
          <a:p>
            <a:pPr marL="0" indent="0">
              <a:buNone/>
            </a:pPr>
            <a:r>
              <a:rPr lang="en-US" sz="2000" b="0" i="0" dirty="0">
                <a:effectLst/>
                <a:latin typeface="Consolas" panose="020B0609020204030204" pitchFamily="49" charset="0"/>
              </a:rPr>
              <a:t>Testing Accuracy: 99.602783 %, Testing AC: 99.962550 %, Testing Precision: 99.602586 %, Testing Recall: 99.553126 %, Testing F1-Score: 99.577850 %</a:t>
            </a:r>
            <a:endParaRPr lang="en-IN" sz="2000" b="1" dirty="0"/>
          </a:p>
        </p:txBody>
      </p:sp>
    </p:spTree>
    <p:extLst>
      <p:ext uri="{BB962C8B-B14F-4D97-AF65-F5344CB8AC3E}">
        <p14:creationId xmlns:p14="http://schemas.microsoft.com/office/powerpoint/2010/main" val="32206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EF554DA-905C-0C6D-92C9-D4D0F258C134}"/>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RESULTS AND DISCUSSION</a:t>
            </a:r>
          </a:p>
        </p:txBody>
      </p:sp>
      <p:pic>
        <p:nvPicPr>
          <p:cNvPr id="9" name="Picture 8">
            <a:extLst>
              <a:ext uri="{FF2B5EF4-FFF2-40B4-BE49-F238E27FC236}">
                <a16:creationId xmlns:a16="http://schemas.microsoft.com/office/drawing/2014/main" id="{0A6025E8-7AE8-0FA5-25F3-45576EDDACAD}"/>
              </a:ext>
            </a:extLst>
          </p:cNvPr>
          <p:cNvPicPr>
            <a:picLocks noChangeAspect="1"/>
          </p:cNvPicPr>
          <p:nvPr/>
        </p:nvPicPr>
        <p:blipFill>
          <a:blip r:embed="rId2"/>
          <a:stretch>
            <a:fillRect/>
          </a:stretch>
        </p:blipFill>
        <p:spPr>
          <a:xfrm>
            <a:off x="2875604" y="2050595"/>
            <a:ext cx="3061245" cy="2617365"/>
          </a:xfrm>
          <a:prstGeom prst="rect">
            <a:avLst/>
          </a:prstGeom>
        </p:spPr>
      </p:pic>
      <p:pic>
        <p:nvPicPr>
          <p:cNvPr id="5" name="Picture 4">
            <a:extLst>
              <a:ext uri="{FF2B5EF4-FFF2-40B4-BE49-F238E27FC236}">
                <a16:creationId xmlns:a16="http://schemas.microsoft.com/office/drawing/2014/main" id="{63B644F7-B095-76D8-5E6E-8977D2454F24}"/>
              </a:ext>
            </a:extLst>
          </p:cNvPr>
          <p:cNvPicPr>
            <a:picLocks noChangeAspect="1"/>
          </p:cNvPicPr>
          <p:nvPr/>
        </p:nvPicPr>
        <p:blipFill>
          <a:blip r:embed="rId3"/>
          <a:stretch>
            <a:fillRect/>
          </a:stretch>
        </p:blipFill>
        <p:spPr>
          <a:xfrm>
            <a:off x="6267671" y="2074130"/>
            <a:ext cx="3271706" cy="2617365"/>
          </a:xfrm>
          <a:prstGeom prst="rect">
            <a:avLst/>
          </a:prstGeom>
        </p:spPr>
      </p:pic>
      <p:sp>
        <p:nvSpPr>
          <p:cNvPr id="3" name="Content Placeholder 2">
            <a:extLst>
              <a:ext uri="{FF2B5EF4-FFF2-40B4-BE49-F238E27FC236}">
                <a16:creationId xmlns:a16="http://schemas.microsoft.com/office/drawing/2014/main" id="{AC52268C-0186-1A39-A36C-09252F351629}"/>
              </a:ext>
            </a:extLst>
          </p:cNvPr>
          <p:cNvSpPr>
            <a:spLocks noGrp="1"/>
          </p:cNvSpPr>
          <p:nvPr>
            <p:ph idx="1"/>
          </p:nvPr>
        </p:nvSpPr>
        <p:spPr>
          <a:xfrm>
            <a:off x="1371598" y="5070346"/>
            <a:ext cx="9496427" cy="1385266"/>
          </a:xfrm>
        </p:spPr>
        <p:txBody>
          <a:bodyPr>
            <a:normAutofit/>
          </a:bodyPr>
          <a:lstStyle/>
          <a:p>
            <a:pPr marL="0" indent="0">
              <a:buNone/>
            </a:pPr>
            <a:r>
              <a:rPr lang="en-IN" sz="2000" b="1" dirty="0"/>
              <a:t>RESNET-50:</a:t>
            </a:r>
          </a:p>
          <a:p>
            <a:pPr marL="0" indent="0">
              <a:buNone/>
            </a:pPr>
            <a:r>
              <a:rPr lang="en-US" sz="2000" b="0" i="0" dirty="0">
                <a:effectLst/>
                <a:latin typeface="Consolas" panose="020B0609020204030204" pitchFamily="49" charset="0"/>
              </a:rPr>
              <a:t>Testing Accuracy: 98.144531 %, Testing AC: 99.914670 %, Testing Precision: 98.529410 %, Testing Recall: 98.144531 %, Testing F1-Score: 98.336594 %</a:t>
            </a:r>
            <a:endParaRPr lang="en-IN" sz="2000" b="1" dirty="0"/>
          </a:p>
        </p:txBody>
      </p:sp>
    </p:spTree>
    <p:extLst>
      <p:ext uri="{BB962C8B-B14F-4D97-AF65-F5344CB8AC3E}">
        <p14:creationId xmlns:p14="http://schemas.microsoft.com/office/powerpoint/2010/main" val="380253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EF554DA-905C-0C6D-92C9-D4D0F258C134}"/>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RESULTS AND DISCUSSION</a:t>
            </a:r>
          </a:p>
        </p:txBody>
      </p:sp>
      <p:pic>
        <p:nvPicPr>
          <p:cNvPr id="11" name="Picture 10">
            <a:extLst>
              <a:ext uri="{FF2B5EF4-FFF2-40B4-BE49-F238E27FC236}">
                <a16:creationId xmlns:a16="http://schemas.microsoft.com/office/drawing/2014/main" id="{E5AE87A4-0BFD-E7DA-C3FF-C09181CBD5BB}"/>
              </a:ext>
            </a:extLst>
          </p:cNvPr>
          <p:cNvPicPr>
            <a:picLocks noChangeAspect="1"/>
          </p:cNvPicPr>
          <p:nvPr/>
        </p:nvPicPr>
        <p:blipFill>
          <a:blip r:embed="rId2"/>
          <a:stretch>
            <a:fillRect/>
          </a:stretch>
        </p:blipFill>
        <p:spPr>
          <a:xfrm>
            <a:off x="2875604" y="2050595"/>
            <a:ext cx="3061245" cy="2617365"/>
          </a:xfrm>
          <a:prstGeom prst="rect">
            <a:avLst/>
          </a:prstGeom>
        </p:spPr>
      </p:pic>
      <p:pic>
        <p:nvPicPr>
          <p:cNvPr id="6" name="Picture 5">
            <a:extLst>
              <a:ext uri="{FF2B5EF4-FFF2-40B4-BE49-F238E27FC236}">
                <a16:creationId xmlns:a16="http://schemas.microsoft.com/office/drawing/2014/main" id="{5753E88E-FFBD-7395-1DF3-B88AB384CA84}"/>
              </a:ext>
            </a:extLst>
          </p:cNvPr>
          <p:cNvPicPr>
            <a:picLocks noChangeAspect="1"/>
          </p:cNvPicPr>
          <p:nvPr/>
        </p:nvPicPr>
        <p:blipFill>
          <a:blip r:embed="rId3"/>
          <a:stretch>
            <a:fillRect/>
          </a:stretch>
        </p:blipFill>
        <p:spPr>
          <a:xfrm>
            <a:off x="6267671" y="2074130"/>
            <a:ext cx="3271706" cy="2617365"/>
          </a:xfrm>
          <a:prstGeom prst="rect">
            <a:avLst/>
          </a:prstGeom>
        </p:spPr>
      </p:pic>
      <p:sp>
        <p:nvSpPr>
          <p:cNvPr id="3" name="Content Placeholder 2">
            <a:extLst>
              <a:ext uri="{FF2B5EF4-FFF2-40B4-BE49-F238E27FC236}">
                <a16:creationId xmlns:a16="http://schemas.microsoft.com/office/drawing/2014/main" id="{AC52268C-0186-1A39-A36C-09252F351629}"/>
              </a:ext>
            </a:extLst>
          </p:cNvPr>
          <p:cNvSpPr>
            <a:spLocks noGrp="1"/>
          </p:cNvSpPr>
          <p:nvPr>
            <p:ph idx="1"/>
          </p:nvPr>
        </p:nvSpPr>
        <p:spPr>
          <a:xfrm>
            <a:off x="1371598" y="5070346"/>
            <a:ext cx="9496427" cy="1385266"/>
          </a:xfrm>
        </p:spPr>
        <p:txBody>
          <a:bodyPr>
            <a:normAutofit/>
          </a:bodyPr>
          <a:lstStyle/>
          <a:p>
            <a:pPr marL="0" indent="0">
              <a:buNone/>
            </a:pPr>
            <a:r>
              <a:rPr lang="en-IN" sz="2000" b="1" dirty="0"/>
              <a:t>RESNET-50(WITH SMOTE+ENN):</a:t>
            </a:r>
          </a:p>
          <a:p>
            <a:pPr marL="0" indent="0">
              <a:buNone/>
            </a:pPr>
            <a:r>
              <a:rPr lang="en-US" sz="2000" b="0" i="0" dirty="0">
                <a:effectLst/>
                <a:latin typeface="Consolas" panose="020B0609020204030204" pitchFamily="49" charset="0"/>
              </a:rPr>
              <a:t>Testing Accuracy: 99.501991 %, Testing AC: 99.972272 %, Testing Precision: 99.501991 %, Testing Recall: 99.501991 %, Testing F1-Score: 99.501991 %</a:t>
            </a:r>
            <a:endParaRPr lang="en-IN" sz="2000" b="1" dirty="0"/>
          </a:p>
        </p:txBody>
      </p:sp>
    </p:spTree>
    <p:extLst>
      <p:ext uri="{BB962C8B-B14F-4D97-AF65-F5344CB8AC3E}">
        <p14:creationId xmlns:p14="http://schemas.microsoft.com/office/powerpoint/2010/main" val="307180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EF554DA-905C-0C6D-92C9-D4D0F258C134}"/>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RESULTS AND DISCUSSION</a:t>
            </a:r>
          </a:p>
        </p:txBody>
      </p:sp>
      <p:pic>
        <p:nvPicPr>
          <p:cNvPr id="9" name="Picture 8">
            <a:extLst>
              <a:ext uri="{FF2B5EF4-FFF2-40B4-BE49-F238E27FC236}">
                <a16:creationId xmlns:a16="http://schemas.microsoft.com/office/drawing/2014/main" id="{1166042A-2B0B-F016-43A8-AAD16A3C8AF1}"/>
              </a:ext>
            </a:extLst>
          </p:cNvPr>
          <p:cNvPicPr>
            <a:picLocks noChangeAspect="1"/>
          </p:cNvPicPr>
          <p:nvPr/>
        </p:nvPicPr>
        <p:blipFill>
          <a:blip r:embed="rId2"/>
          <a:stretch>
            <a:fillRect/>
          </a:stretch>
        </p:blipFill>
        <p:spPr>
          <a:xfrm>
            <a:off x="2875604" y="2050595"/>
            <a:ext cx="3061245" cy="2617365"/>
          </a:xfrm>
          <a:prstGeom prst="rect">
            <a:avLst/>
          </a:prstGeom>
        </p:spPr>
      </p:pic>
      <p:pic>
        <p:nvPicPr>
          <p:cNvPr id="5" name="Picture 4">
            <a:extLst>
              <a:ext uri="{FF2B5EF4-FFF2-40B4-BE49-F238E27FC236}">
                <a16:creationId xmlns:a16="http://schemas.microsoft.com/office/drawing/2014/main" id="{DFAC6C09-535C-5D6B-98F4-2E4E7A5660CD}"/>
              </a:ext>
            </a:extLst>
          </p:cNvPr>
          <p:cNvPicPr>
            <a:picLocks noChangeAspect="1"/>
          </p:cNvPicPr>
          <p:nvPr/>
        </p:nvPicPr>
        <p:blipFill>
          <a:blip r:embed="rId3"/>
          <a:stretch>
            <a:fillRect/>
          </a:stretch>
        </p:blipFill>
        <p:spPr>
          <a:xfrm>
            <a:off x="6267671" y="2074130"/>
            <a:ext cx="3323638" cy="2617365"/>
          </a:xfrm>
          <a:prstGeom prst="rect">
            <a:avLst/>
          </a:prstGeom>
        </p:spPr>
      </p:pic>
      <p:sp>
        <p:nvSpPr>
          <p:cNvPr id="3" name="Content Placeholder 2">
            <a:extLst>
              <a:ext uri="{FF2B5EF4-FFF2-40B4-BE49-F238E27FC236}">
                <a16:creationId xmlns:a16="http://schemas.microsoft.com/office/drawing/2014/main" id="{AC52268C-0186-1A39-A36C-09252F351629}"/>
              </a:ext>
            </a:extLst>
          </p:cNvPr>
          <p:cNvSpPr>
            <a:spLocks noGrp="1"/>
          </p:cNvSpPr>
          <p:nvPr>
            <p:ph idx="1"/>
          </p:nvPr>
        </p:nvSpPr>
        <p:spPr>
          <a:xfrm>
            <a:off x="1371598" y="5070346"/>
            <a:ext cx="9496427" cy="1385266"/>
          </a:xfrm>
        </p:spPr>
        <p:txBody>
          <a:bodyPr>
            <a:normAutofit/>
          </a:bodyPr>
          <a:lstStyle/>
          <a:p>
            <a:pPr marL="0" indent="0">
              <a:buNone/>
            </a:pPr>
            <a:r>
              <a:rPr lang="en-IN" sz="2000" b="1" dirty="0"/>
              <a:t>VGG-19:</a:t>
            </a:r>
          </a:p>
          <a:p>
            <a:pPr marL="0" indent="0">
              <a:buNone/>
            </a:pPr>
            <a:r>
              <a:rPr lang="en-US" sz="2000" b="0" i="0" dirty="0">
                <a:effectLst/>
                <a:latin typeface="Consolas" panose="020B0609020204030204" pitchFamily="49" charset="0"/>
              </a:rPr>
              <a:t>Testing Accuracy: 69.824219 %, Testing AUC: 91.583580 %, Testing Precision: 84.181815 %, Testing Recall: 45.214844 %, Testing F1-Score: 58.831003 %</a:t>
            </a:r>
            <a:endParaRPr lang="en-IN" sz="2000" b="1" dirty="0"/>
          </a:p>
        </p:txBody>
      </p:sp>
    </p:spTree>
    <p:extLst>
      <p:ext uri="{BB962C8B-B14F-4D97-AF65-F5344CB8AC3E}">
        <p14:creationId xmlns:p14="http://schemas.microsoft.com/office/powerpoint/2010/main" val="250076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EF554DA-905C-0C6D-92C9-D4D0F258C134}"/>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RESULTS AND DISCUSSION</a:t>
            </a:r>
          </a:p>
        </p:txBody>
      </p:sp>
      <p:pic>
        <p:nvPicPr>
          <p:cNvPr id="11" name="Picture 10">
            <a:extLst>
              <a:ext uri="{FF2B5EF4-FFF2-40B4-BE49-F238E27FC236}">
                <a16:creationId xmlns:a16="http://schemas.microsoft.com/office/drawing/2014/main" id="{2E348A71-E627-2CB6-CD6F-78938866833A}"/>
              </a:ext>
            </a:extLst>
          </p:cNvPr>
          <p:cNvPicPr>
            <a:picLocks noChangeAspect="1"/>
          </p:cNvPicPr>
          <p:nvPr/>
        </p:nvPicPr>
        <p:blipFill>
          <a:blip r:embed="rId2"/>
          <a:stretch>
            <a:fillRect/>
          </a:stretch>
        </p:blipFill>
        <p:spPr>
          <a:xfrm>
            <a:off x="2875604" y="2050595"/>
            <a:ext cx="3061245" cy="2617365"/>
          </a:xfrm>
          <a:prstGeom prst="rect">
            <a:avLst/>
          </a:prstGeom>
        </p:spPr>
      </p:pic>
      <p:pic>
        <p:nvPicPr>
          <p:cNvPr id="6" name="Picture 5">
            <a:extLst>
              <a:ext uri="{FF2B5EF4-FFF2-40B4-BE49-F238E27FC236}">
                <a16:creationId xmlns:a16="http://schemas.microsoft.com/office/drawing/2014/main" id="{BC979A7B-917A-DE20-E4D6-1A0FCBA36875}"/>
              </a:ext>
            </a:extLst>
          </p:cNvPr>
          <p:cNvPicPr>
            <a:picLocks noChangeAspect="1"/>
          </p:cNvPicPr>
          <p:nvPr/>
        </p:nvPicPr>
        <p:blipFill>
          <a:blip r:embed="rId3"/>
          <a:stretch>
            <a:fillRect/>
          </a:stretch>
        </p:blipFill>
        <p:spPr>
          <a:xfrm>
            <a:off x="6267671" y="2074130"/>
            <a:ext cx="3271706" cy="2617365"/>
          </a:xfrm>
          <a:prstGeom prst="rect">
            <a:avLst/>
          </a:prstGeom>
        </p:spPr>
      </p:pic>
      <p:sp>
        <p:nvSpPr>
          <p:cNvPr id="3" name="Content Placeholder 2">
            <a:extLst>
              <a:ext uri="{FF2B5EF4-FFF2-40B4-BE49-F238E27FC236}">
                <a16:creationId xmlns:a16="http://schemas.microsoft.com/office/drawing/2014/main" id="{AC52268C-0186-1A39-A36C-09252F351629}"/>
              </a:ext>
            </a:extLst>
          </p:cNvPr>
          <p:cNvSpPr>
            <a:spLocks noGrp="1"/>
          </p:cNvSpPr>
          <p:nvPr>
            <p:ph idx="1"/>
          </p:nvPr>
        </p:nvSpPr>
        <p:spPr>
          <a:xfrm>
            <a:off x="1371598" y="5070346"/>
            <a:ext cx="9496427" cy="1385266"/>
          </a:xfrm>
        </p:spPr>
        <p:txBody>
          <a:bodyPr>
            <a:normAutofit/>
          </a:bodyPr>
          <a:lstStyle/>
          <a:p>
            <a:pPr marL="0" indent="0">
              <a:buNone/>
            </a:pPr>
            <a:r>
              <a:rPr lang="en-IN" sz="2000" b="1" dirty="0"/>
              <a:t>VGG-19(WITH SMOTE-ENN):</a:t>
            </a:r>
          </a:p>
          <a:p>
            <a:pPr marL="0" indent="0">
              <a:buNone/>
            </a:pPr>
            <a:r>
              <a:rPr lang="en-US" sz="2000" b="0" i="0" dirty="0">
                <a:effectLst/>
                <a:latin typeface="Consolas" panose="020B0609020204030204" pitchFamily="49" charset="0"/>
              </a:rPr>
              <a:t>Testing Accuracy: 96.432114 %, Testing AC: 99.847519 %, Testing Precision: 96.618599 %, Testing Recall: 96.283448 %, Testing F1-Score: 96.450732 %</a:t>
            </a:r>
            <a:endParaRPr lang="en-IN" sz="2000" b="1" dirty="0"/>
          </a:p>
        </p:txBody>
      </p:sp>
    </p:spTree>
    <p:extLst>
      <p:ext uri="{BB962C8B-B14F-4D97-AF65-F5344CB8AC3E}">
        <p14:creationId xmlns:p14="http://schemas.microsoft.com/office/powerpoint/2010/main" val="28817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C0763-6DA7-16D6-694A-67688A78D80B}"/>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rPr>
              <a:t>Future work </a:t>
            </a:r>
            <a:br>
              <a:rPr lang="en-US" sz="4000" dirty="0">
                <a:solidFill>
                  <a:srgbClr val="FFFFFF"/>
                </a:solidFill>
              </a:rPr>
            </a:br>
            <a:r>
              <a:rPr lang="en-US" sz="4000" dirty="0">
                <a:solidFill>
                  <a:srgbClr val="FFFFFF"/>
                </a:solidFill>
              </a:rPr>
              <a:t>(An ML tool for healthcare image classification.)</a:t>
            </a:r>
          </a:p>
        </p:txBody>
      </p:sp>
      <p:sp>
        <p:nvSpPr>
          <p:cNvPr id="3" name="Content Placeholder 2">
            <a:extLst>
              <a:ext uri="{FF2B5EF4-FFF2-40B4-BE49-F238E27FC236}">
                <a16:creationId xmlns:a16="http://schemas.microsoft.com/office/drawing/2014/main" id="{ED7FAE39-A69A-1753-7BD4-7A587FFD4680}"/>
              </a:ext>
            </a:extLst>
          </p:cNvPr>
          <p:cNvSpPr>
            <a:spLocks noGrp="1"/>
          </p:cNvSpPr>
          <p:nvPr>
            <p:ph idx="1"/>
          </p:nvPr>
        </p:nvSpPr>
        <p:spPr>
          <a:xfrm>
            <a:off x="459351" y="2318196"/>
            <a:ext cx="4316018" cy="4245265"/>
          </a:xfrm>
        </p:spPr>
        <p:txBody>
          <a:bodyPr anchor="ctr">
            <a:noAutofit/>
          </a:bodyPr>
          <a:lstStyle/>
          <a:p>
            <a:pPr marL="0" indent="0">
              <a:buNone/>
            </a:pPr>
            <a:r>
              <a:rPr lang="en-US" dirty="0"/>
              <a:t>Our prototype model classifies Alzheimer disease stages from Brain-MRI dataset. We want to upscale to other such domains in Medical Image Classification field, and build a consultant application, targeting all kinds of brain-activity related  diseases.</a:t>
            </a:r>
          </a:p>
        </p:txBody>
      </p:sp>
      <p:pic>
        <p:nvPicPr>
          <p:cNvPr id="4" name="Picture 3">
            <a:extLst>
              <a:ext uri="{FF2B5EF4-FFF2-40B4-BE49-F238E27FC236}">
                <a16:creationId xmlns:a16="http://schemas.microsoft.com/office/drawing/2014/main" id="{A9684E87-E652-4C40-225E-7F3CD937BEE0}"/>
              </a:ext>
            </a:extLst>
          </p:cNvPr>
          <p:cNvPicPr>
            <a:picLocks noChangeAspect="1"/>
          </p:cNvPicPr>
          <p:nvPr/>
        </p:nvPicPr>
        <p:blipFill>
          <a:blip r:embed="rId2"/>
          <a:stretch>
            <a:fillRect/>
          </a:stretch>
        </p:blipFill>
        <p:spPr>
          <a:xfrm>
            <a:off x="5077553" y="1891970"/>
            <a:ext cx="2686443" cy="4809750"/>
          </a:xfrm>
          <a:prstGeom prst="rect">
            <a:avLst/>
          </a:prstGeom>
        </p:spPr>
      </p:pic>
      <p:pic>
        <p:nvPicPr>
          <p:cNvPr id="5" name="Picture 4">
            <a:extLst>
              <a:ext uri="{FF2B5EF4-FFF2-40B4-BE49-F238E27FC236}">
                <a16:creationId xmlns:a16="http://schemas.microsoft.com/office/drawing/2014/main" id="{25F43AA5-D44E-7274-9C60-037BF1906CCB}"/>
              </a:ext>
            </a:extLst>
          </p:cNvPr>
          <p:cNvPicPr>
            <a:picLocks noChangeAspect="1"/>
          </p:cNvPicPr>
          <p:nvPr/>
        </p:nvPicPr>
        <p:blipFill>
          <a:blip r:embed="rId3"/>
          <a:stretch>
            <a:fillRect/>
          </a:stretch>
        </p:blipFill>
        <p:spPr>
          <a:xfrm>
            <a:off x="8066179" y="2529009"/>
            <a:ext cx="3823637" cy="3823637"/>
          </a:xfrm>
          <a:prstGeom prst="rect">
            <a:avLst/>
          </a:prstGeom>
        </p:spPr>
      </p:pic>
    </p:spTree>
    <p:extLst>
      <p:ext uri="{BB962C8B-B14F-4D97-AF65-F5344CB8AC3E}">
        <p14:creationId xmlns:p14="http://schemas.microsoft.com/office/powerpoint/2010/main" val="3780804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24C1A-6DB7-116F-40E9-634C6646861D}"/>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CONCLUSION</a:t>
            </a:r>
          </a:p>
        </p:txBody>
      </p:sp>
      <p:sp>
        <p:nvSpPr>
          <p:cNvPr id="3" name="Content Placeholder 2">
            <a:extLst>
              <a:ext uri="{FF2B5EF4-FFF2-40B4-BE49-F238E27FC236}">
                <a16:creationId xmlns:a16="http://schemas.microsoft.com/office/drawing/2014/main" id="{8E1F5353-8230-00AD-E40C-54C4FF5A13DC}"/>
              </a:ext>
            </a:extLst>
          </p:cNvPr>
          <p:cNvSpPr>
            <a:spLocks noGrp="1"/>
          </p:cNvSpPr>
          <p:nvPr>
            <p:ph idx="1"/>
          </p:nvPr>
        </p:nvSpPr>
        <p:spPr>
          <a:xfrm>
            <a:off x="310895" y="1979869"/>
            <a:ext cx="11503153" cy="3735131"/>
          </a:xfrm>
        </p:spPr>
        <p:txBody>
          <a:bodyPr anchor="ctr">
            <a:normAutofit/>
          </a:bodyPr>
          <a:lstStyle/>
          <a:p>
            <a:pPr marL="914400" lvl="1" indent="-457200" algn="l">
              <a:buClr>
                <a:schemeClr val="bg1"/>
              </a:buClr>
              <a:buFont typeface="+mj-lt"/>
              <a:buAutoNum type="arabicPeriod"/>
            </a:pPr>
            <a:r>
              <a:rPr lang="en-US" sz="2400" dirty="0">
                <a:solidFill>
                  <a:schemeClr val="tx1"/>
                </a:solidFill>
                <a:latin typeface="Poppins"/>
                <a:ea typeface="Poppins"/>
                <a:cs typeface="Poppins"/>
                <a:sym typeface="Poppins"/>
              </a:rPr>
              <a:t>Thus, we developed a way to incorporate a Machine-Learning approach to the field of Healthcare image classification and built a model which classifies Brain-MRI image and delivers accurate prediction. We also found a way to work around an imbalanced dataset, which removes limitations around data collection and acquisition.</a:t>
            </a:r>
            <a:endParaRPr lang="en-IN" dirty="0"/>
          </a:p>
        </p:txBody>
      </p:sp>
      <p:sp>
        <p:nvSpPr>
          <p:cNvPr id="5" name="TextBox 4">
            <a:extLst>
              <a:ext uri="{FF2B5EF4-FFF2-40B4-BE49-F238E27FC236}">
                <a16:creationId xmlns:a16="http://schemas.microsoft.com/office/drawing/2014/main" id="{052233F0-9D81-9558-A1B9-F4A5110420B4}"/>
              </a:ext>
            </a:extLst>
          </p:cNvPr>
          <p:cNvSpPr txBox="1"/>
          <p:nvPr/>
        </p:nvSpPr>
        <p:spPr>
          <a:xfrm>
            <a:off x="9396483" y="6211669"/>
            <a:ext cx="184731" cy="646331"/>
          </a:xfrm>
          <a:prstGeom prst="rect">
            <a:avLst/>
          </a:prstGeom>
          <a:noFill/>
        </p:spPr>
        <p:txBody>
          <a:bodyPr wrap="none" rtlCol="0">
            <a:spAutoFit/>
          </a:bodyPr>
          <a:lstStyle/>
          <a:p>
            <a:endParaRPr lang="en-IN" sz="1800" dirty="0"/>
          </a:p>
          <a:p>
            <a:endParaRPr lang="en-IN" dirty="0"/>
          </a:p>
        </p:txBody>
      </p:sp>
    </p:spTree>
    <p:extLst>
      <p:ext uri="{BB962C8B-B14F-4D97-AF65-F5344CB8AC3E}">
        <p14:creationId xmlns:p14="http://schemas.microsoft.com/office/powerpoint/2010/main" val="270768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24C1A-6DB7-116F-40E9-634C6646861D}"/>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REFERENCES</a:t>
            </a:r>
          </a:p>
        </p:txBody>
      </p:sp>
      <p:sp>
        <p:nvSpPr>
          <p:cNvPr id="3" name="Content Placeholder 2">
            <a:extLst>
              <a:ext uri="{FF2B5EF4-FFF2-40B4-BE49-F238E27FC236}">
                <a16:creationId xmlns:a16="http://schemas.microsoft.com/office/drawing/2014/main" id="{8E1F5353-8230-00AD-E40C-54C4FF5A13DC}"/>
              </a:ext>
            </a:extLst>
          </p:cNvPr>
          <p:cNvSpPr>
            <a:spLocks noGrp="1"/>
          </p:cNvSpPr>
          <p:nvPr>
            <p:ph idx="1"/>
          </p:nvPr>
        </p:nvSpPr>
        <p:spPr>
          <a:xfrm>
            <a:off x="310895" y="1979868"/>
            <a:ext cx="10956655" cy="4283771"/>
          </a:xfrm>
        </p:spPr>
        <p:txBody>
          <a:bodyPr anchor="ctr">
            <a:normAutofit fontScale="85000" lnSpcReduction="10000"/>
          </a:bodyPr>
          <a:lstStyle/>
          <a:p>
            <a:pPr marL="914400" lvl="1" indent="-457200" algn="l">
              <a:buClr>
                <a:schemeClr val="bg1"/>
              </a:buClr>
              <a:buFont typeface="+mj-lt"/>
              <a:buAutoNum type="arabicPeriod"/>
            </a:pPr>
            <a:r>
              <a:rPr lang="en-IN" dirty="0"/>
              <a:t>1. Alzheimer's Association. (2020). 2020 Alzheimer's disease facts and figures.</a:t>
            </a:r>
          </a:p>
          <a:p>
            <a:pPr marL="914400" lvl="1" indent="-457200" algn="l">
              <a:buClr>
                <a:schemeClr val="bg1"/>
              </a:buClr>
              <a:buFont typeface="+mj-lt"/>
              <a:buAutoNum type="arabicPeriod"/>
            </a:pPr>
            <a:r>
              <a:rPr lang="en-IN" dirty="0"/>
              <a:t>2. Liu, M., et al. (2018). Detection and analysis of Alzheimer's disease using 3D 	convolutional neural network.</a:t>
            </a:r>
          </a:p>
          <a:p>
            <a:pPr marL="914400" lvl="1" indent="-457200" algn="l">
              <a:buClr>
                <a:schemeClr val="bg1"/>
              </a:buClr>
              <a:buFont typeface="+mj-lt"/>
              <a:buAutoNum type="arabicPeriod"/>
            </a:pPr>
            <a:r>
              <a:rPr lang="en-IN" dirty="0"/>
              <a:t>3. Samper-González, J., et al. (2018). Reproducible evaluation of classification 		methods in Alzheimer's disease.</a:t>
            </a:r>
          </a:p>
          <a:p>
            <a:pPr marL="914400" lvl="1" indent="-457200" algn="l">
              <a:buClr>
                <a:schemeClr val="bg1"/>
              </a:buClr>
              <a:buFont typeface="+mj-lt"/>
              <a:buAutoNum type="arabicPeriod"/>
            </a:pPr>
            <a:r>
              <a:rPr lang="en-IN" dirty="0"/>
              <a:t>4. Chawla, N. V., et al. (2002). SMOTE: Synthetic minority over-sampling technique.</a:t>
            </a:r>
          </a:p>
          <a:p>
            <a:pPr marL="914400" lvl="1" indent="-457200" algn="l">
              <a:buClr>
                <a:schemeClr val="bg1"/>
              </a:buClr>
              <a:buFont typeface="+mj-lt"/>
              <a:buAutoNum type="arabicPeriod"/>
            </a:pPr>
            <a:r>
              <a:rPr lang="en-IN" dirty="0"/>
              <a:t>5. Wilson, D. L. (1972). Asymptotic properties of nearest neighbour rules using edited 	data.</a:t>
            </a:r>
          </a:p>
          <a:p>
            <a:pPr marL="914400" lvl="1" indent="-457200" algn="l">
              <a:buClr>
                <a:schemeClr val="bg1"/>
              </a:buClr>
              <a:buFont typeface="+mj-lt"/>
              <a:buAutoNum type="arabicPeriod"/>
            </a:pPr>
            <a:r>
              <a:rPr lang="en-IN" dirty="0"/>
              <a:t>6. </a:t>
            </a:r>
            <a:r>
              <a:rPr lang="en-IN" dirty="0" err="1"/>
              <a:t>Selvaraju</a:t>
            </a:r>
            <a:r>
              <a:rPr lang="en-IN" dirty="0"/>
              <a:t>, R. R., et al. (2017). Grad-CAM: Visual explanations from deep networks 	via gradient-based localization.</a:t>
            </a:r>
          </a:p>
          <a:p>
            <a:pPr marL="914400" lvl="1" indent="-457200" algn="l">
              <a:buClr>
                <a:schemeClr val="bg1"/>
              </a:buClr>
              <a:buFont typeface="+mj-lt"/>
              <a:buAutoNum type="arabicPeriod"/>
            </a:pPr>
            <a:r>
              <a:rPr lang="en-IN" dirty="0"/>
              <a:t>7. Zhou, B., et al. (2016). Learning deep features for discriminative localization.</a:t>
            </a:r>
          </a:p>
          <a:p>
            <a:pPr marL="914400" lvl="1" indent="-457200" algn="l">
              <a:buClr>
                <a:schemeClr val="bg1"/>
              </a:buClr>
              <a:buFont typeface="+mj-lt"/>
              <a:buAutoNum type="arabicPeriod"/>
            </a:pPr>
            <a:r>
              <a:rPr lang="en-IN" dirty="0"/>
              <a:t>8. </a:t>
            </a:r>
            <a:r>
              <a:rPr lang="en-IN" dirty="0" err="1"/>
              <a:t>Esteva</a:t>
            </a:r>
            <a:r>
              <a:rPr lang="en-IN" dirty="0"/>
              <a:t>, A., et al. (2017). Dermatologist-level classification of skin cancer with 	deep neural networks.</a:t>
            </a:r>
          </a:p>
          <a:p>
            <a:pPr marL="914400" lvl="1" indent="-457200" algn="l">
              <a:buClr>
                <a:schemeClr val="bg1"/>
              </a:buClr>
              <a:buFont typeface="+mj-lt"/>
              <a:buAutoNum type="arabicPeriod"/>
            </a:pPr>
            <a:r>
              <a:rPr lang="en-IN" dirty="0"/>
              <a:t>9. </a:t>
            </a:r>
            <a:r>
              <a:rPr lang="en-IN" dirty="0" err="1"/>
              <a:t>Rajpurkar</a:t>
            </a:r>
            <a:r>
              <a:rPr lang="en-IN" dirty="0"/>
              <a:t>, P., et al. (2018). Deep learning for chest radiograph diagnosis: A  retrospective comparison of the </a:t>
            </a:r>
            <a:r>
              <a:rPr lang="en-IN" dirty="0" err="1"/>
              <a:t>CheXNeXt</a:t>
            </a:r>
            <a:r>
              <a:rPr lang="en-IN" dirty="0"/>
              <a:t> algorithm to practicing radiologists.</a:t>
            </a:r>
          </a:p>
        </p:txBody>
      </p:sp>
    </p:spTree>
    <p:extLst>
      <p:ext uri="{BB962C8B-B14F-4D97-AF65-F5344CB8AC3E}">
        <p14:creationId xmlns:p14="http://schemas.microsoft.com/office/powerpoint/2010/main" val="109715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1DBBD-3B9B-3D94-0C26-A467A22B79E6}"/>
              </a:ext>
            </a:extLst>
          </p:cNvPr>
          <p:cNvSpPr>
            <a:spLocks noGrp="1"/>
          </p:cNvSpPr>
          <p:nvPr>
            <p:ph type="title"/>
          </p:nvPr>
        </p:nvSpPr>
        <p:spPr>
          <a:xfrm>
            <a:off x="457201" y="502020"/>
            <a:ext cx="6002912" cy="1642970"/>
          </a:xfrm>
        </p:spPr>
        <p:txBody>
          <a:bodyPr anchor="b">
            <a:normAutofit/>
          </a:bodyPr>
          <a:lstStyle/>
          <a:p>
            <a:r>
              <a:rPr lang="en-US" sz="4000" b="1" dirty="0">
                <a:latin typeface="Poppins"/>
                <a:ea typeface="Poppins"/>
                <a:cs typeface="Poppins"/>
                <a:sym typeface="Poppins"/>
              </a:rPr>
              <a:t>Introduction</a:t>
            </a:r>
            <a:endParaRPr lang="en-IN" sz="4000" dirty="0"/>
          </a:p>
        </p:txBody>
      </p:sp>
      <p:sp>
        <p:nvSpPr>
          <p:cNvPr id="3" name="Content Placeholder 2">
            <a:extLst>
              <a:ext uri="{FF2B5EF4-FFF2-40B4-BE49-F238E27FC236}">
                <a16:creationId xmlns:a16="http://schemas.microsoft.com/office/drawing/2014/main" id="{FE20EA0E-47FE-F847-27E7-B6329B059C76}"/>
              </a:ext>
            </a:extLst>
          </p:cNvPr>
          <p:cNvSpPr>
            <a:spLocks noGrp="1"/>
          </p:cNvSpPr>
          <p:nvPr>
            <p:ph idx="1"/>
          </p:nvPr>
        </p:nvSpPr>
        <p:spPr>
          <a:xfrm>
            <a:off x="457201" y="2405894"/>
            <a:ext cx="6002912" cy="3535083"/>
          </a:xfrm>
        </p:spPr>
        <p:txBody>
          <a:bodyPr anchor="t">
            <a:normAutofit/>
          </a:bodyPr>
          <a:lstStyle/>
          <a:p>
            <a:r>
              <a:rPr lang="en-US" sz="1900" b="1" dirty="0">
                <a:latin typeface="Poppins"/>
                <a:ea typeface="Poppins"/>
                <a:cs typeface="Poppins"/>
                <a:sym typeface="Poppins"/>
              </a:rPr>
              <a:t>Overview: </a:t>
            </a:r>
            <a:br>
              <a:rPr lang="en-US" sz="1900" dirty="0">
                <a:latin typeface="Poppins"/>
                <a:ea typeface="Poppins"/>
                <a:cs typeface="Poppins"/>
                <a:sym typeface="Poppins"/>
              </a:rPr>
            </a:br>
            <a:br>
              <a:rPr lang="en-US" sz="1900" dirty="0">
                <a:latin typeface="Poppins"/>
                <a:ea typeface="Poppins"/>
                <a:cs typeface="Poppins"/>
                <a:sym typeface="Poppins"/>
              </a:rPr>
            </a:br>
            <a:r>
              <a:rPr lang="en-US" sz="1900" dirty="0">
                <a:latin typeface="Poppins"/>
                <a:ea typeface="Poppins"/>
                <a:cs typeface="Poppins"/>
                <a:sym typeface="Poppins"/>
              </a:rPr>
              <a:t>Our work focuses on building a model, trained on Brain MRI-Scan image dataset using Deep Learning Algorithms to build a model which provides accurate prediction of Alzheimer’s disease. For our novel idea we have trained with on an unbalanced image dataset and used </a:t>
            </a:r>
            <a:r>
              <a:rPr lang="en-US" sz="1900" u="sng" dirty="0">
                <a:latin typeface="Poppins"/>
                <a:ea typeface="Poppins"/>
                <a:cs typeface="Poppins"/>
                <a:sym typeface="Poppins"/>
              </a:rPr>
              <a:t>SMOTE+ENN algorithm </a:t>
            </a:r>
            <a:r>
              <a:rPr lang="en-US" sz="1900" dirty="0">
                <a:latin typeface="Poppins"/>
                <a:ea typeface="Poppins"/>
                <a:cs typeface="Poppins"/>
                <a:sym typeface="Poppins"/>
              </a:rPr>
              <a:t>to achieve the better accuracy as modern-day models which use a balanced dataset.</a:t>
            </a:r>
            <a:endParaRPr lang="en-US" sz="1900" dirty="0"/>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Normal brain (MRI) | Radiology Case | Radiopaedia.org">
            <a:extLst>
              <a:ext uri="{FF2B5EF4-FFF2-40B4-BE49-F238E27FC236}">
                <a16:creationId xmlns:a16="http://schemas.microsoft.com/office/drawing/2014/main" id="{C82FB598-BA9E-9315-7EEB-E72464EF0B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7075967" y="1359681"/>
            <a:ext cx="4170530" cy="41705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42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EAD20D69-8B9E-AD0F-1ED5-B31F837F1E38}"/>
              </a:ext>
            </a:extLst>
          </p:cNvPr>
          <p:cNvPicPr>
            <a:picLocks noChangeAspect="1"/>
          </p:cNvPicPr>
          <p:nvPr/>
        </p:nvPicPr>
        <p:blipFill rotWithShape="1">
          <a:blip r:embed="rId3">
            <a:alphaModFix/>
          </a:blip>
          <a:srcRect t="11833" b="13167"/>
          <a:stretch/>
        </p:blipFill>
        <p:spPr>
          <a:xfrm>
            <a:off x="9609" y="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9C1DB-4067-4F66-CA15-1CFAA9047D32}"/>
              </a:ext>
            </a:extLst>
          </p:cNvPr>
          <p:cNvSpPr>
            <a:spLocks noGrp="1"/>
          </p:cNvSpPr>
          <p:nvPr>
            <p:ph type="title"/>
          </p:nvPr>
        </p:nvSpPr>
        <p:spPr>
          <a:xfrm>
            <a:off x="0" y="871146"/>
            <a:ext cx="12191978" cy="5986854"/>
          </a:xfrm>
        </p:spPr>
        <p:txBody>
          <a:bodyPr vert="horz" lIns="91440" tIns="45720" rIns="91440" bIns="45720" rtlCol="0" anchor="t">
            <a:normAutofit/>
          </a:bodyPr>
          <a:lstStyle/>
          <a:p>
            <a:pPr lvl="8" algn="ctr"/>
            <a:r>
              <a:rPr lang="en-US" sz="6600" dirty="0">
                <a:solidFill>
                  <a:schemeClr val="bg1"/>
                </a:solidFill>
              </a:rPr>
              <a:t>Thank You</a:t>
            </a:r>
            <a:br>
              <a:rPr lang="en-US" sz="6600" dirty="0">
                <a:solidFill>
                  <a:schemeClr val="bg1"/>
                </a:solidFill>
              </a:rPr>
            </a:br>
            <a:br>
              <a:rPr lang="en-US" sz="6600" dirty="0">
                <a:solidFill>
                  <a:schemeClr val="bg1"/>
                </a:solidFill>
              </a:rPr>
            </a:br>
            <a:br>
              <a:rPr lang="en-US" sz="6600" dirty="0">
                <a:solidFill>
                  <a:schemeClr val="bg1"/>
                </a:solidFill>
              </a:rPr>
            </a:br>
            <a:r>
              <a:rPr lang="en-IN" sz="2400" b="1" dirty="0">
                <a:solidFill>
                  <a:schemeClr val="bg1"/>
                </a:solidFill>
              </a:rPr>
              <a:t>A Presentation By:</a:t>
            </a:r>
            <a:br>
              <a:rPr lang="en-IN" sz="1600" b="1" dirty="0">
                <a:solidFill>
                  <a:schemeClr val="bg1"/>
                </a:solidFill>
              </a:rPr>
            </a:br>
            <a:br>
              <a:rPr lang="en-IN" sz="1600" b="1" dirty="0">
                <a:solidFill>
                  <a:schemeClr val="bg1"/>
                </a:solidFill>
              </a:rPr>
            </a:br>
            <a:r>
              <a:rPr lang="en-IN" sz="2000" b="1" dirty="0">
                <a:solidFill>
                  <a:schemeClr val="bg1"/>
                </a:solidFill>
              </a:rPr>
              <a:t>Mayank Mukherjee</a:t>
            </a:r>
            <a:br>
              <a:rPr lang="en-IN" sz="2000" b="1" dirty="0">
                <a:solidFill>
                  <a:schemeClr val="bg1"/>
                </a:solidFill>
              </a:rPr>
            </a:br>
            <a:r>
              <a:rPr lang="en-IN" sz="2000" b="1" dirty="0">
                <a:solidFill>
                  <a:schemeClr val="bg1"/>
                </a:solidFill>
              </a:rPr>
              <a:t>Anshuman Singh</a:t>
            </a:r>
            <a:br>
              <a:rPr lang="en-IN" sz="2000" b="1" dirty="0">
                <a:solidFill>
                  <a:schemeClr val="bg1"/>
                </a:solidFill>
              </a:rPr>
            </a:br>
            <a:r>
              <a:rPr lang="en-IN" sz="2000" b="1" dirty="0">
                <a:solidFill>
                  <a:schemeClr val="bg1"/>
                </a:solidFill>
              </a:rPr>
              <a:t>Nikhil Rajput</a:t>
            </a:r>
            <a:br>
              <a:rPr lang="en-IN" sz="2000" b="1" dirty="0">
                <a:solidFill>
                  <a:schemeClr val="bg1"/>
                </a:solidFill>
              </a:rPr>
            </a:br>
            <a:r>
              <a:rPr lang="en-IN" sz="2000" b="1" dirty="0">
                <a:solidFill>
                  <a:schemeClr val="bg1"/>
                </a:solidFill>
              </a:rPr>
              <a:t>Mayank</a:t>
            </a:r>
            <a:br>
              <a:rPr lang="en-IN" sz="1600" b="1" dirty="0">
                <a:solidFill>
                  <a:schemeClr val="bg1"/>
                </a:solidFill>
              </a:rPr>
            </a:br>
            <a:br>
              <a:rPr lang="en-IN" sz="1600" b="1" dirty="0">
                <a:solidFill>
                  <a:schemeClr val="bg1"/>
                </a:solidFill>
              </a:rPr>
            </a:br>
            <a:r>
              <a:rPr lang="en-IN" sz="2000" b="1" dirty="0">
                <a:solidFill>
                  <a:schemeClr val="bg1"/>
                </a:solidFill>
              </a:rPr>
              <a:t>Guide:</a:t>
            </a:r>
            <a:r>
              <a:rPr lang="en-IN" sz="1600" b="1" dirty="0">
                <a:solidFill>
                  <a:schemeClr val="bg1"/>
                </a:solidFill>
              </a:rPr>
              <a:t> </a:t>
            </a:r>
            <a:r>
              <a:rPr lang="en-IN" sz="2000" b="1" dirty="0" err="1">
                <a:solidFill>
                  <a:schemeClr val="bg1"/>
                </a:solidFill>
              </a:rPr>
              <a:t>Dr.</a:t>
            </a:r>
            <a:r>
              <a:rPr lang="en-IN" sz="2000" b="1" dirty="0">
                <a:solidFill>
                  <a:schemeClr val="bg1"/>
                </a:solidFill>
              </a:rPr>
              <a:t> S. </a:t>
            </a:r>
            <a:r>
              <a:rPr lang="en-IN" sz="2000" b="1" dirty="0" err="1">
                <a:solidFill>
                  <a:schemeClr val="bg1"/>
                </a:solidFill>
              </a:rPr>
              <a:t>Amudha</a:t>
            </a:r>
            <a:br>
              <a:rPr lang="en-IN" sz="1600" dirty="0">
                <a:solidFill>
                  <a:schemeClr val="bg1"/>
                </a:solidFill>
              </a:rPr>
            </a:br>
            <a:endParaRPr lang="en-US" sz="1600" b="1" dirty="0">
              <a:solidFill>
                <a:schemeClr val="bg1"/>
              </a:solidFill>
            </a:endParaRP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77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BC427-4055-7963-63FA-0FD863ED5AB7}"/>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Poppins"/>
                <a:ea typeface="Poppins"/>
                <a:cs typeface="Poppins"/>
                <a:sym typeface="Poppins"/>
              </a:rPr>
              <a:t>Motivation</a:t>
            </a:r>
            <a:endParaRPr lang="en-IN" sz="4000" dirty="0">
              <a:solidFill>
                <a:srgbClr val="FFFFFF"/>
              </a:solidFill>
            </a:endParaRPr>
          </a:p>
        </p:txBody>
      </p:sp>
      <p:sp>
        <p:nvSpPr>
          <p:cNvPr id="3" name="Content Placeholder 2">
            <a:extLst>
              <a:ext uri="{FF2B5EF4-FFF2-40B4-BE49-F238E27FC236}">
                <a16:creationId xmlns:a16="http://schemas.microsoft.com/office/drawing/2014/main" id="{EB3629FB-B4CF-95C1-287A-20A1D72EBCE7}"/>
              </a:ext>
            </a:extLst>
          </p:cNvPr>
          <p:cNvSpPr>
            <a:spLocks noGrp="1"/>
          </p:cNvSpPr>
          <p:nvPr>
            <p:ph idx="1"/>
          </p:nvPr>
        </p:nvSpPr>
        <p:spPr>
          <a:xfrm>
            <a:off x="1371599" y="2318197"/>
            <a:ext cx="9724031" cy="3683358"/>
          </a:xfrm>
        </p:spPr>
        <p:txBody>
          <a:bodyPr anchor="ctr">
            <a:normAutofit/>
          </a:bodyPr>
          <a:lstStyle/>
          <a:p>
            <a:r>
              <a:rPr lang="en-IN" dirty="0"/>
              <a:t>Our work tackles the challenges of early Alzheimer's disease detection using deep learning. The motivation stems from the critical need for timely diagnosis and the prevalence of imbalanced datasets in medical imaging. By employing SMOTE+ENN to balance the dataset, our study aims to develop a reliable and interpretable model, thus contributing to improved patient outcomes and healthcare advancements.</a:t>
            </a:r>
          </a:p>
        </p:txBody>
      </p:sp>
    </p:spTree>
    <p:extLst>
      <p:ext uri="{BB962C8B-B14F-4D97-AF65-F5344CB8AC3E}">
        <p14:creationId xmlns:p14="http://schemas.microsoft.com/office/powerpoint/2010/main" val="201987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5282C-8679-E3AC-E8E2-D2A701627E93}"/>
              </a:ext>
            </a:extLst>
          </p:cNvPr>
          <p:cNvSpPr>
            <a:spLocks noGrp="1"/>
          </p:cNvSpPr>
          <p:nvPr>
            <p:ph type="title"/>
          </p:nvPr>
        </p:nvSpPr>
        <p:spPr>
          <a:xfrm>
            <a:off x="1371599" y="294538"/>
            <a:ext cx="9895951" cy="1033669"/>
          </a:xfrm>
        </p:spPr>
        <p:txBody>
          <a:bodyPr>
            <a:normAutofit/>
          </a:bodyPr>
          <a:lstStyle/>
          <a:p>
            <a:r>
              <a:rPr lang="en-IN" sz="4000" b="1" dirty="0">
                <a:solidFill>
                  <a:srgbClr val="FFFFFF"/>
                </a:solidFill>
              </a:rPr>
              <a:t>Novelty</a:t>
            </a:r>
          </a:p>
        </p:txBody>
      </p:sp>
      <p:sp>
        <p:nvSpPr>
          <p:cNvPr id="3" name="Content Placeholder 2">
            <a:extLst>
              <a:ext uri="{FF2B5EF4-FFF2-40B4-BE49-F238E27FC236}">
                <a16:creationId xmlns:a16="http://schemas.microsoft.com/office/drawing/2014/main" id="{46C1A0BB-711D-5561-2936-6EB7533A802A}"/>
              </a:ext>
            </a:extLst>
          </p:cNvPr>
          <p:cNvSpPr>
            <a:spLocks noGrp="1"/>
          </p:cNvSpPr>
          <p:nvPr>
            <p:ph idx="1"/>
          </p:nvPr>
        </p:nvSpPr>
        <p:spPr>
          <a:xfrm>
            <a:off x="1371599" y="2318197"/>
            <a:ext cx="9724031" cy="3683358"/>
          </a:xfrm>
        </p:spPr>
        <p:txBody>
          <a:bodyPr anchor="ctr">
            <a:noAutofit/>
          </a:bodyPr>
          <a:lstStyle/>
          <a:p>
            <a:r>
              <a:rPr lang="en-US" sz="3600" dirty="0"/>
              <a:t>The novelty of our work lies in its innovative approach to addressing two key challenges: imbalanced datasets and model interpretability. By applying SMOTE+ENN to balance the dataset our research offers a comprehensive framework for early Alzheimer’s disease detection, advancing  machine learning in healthcare.</a:t>
            </a:r>
          </a:p>
        </p:txBody>
      </p:sp>
    </p:spTree>
    <p:extLst>
      <p:ext uri="{BB962C8B-B14F-4D97-AF65-F5344CB8AC3E}">
        <p14:creationId xmlns:p14="http://schemas.microsoft.com/office/powerpoint/2010/main" val="82137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BFEA043-AB14-C894-6933-2103566CC455}"/>
              </a:ext>
            </a:extLst>
          </p:cNvPr>
          <p:cNvSpPr>
            <a:spLocks noGrp="1"/>
          </p:cNvSpPr>
          <p:nvPr>
            <p:ph type="title"/>
          </p:nvPr>
        </p:nvSpPr>
        <p:spPr>
          <a:xfrm>
            <a:off x="630936" y="630936"/>
            <a:ext cx="5260992" cy="638826"/>
          </a:xfrm>
          <a:noFill/>
        </p:spPr>
        <p:txBody>
          <a:bodyPr anchor="t">
            <a:normAutofit fontScale="90000"/>
          </a:bodyPr>
          <a:lstStyle/>
          <a:p>
            <a:r>
              <a:rPr lang="en-IN" sz="4800" b="1" dirty="0">
                <a:solidFill>
                  <a:schemeClr val="bg1"/>
                </a:solidFill>
              </a:rPr>
              <a:t>Problems</a:t>
            </a:r>
          </a:p>
        </p:txBody>
      </p:sp>
      <p:sp>
        <p:nvSpPr>
          <p:cNvPr id="3" name="Content Placeholder 2">
            <a:extLst>
              <a:ext uri="{FF2B5EF4-FFF2-40B4-BE49-F238E27FC236}">
                <a16:creationId xmlns:a16="http://schemas.microsoft.com/office/drawing/2014/main" id="{97555616-84A7-6D2B-65C0-27B811B4C124}"/>
              </a:ext>
            </a:extLst>
          </p:cNvPr>
          <p:cNvSpPr>
            <a:spLocks noGrp="1"/>
          </p:cNvSpPr>
          <p:nvPr>
            <p:ph idx="1"/>
          </p:nvPr>
        </p:nvSpPr>
        <p:spPr>
          <a:xfrm>
            <a:off x="704088" y="1461016"/>
            <a:ext cx="10456099" cy="2201835"/>
          </a:xfrm>
          <a:noFill/>
        </p:spPr>
        <p:txBody>
          <a:bodyPr anchor="t">
            <a:normAutofit/>
          </a:bodyPr>
          <a:lstStyle/>
          <a:p>
            <a:r>
              <a:rPr lang="en-US" sz="1800">
                <a:solidFill>
                  <a:schemeClr val="bg1"/>
                </a:solidFill>
                <a:latin typeface="Poppins"/>
                <a:ea typeface="Poppins"/>
                <a:cs typeface="Poppins"/>
                <a:sym typeface="Poppins"/>
              </a:rPr>
              <a:t>Building a Machine-Learning model revolves around having a vast dataset. Since there’s no such alternative, our model focuses on working with an Unbalanced Dataset. This removes limitation risen at the time of data collection.</a:t>
            </a:r>
          </a:p>
          <a:p>
            <a:endParaRPr lang="en-US" sz="1800">
              <a:solidFill>
                <a:schemeClr val="bg1"/>
              </a:solidFill>
              <a:latin typeface="Poppins"/>
              <a:cs typeface="Poppins"/>
              <a:sym typeface="Poppins"/>
            </a:endParaRPr>
          </a:p>
          <a:p>
            <a:pPr marL="0" indent="0">
              <a:buNone/>
            </a:pPr>
            <a:r>
              <a:rPr lang="en-US" sz="1800" b="1" u="sng">
                <a:solidFill>
                  <a:schemeClr val="bg1"/>
                </a:solidFill>
                <a:latin typeface="Poppins"/>
                <a:ea typeface="Poppins"/>
                <a:cs typeface="Poppins"/>
                <a:sym typeface="Poppins"/>
              </a:rPr>
              <a:t>Unbalanced Dataset</a:t>
            </a:r>
            <a:r>
              <a:rPr lang="en-US" sz="1800" b="1">
                <a:solidFill>
                  <a:schemeClr val="bg1"/>
                </a:solidFill>
                <a:latin typeface="Poppins"/>
                <a:ea typeface="Poppins"/>
                <a:cs typeface="Poppins"/>
                <a:sym typeface="Poppins"/>
              </a:rPr>
              <a:t>:</a:t>
            </a:r>
            <a:endParaRPr lang="en-US" sz="1800">
              <a:solidFill>
                <a:schemeClr val="bg1"/>
              </a:solidFill>
            </a:endParaRPr>
          </a:p>
          <a:p>
            <a:r>
              <a:rPr lang="en-US" sz="1800" b="0" i="0">
                <a:solidFill>
                  <a:schemeClr val="bg1"/>
                </a:solidFill>
                <a:effectLst/>
                <a:latin typeface="Söhne"/>
              </a:rPr>
              <a:t>Unbalanced dataset has unequal class distribution, affecting model performance by favoring majority class.</a:t>
            </a:r>
            <a:endParaRPr lang="en-IN" sz="1800">
              <a:solidFill>
                <a:schemeClr val="bg1"/>
              </a:solidFill>
            </a:endParaRPr>
          </a:p>
          <a:p>
            <a:endParaRPr lang="en-US" sz="1300">
              <a:solidFill>
                <a:schemeClr val="bg1"/>
              </a:solidFill>
            </a:endParaRPr>
          </a:p>
          <a:p>
            <a:endParaRPr lang="en-IN" sz="1300" dirty="0">
              <a:solidFill>
                <a:schemeClr val="bg1"/>
              </a:solidFill>
            </a:endParaRP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C83FE7DB-515D-0713-0FD2-881E973380C2}"/>
              </a:ext>
            </a:extLst>
          </p:cNvPr>
          <p:cNvPicPr>
            <a:picLocks noChangeAspect="1"/>
          </p:cNvPicPr>
          <p:nvPr/>
        </p:nvPicPr>
        <p:blipFill>
          <a:blip r:embed="rId2"/>
          <a:stretch>
            <a:fillRect/>
          </a:stretch>
        </p:blipFill>
        <p:spPr>
          <a:xfrm>
            <a:off x="1542222" y="3728968"/>
            <a:ext cx="8777817" cy="2589454"/>
          </a:xfrm>
          <a:prstGeom prst="rect">
            <a:avLst/>
          </a:prstGeom>
        </p:spPr>
      </p:pic>
      <p:grpSp>
        <p:nvGrpSpPr>
          <p:cNvPr id="38" name="Group 37">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9" name="Straight Connector 38">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488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51F0C-4F61-DA05-03BB-0F17112218F1}"/>
              </a:ext>
            </a:extLst>
          </p:cNvPr>
          <p:cNvSpPr>
            <a:spLocks noGrp="1"/>
          </p:cNvSpPr>
          <p:nvPr>
            <p:ph type="title"/>
          </p:nvPr>
        </p:nvSpPr>
        <p:spPr>
          <a:xfrm>
            <a:off x="964225" y="502020"/>
            <a:ext cx="5495887" cy="1642970"/>
          </a:xfrm>
        </p:spPr>
        <p:txBody>
          <a:bodyPr anchor="b">
            <a:normAutofit/>
          </a:bodyPr>
          <a:lstStyle/>
          <a:p>
            <a:r>
              <a:rPr lang="en-US" sz="4000" b="1" dirty="0">
                <a:latin typeface="Poppins"/>
                <a:ea typeface="Poppins"/>
                <a:cs typeface="Poppins"/>
                <a:sym typeface="Poppins"/>
              </a:rPr>
              <a:t>Proposed Solution</a:t>
            </a:r>
            <a:endParaRPr lang="en-IN" sz="4000" dirty="0"/>
          </a:p>
        </p:txBody>
      </p:sp>
      <p:graphicFrame>
        <p:nvGraphicFramePr>
          <p:cNvPr id="30" name="Content Placeholder 5">
            <a:extLst>
              <a:ext uri="{FF2B5EF4-FFF2-40B4-BE49-F238E27FC236}">
                <a16:creationId xmlns:a16="http://schemas.microsoft.com/office/drawing/2014/main" id="{5B4130C4-30E7-22E1-14EE-51600A527269}"/>
              </a:ext>
            </a:extLst>
          </p:cNvPr>
          <p:cNvGraphicFramePr>
            <a:graphicFrameLocks noGrp="1"/>
          </p:cNvGraphicFramePr>
          <p:nvPr>
            <p:ph idx="1"/>
            <p:extLst>
              <p:ext uri="{D42A27DB-BD31-4B8C-83A1-F6EECF244321}">
                <p14:modId xmlns:p14="http://schemas.microsoft.com/office/powerpoint/2010/main" val="3570451138"/>
              </p:ext>
            </p:extLst>
          </p:nvPr>
        </p:nvGraphicFramePr>
        <p:xfrm>
          <a:off x="964225" y="2365612"/>
          <a:ext cx="6142845" cy="3590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diagram of a graph&#10;&#10;Description automatically generated with medium confidence">
            <a:extLst>
              <a:ext uri="{FF2B5EF4-FFF2-40B4-BE49-F238E27FC236}">
                <a16:creationId xmlns:a16="http://schemas.microsoft.com/office/drawing/2014/main" id="{5E6B81BE-7721-8609-C025-499AB0D6694D}"/>
              </a:ext>
            </a:extLst>
          </p:cNvPr>
          <p:cNvPicPr>
            <a:picLocks noChangeAspect="1"/>
          </p:cNvPicPr>
          <p:nvPr/>
        </p:nvPicPr>
        <p:blipFill>
          <a:blip r:embed="rId7"/>
          <a:stretch>
            <a:fillRect/>
          </a:stretch>
        </p:blipFill>
        <p:spPr>
          <a:xfrm>
            <a:off x="7564270" y="901394"/>
            <a:ext cx="4170530" cy="5055187"/>
          </a:xfrm>
          <a:prstGeom prst="rect">
            <a:avLst/>
          </a:prstGeom>
        </p:spPr>
      </p:pic>
    </p:spTree>
    <p:extLst>
      <p:ext uri="{BB962C8B-B14F-4D97-AF65-F5344CB8AC3E}">
        <p14:creationId xmlns:p14="http://schemas.microsoft.com/office/powerpoint/2010/main" val="109213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FA4557-C77E-B47D-4FAF-1473A2D28C73}"/>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b="1" kern="1200">
                <a:solidFill>
                  <a:srgbClr val="FFFFFF"/>
                </a:solidFill>
                <a:latin typeface="+mj-lt"/>
                <a:ea typeface="+mj-ea"/>
                <a:cs typeface="+mj-cs"/>
              </a:rPr>
              <a:t>Architecture diagram</a:t>
            </a:r>
          </a:p>
        </p:txBody>
      </p:sp>
      <p:pic>
        <p:nvPicPr>
          <p:cNvPr id="4" name="Content Placeholder 3">
            <a:extLst>
              <a:ext uri="{FF2B5EF4-FFF2-40B4-BE49-F238E27FC236}">
                <a16:creationId xmlns:a16="http://schemas.microsoft.com/office/drawing/2014/main" id="{AF096F55-AF52-710A-30F8-F3281553C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0500" y="457199"/>
            <a:ext cx="4719320" cy="5899152"/>
          </a:xfrm>
          <a:prstGeom prst="rect">
            <a:avLst/>
          </a:prstGeom>
        </p:spPr>
      </p:pic>
    </p:spTree>
    <p:extLst>
      <p:ext uri="{BB962C8B-B14F-4D97-AF65-F5344CB8AC3E}">
        <p14:creationId xmlns:p14="http://schemas.microsoft.com/office/powerpoint/2010/main" val="349001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6" name="Rectangle 207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Rectangle 207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Rectangle 208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4" name="Rectangle 208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1E481-25F9-EA90-9CDD-3372B30FD45B}"/>
              </a:ext>
            </a:extLst>
          </p:cNvPr>
          <p:cNvSpPr>
            <a:spLocks noGrp="1"/>
          </p:cNvSpPr>
          <p:nvPr>
            <p:ph type="title"/>
          </p:nvPr>
        </p:nvSpPr>
        <p:spPr>
          <a:xfrm>
            <a:off x="1371599" y="5510253"/>
            <a:ext cx="9895951" cy="1033669"/>
          </a:xfrm>
        </p:spPr>
        <p:txBody>
          <a:bodyPr>
            <a:normAutofit/>
          </a:bodyPr>
          <a:lstStyle/>
          <a:p>
            <a:r>
              <a:rPr lang="en-IN" sz="4000" b="1">
                <a:solidFill>
                  <a:srgbClr val="FFFFFF"/>
                </a:solidFill>
                <a:latin typeface="Poppins"/>
                <a:ea typeface="Poppins"/>
                <a:cs typeface="Poppins"/>
                <a:sym typeface="Poppins"/>
              </a:rPr>
              <a:t>VGG19</a:t>
            </a:r>
            <a:endParaRPr lang="en-IN" sz="4000">
              <a:solidFill>
                <a:srgbClr val="FFFFFF"/>
              </a:solidFill>
            </a:endParaRPr>
          </a:p>
        </p:txBody>
      </p:sp>
      <p:pic>
        <p:nvPicPr>
          <p:cNvPr id="2050" name="Picture 2" descr="AgriEngineering | Free Full-Text | A VGG-19 Model with Transfer Learning  and Image Segmentation for Classification of Tomato Leaf Disease">
            <a:extLst>
              <a:ext uri="{FF2B5EF4-FFF2-40B4-BE49-F238E27FC236}">
                <a16:creationId xmlns:a16="http://schemas.microsoft.com/office/drawing/2014/main" id="{251282B0-8FCF-3B81-B828-893AE23347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26921" y="571624"/>
            <a:ext cx="8311487" cy="24709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F4E9D34-BD97-0A1C-05D2-884652C919DB}"/>
              </a:ext>
            </a:extLst>
          </p:cNvPr>
          <p:cNvSpPr>
            <a:spLocks noGrp="1"/>
          </p:cNvSpPr>
          <p:nvPr>
            <p:ph idx="1"/>
          </p:nvPr>
        </p:nvSpPr>
        <p:spPr>
          <a:xfrm>
            <a:off x="1371599" y="3355747"/>
            <a:ext cx="9895951" cy="1715017"/>
          </a:xfrm>
        </p:spPr>
        <p:txBody>
          <a:bodyPr anchor="ctr">
            <a:noAutofit/>
          </a:bodyPr>
          <a:lstStyle/>
          <a:p>
            <a:pPr marL="0" marR="0" lvl="0" indent="0" rtl="0">
              <a:spcBef>
                <a:spcPts val="0"/>
              </a:spcBef>
              <a:spcAft>
                <a:spcPts val="600"/>
              </a:spcAft>
              <a:buNone/>
            </a:pPr>
            <a:r>
              <a:rPr lang="en-IN" sz="2000" dirty="0">
                <a:latin typeface="Poppins" panose="00000500000000000000" pitchFamily="2" charset="0"/>
                <a:cs typeface="Poppins" panose="00000500000000000000" pitchFamily="2" charset="0"/>
              </a:rPr>
              <a:t>VGG19 is a convolutional neural network architecture, named after the Visual Geometry Group at the University of Oxford. It consists of 19 layers, including convolutional layers followed by max-pooling layers, and ends with three fully connected layers. VGG19 is known for its simplicity and uniform architecture, which makes it easy to understand and implement. It's often used as a baseline or feature extractor in various computer vision tasks, such as image classification and object detection.</a:t>
            </a:r>
            <a:endParaRPr lang="en-IN" sz="2000" dirty="0">
              <a:latin typeface="Poppins" panose="00000500000000000000" pitchFamily="2" charset="0"/>
              <a:cs typeface="Poppins" panose="00000500000000000000" pitchFamily="2" charset="0"/>
              <a:sym typeface="Calibri"/>
            </a:endParaRPr>
          </a:p>
        </p:txBody>
      </p:sp>
    </p:spTree>
    <p:extLst>
      <p:ext uri="{BB962C8B-B14F-4D97-AF65-F5344CB8AC3E}">
        <p14:creationId xmlns:p14="http://schemas.microsoft.com/office/powerpoint/2010/main" val="401007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9" name="Rectangle 310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F3E71-21F5-71D3-DF58-A21615282DA9}"/>
              </a:ext>
            </a:extLst>
          </p:cNvPr>
          <p:cNvSpPr>
            <a:spLocks noGrp="1"/>
          </p:cNvSpPr>
          <p:nvPr>
            <p:ph type="title"/>
          </p:nvPr>
        </p:nvSpPr>
        <p:spPr>
          <a:xfrm>
            <a:off x="1149716" y="499397"/>
            <a:ext cx="5929422" cy="858348"/>
          </a:xfrm>
        </p:spPr>
        <p:txBody>
          <a:bodyPr anchor="b">
            <a:normAutofit/>
          </a:bodyPr>
          <a:lstStyle/>
          <a:p>
            <a:r>
              <a:rPr lang="en-IN" sz="4000" b="1" dirty="0"/>
              <a:t>InceptionV3</a:t>
            </a:r>
          </a:p>
        </p:txBody>
      </p:sp>
      <p:sp>
        <p:nvSpPr>
          <p:cNvPr id="3" name="Content Placeholder 2">
            <a:extLst>
              <a:ext uri="{FF2B5EF4-FFF2-40B4-BE49-F238E27FC236}">
                <a16:creationId xmlns:a16="http://schemas.microsoft.com/office/drawing/2014/main" id="{14244488-B4E9-DA2A-3E47-2E4F917015C5}"/>
              </a:ext>
            </a:extLst>
          </p:cNvPr>
          <p:cNvSpPr>
            <a:spLocks noGrp="1"/>
          </p:cNvSpPr>
          <p:nvPr>
            <p:ph idx="1"/>
          </p:nvPr>
        </p:nvSpPr>
        <p:spPr>
          <a:xfrm>
            <a:off x="1149717" y="1857142"/>
            <a:ext cx="5929422" cy="4086459"/>
          </a:xfrm>
        </p:spPr>
        <p:txBody>
          <a:bodyPr>
            <a:normAutofit/>
          </a:bodyPr>
          <a:lstStyle/>
          <a:p>
            <a:r>
              <a:rPr lang="en-US" sz="2400" dirty="0"/>
              <a:t>InceptionV3 is a convolutional neural network architecture developed by Google, known for its innovative use of inception modules. With 48 layers, it efficiently captures features at various scales using parallel convolutional pathways. This design makes it adept at tasks like image recognition and classification while balancing complexity and computational efficiency.</a:t>
            </a:r>
          </a:p>
          <a:p>
            <a:endParaRPr lang="en-IN" sz="2400" dirty="0"/>
          </a:p>
        </p:txBody>
      </p:sp>
      <p:pic>
        <p:nvPicPr>
          <p:cNvPr id="3082" name="Picture 10" descr="The architecture of Inception-V3 model. | Download Scientific Diagram">
            <a:extLst>
              <a:ext uri="{FF2B5EF4-FFF2-40B4-BE49-F238E27FC236}">
                <a16:creationId xmlns:a16="http://schemas.microsoft.com/office/drawing/2014/main" id="{1D544C99-1128-8A98-418B-40F0B1AB05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45506" y="2369689"/>
            <a:ext cx="3765176" cy="2011046"/>
          </a:xfrm>
          <a:prstGeom prst="rect">
            <a:avLst/>
          </a:prstGeom>
          <a:noFill/>
          <a:extLst>
            <a:ext uri="{909E8E84-426E-40DD-AFC4-6F175D3DCCD1}">
              <a14:hiddenFill xmlns:a14="http://schemas.microsoft.com/office/drawing/2010/main">
                <a:solidFill>
                  <a:srgbClr val="FFFFFF"/>
                </a:solidFill>
              </a14:hiddenFill>
            </a:ext>
          </a:extLst>
        </p:spPr>
      </p:pic>
      <p:sp>
        <p:nvSpPr>
          <p:cNvPr id="3111" name="Rectangle 31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3" name="Rectangle 31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6621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135</TotalTime>
  <Words>1102</Words>
  <Application>Microsoft Office PowerPoint</Application>
  <PresentationFormat>Widescreen</PresentationFormat>
  <Paragraphs>59</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Consolas</vt:lpstr>
      <vt:lpstr>Poppins</vt:lpstr>
      <vt:lpstr>Söhne</vt:lpstr>
      <vt:lpstr>Office Theme</vt:lpstr>
      <vt:lpstr>Early Detection of Alzheimer’s Disease Using SMOTE+ENN on an Unbalanced Dataset</vt:lpstr>
      <vt:lpstr>Introduction</vt:lpstr>
      <vt:lpstr>Motivation</vt:lpstr>
      <vt:lpstr>Novelty</vt:lpstr>
      <vt:lpstr>Problems</vt:lpstr>
      <vt:lpstr>Proposed Solution</vt:lpstr>
      <vt:lpstr>Architecture diagram</vt:lpstr>
      <vt:lpstr>VGG19</vt:lpstr>
      <vt:lpstr>InceptionV3</vt:lpstr>
      <vt:lpstr>ResNet50</vt:lpstr>
      <vt:lpstr>RESULTS AND DISCUSSION</vt:lpstr>
      <vt:lpstr>RESULTS AND DISCUSSION</vt:lpstr>
      <vt:lpstr>RESULTS AND DISCUSSION</vt:lpstr>
      <vt:lpstr>RESULTS AND DISCUSSION</vt:lpstr>
      <vt:lpstr>RESULTS AND DISCUSSION</vt:lpstr>
      <vt:lpstr>RESULTS AND DISCUSSION</vt:lpstr>
      <vt:lpstr>Future work  (An ML tool for healthcare image classification.)</vt:lpstr>
      <vt:lpstr>CONCLUSION</vt:lpstr>
      <vt:lpstr>REFERENCES</vt:lpstr>
      <vt:lpstr>Thank You   A Presentation By:  Mayank Mukherjee Anshuman Singh Nikhil Rajput Mayank  Guide: Dr. S. Amudha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Detection of Alzheimer’s Disease Using SMOTE+ENN on an Unbalanced Dataset</dc:title>
  <dc:creator>Mayank Dahiya</dc:creator>
  <cp:lastModifiedBy>Mayank Dahiya</cp:lastModifiedBy>
  <cp:revision>7</cp:revision>
  <dcterms:created xsi:type="dcterms:W3CDTF">2024-04-24T20:43:15Z</dcterms:created>
  <dcterms:modified xsi:type="dcterms:W3CDTF">2024-05-18T07:01:45Z</dcterms:modified>
</cp:coreProperties>
</file>