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4"/>
    <p:sldMasterId id="2147483903" r:id="rId5"/>
    <p:sldMasterId id="2147483908" r:id="rId6"/>
  </p:sldMasterIdLst>
  <p:notesMasterIdLst>
    <p:notesMasterId r:id="rId14"/>
  </p:notesMasterIdLst>
  <p:sldIdLst>
    <p:sldId id="2147478268" r:id="rId7"/>
    <p:sldId id="2147478255" r:id="rId8"/>
    <p:sldId id="2147478282" r:id="rId9"/>
    <p:sldId id="2147478281" r:id="rId10"/>
    <p:sldId id="2147470882" r:id="rId11"/>
    <p:sldId id="2147478275" r:id="rId12"/>
    <p:sldId id="2147470241" r:id="rId1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D76714-EC4B-45FE-88CF-90A1DEBF454E}">
          <p14:sldIdLst>
            <p14:sldId id="2147478268"/>
            <p14:sldId id="2147478255"/>
            <p14:sldId id="2147478282"/>
            <p14:sldId id="2147478281"/>
            <p14:sldId id="2147470882"/>
            <p14:sldId id="2147478275"/>
            <p14:sldId id="21474702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F1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CC96268-0B6D-4115-A386-62DA33698AA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46CDC4-0ADD-428C-B4C5-D0CE8C2B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ONEAPI STUDENT AMBASSADOR PROGRAM</a:t>
            </a:r>
          </a:p>
          <a:p>
            <a:endParaRPr lang="en-US"/>
          </a:p>
          <a:p>
            <a:r>
              <a:rPr lang="en-US"/>
              <a:t>Criteria to participate include the following:</a:t>
            </a:r>
          </a:p>
          <a:p>
            <a:endParaRPr lang="en-US"/>
          </a:p>
          <a:p>
            <a:pPr marL="647824" lvl="1" indent="-176679">
              <a:buFont typeface="Arial" panose="020B0604020202020204" pitchFamily="34" charset="0"/>
              <a:buChar char="•"/>
            </a:pPr>
            <a:r>
              <a:rPr lang="en-US" b="1"/>
              <a:t>Enrolled in an undergraduate or graduate degree program</a:t>
            </a:r>
            <a:r>
              <a:rPr lang="en-US"/>
              <a:t> in any regionally accredited university, with a minimum of one year left until graduation</a:t>
            </a:r>
          </a:p>
          <a:p>
            <a:pPr marL="647824" lvl="1" indent="-176679">
              <a:buFont typeface="Arial" panose="020B0604020202020204" pitchFamily="34" charset="0"/>
              <a:buChar char="•"/>
            </a:pPr>
            <a:r>
              <a:rPr lang="en-US" b="1"/>
              <a:t>Willing to be an on-campus advocate for Intel technology</a:t>
            </a:r>
            <a:r>
              <a:rPr lang="en-US"/>
              <a:t> and share your work at events/conferences and host meetups on campus</a:t>
            </a:r>
          </a:p>
          <a:p>
            <a:pPr marL="647824" lvl="1" indent="-176679">
              <a:buFont typeface="Arial" panose="020B0604020202020204" pitchFamily="34" charset="0"/>
              <a:buChar char="•"/>
            </a:pPr>
            <a:r>
              <a:rPr lang="en-US" b="1"/>
              <a:t>Create  a project on </a:t>
            </a:r>
            <a:r>
              <a:rPr lang="en-US" b="1" err="1"/>
              <a:t>DevMesh</a:t>
            </a:r>
            <a:r>
              <a:rPr lang="en-US"/>
              <a:t> describing the work or research you are supporting</a:t>
            </a:r>
          </a:p>
          <a:p>
            <a:endParaRPr lang="en-US"/>
          </a:p>
          <a:p>
            <a:r>
              <a:rPr lang="en-US"/>
              <a:t>QR code </a:t>
            </a:r>
            <a:r>
              <a:rPr lang="en-US" err="1"/>
              <a:t>desination</a:t>
            </a:r>
            <a:r>
              <a:rPr lang="en-US"/>
              <a:t>: https://</a:t>
            </a:r>
            <a:r>
              <a:rPr lang="en-US" err="1"/>
              <a:t>www.intel.com</a:t>
            </a:r>
            <a:r>
              <a:rPr lang="en-US"/>
              <a:t>/content/www/us/</a:t>
            </a:r>
            <a:r>
              <a:rPr lang="en-US" err="1"/>
              <a:t>en</a:t>
            </a:r>
            <a:r>
              <a:rPr lang="en-US"/>
              <a:t>/developer/tools/</a:t>
            </a:r>
            <a:r>
              <a:rPr lang="en-US" err="1"/>
              <a:t>oneapi</a:t>
            </a:r>
            <a:r>
              <a:rPr lang="en-US"/>
              <a:t>/training/academic-program/</a:t>
            </a:r>
            <a:r>
              <a:rPr lang="en-US" err="1"/>
              <a:t>student-ambassador.html#gs.irkafm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84D47-10E4-4BF6-A027-444ECE1C9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0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47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16990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2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947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3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16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5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1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7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8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55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102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16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660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19065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17802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2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05A71-74C5-4886-9E5B-8431B6F4C2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5" y="1"/>
            <a:ext cx="1218895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81" y="3180387"/>
            <a:ext cx="7605125" cy="92109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183" y="2768837"/>
            <a:ext cx="7604223" cy="348301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375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1166A8CE-E62F-44B1-9BD1-4B81EEDE6F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999D-7A73-4F76-AE27-536525FDE892}"/>
              </a:ext>
            </a:extLst>
          </p:cNvPr>
          <p:cNvSpPr txBox="1"/>
          <p:nvPr userDrawn="1"/>
        </p:nvSpPr>
        <p:spPr>
          <a:xfrm>
            <a:off x="5477111" y="6507356"/>
            <a:ext cx="123142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4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blue section break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545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9747-86FB-45B7-AA0F-CDC0888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3C319-4A65-4BA3-A66B-CDEBB653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2E4F-A962-4646-AB5A-B8A4F4A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1E19-F7E6-4117-9EA7-F990767E2063}" type="datetimeFigureOut">
              <a:rPr lang="en-MY" smtClean="0"/>
              <a:t>30/10/2023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C6EB-B69D-4DEF-A0E0-FAB6D617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DD58-CAB1-4D22-9601-2E54B98A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099-39CB-48F3-9652-166AB08F3228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815B9-3014-4551-B8C6-97B39DFBFA0D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endParaRPr lang="en-US"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3A8FA-B86F-42F2-AE2D-D307E11D2708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endParaRPr lang="en-US"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09336-0585-4AEC-8CE9-72C915A29E74}"/>
              </a:ext>
            </a:extLst>
          </p:cNvPr>
          <p:cNvSpPr/>
          <p:nvPr userDrawn="1"/>
        </p:nvSpPr>
        <p:spPr>
          <a:xfrm>
            <a:off x="5537995" y="6562504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525252"/>
                </a:solidFill>
                <a:latin typeface="IntelOne Display Regular" panose="020B0503020203020204" pitchFamily="34" charset="0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76F-5684-4414-B474-CCFDF0D00FE5}"/>
              </a:ext>
            </a:extLst>
          </p:cNvPr>
          <p:cNvSpPr/>
          <p:nvPr userDrawn="1"/>
        </p:nvSpPr>
        <p:spPr>
          <a:xfrm>
            <a:off x="483010" y="6562504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tx2"/>
                </a:solidFill>
                <a:latin typeface="IntelOne Display Regular" panose="020B0503020203020204" pitchFamily="34" charset="0"/>
                <a:cs typeface="IntelOne Display HE Regular" panose="020B0503020203020204" pitchFamily="34" charset="-79"/>
              </a:rPr>
              <a:t>Intel</a:t>
            </a:r>
            <a:r>
              <a:rPr lang="en-US" sz="1000">
                <a:solidFill>
                  <a:srgbClr val="525252"/>
                </a:solidFill>
                <a:latin typeface="IntelOne Display Regular" panose="020B0503020203020204" pitchFamily="34" charset="0"/>
                <a:cs typeface="IntelOne Display HE Regular" panose="020B0503020203020204" pitchFamily="34" charset="-79"/>
              </a:rPr>
              <a:t> | </a:t>
            </a:r>
            <a:r>
              <a:rPr lang="en-US" sz="1000">
                <a:solidFill>
                  <a:schemeClr val="accent1"/>
                </a:solidFill>
                <a:latin typeface="IntelOne Display Regular" panose="020B0503020203020204" pitchFamily="34" charset="0"/>
                <a:cs typeface="IntelOne Display HE Regular" panose="020B0503020203020204" pitchFamily="34" charset="-79"/>
              </a:rPr>
              <a:t>OKRs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2823A1-E0D4-425C-A06E-9F90D7BDD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3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2CF5-CE57-9448-B340-2DD870168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803056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7CD9-817F-C340-A90D-92CEEA12DB9D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2C2-4BCA-7F4B-9DEF-C0FE11893B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09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5511-9421-2B4F-B3B0-29040D242FF0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788D-6ABE-FD49-9A80-765E7E68BF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93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42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D4A-CE8C-43C9-9EF6-63419ADCBAE5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44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D1A8-ECB7-47DD-B7B8-60F265C4D66C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6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52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4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7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B2BB-C192-40B8-BA2B-CE1E2A193555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17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384800" cy="3394075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B92-BA5F-479A-822F-C6D7C0674245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48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63" indent="0">
              <a:buNone/>
              <a:defRPr sz="2699" b="1"/>
            </a:lvl2pPr>
            <a:lvl3pPr marL="1218926" indent="0">
              <a:buNone/>
              <a:defRPr sz="2400" b="1"/>
            </a:lvl3pPr>
            <a:lvl4pPr marL="1828388" indent="0">
              <a:buNone/>
              <a:defRPr sz="2100" b="1"/>
            </a:lvl4pPr>
            <a:lvl5pPr marL="2437851" indent="0">
              <a:buNone/>
              <a:defRPr sz="2100" b="1"/>
            </a:lvl5pPr>
            <a:lvl6pPr marL="3047314" indent="0">
              <a:buNone/>
              <a:defRPr sz="2100" b="1"/>
            </a:lvl6pPr>
            <a:lvl7pPr marL="3656777" indent="0">
              <a:buNone/>
              <a:defRPr sz="2100" b="1"/>
            </a:lvl7pPr>
            <a:lvl8pPr marL="4266240" indent="0">
              <a:buNone/>
              <a:defRPr sz="2100" b="1"/>
            </a:lvl8pPr>
            <a:lvl9pPr marL="4875703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63" indent="0">
              <a:buNone/>
              <a:defRPr sz="2699" b="1"/>
            </a:lvl2pPr>
            <a:lvl3pPr marL="1218926" indent="0">
              <a:buNone/>
              <a:defRPr sz="2400" b="1"/>
            </a:lvl3pPr>
            <a:lvl4pPr marL="1828388" indent="0">
              <a:buNone/>
              <a:defRPr sz="2100" b="1"/>
            </a:lvl4pPr>
            <a:lvl5pPr marL="2437851" indent="0">
              <a:buNone/>
              <a:defRPr sz="2100" b="1"/>
            </a:lvl5pPr>
            <a:lvl6pPr marL="3047314" indent="0">
              <a:buNone/>
              <a:defRPr sz="2100" b="1"/>
            </a:lvl6pPr>
            <a:lvl7pPr marL="3656777" indent="0">
              <a:buNone/>
              <a:defRPr sz="2100" b="1"/>
            </a:lvl7pPr>
            <a:lvl8pPr marL="4266240" indent="0">
              <a:buNone/>
              <a:defRPr sz="2100" b="1"/>
            </a:lvl8pPr>
            <a:lvl9pPr marL="4875703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94B1-12A6-4AEB-82BD-BFF2630F389D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1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82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6F3F-EFCE-4F3B-9800-384B020E7EED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207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91-6B20-408B-A0BE-D21B1E796A1B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64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4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63" indent="0">
              <a:buNone/>
              <a:defRPr sz="1600"/>
            </a:lvl2pPr>
            <a:lvl3pPr marL="1218926" indent="0">
              <a:buNone/>
              <a:defRPr sz="1300"/>
            </a:lvl3pPr>
            <a:lvl4pPr marL="1828388" indent="0">
              <a:buNone/>
              <a:defRPr sz="1200"/>
            </a:lvl4pPr>
            <a:lvl5pPr marL="2437851" indent="0">
              <a:buNone/>
              <a:defRPr sz="1200"/>
            </a:lvl5pPr>
            <a:lvl6pPr marL="3047314" indent="0">
              <a:buNone/>
              <a:defRPr sz="1200"/>
            </a:lvl6pPr>
            <a:lvl7pPr marL="3656777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F06-C293-472C-A7F5-052B8CA148C2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082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463" indent="0">
              <a:buNone/>
              <a:defRPr sz="3699"/>
            </a:lvl2pPr>
            <a:lvl3pPr marL="1218926" indent="0">
              <a:buNone/>
              <a:defRPr sz="3199"/>
            </a:lvl3pPr>
            <a:lvl4pPr marL="1828388" indent="0">
              <a:buNone/>
              <a:defRPr sz="2699"/>
            </a:lvl4pPr>
            <a:lvl5pPr marL="2437851" indent="0">
              <a:buNone/>
              <a:defRPr sz="2699"/>
            </a:lvl5pPr>
            <a:lvl6pPr marL="3047314" indent="0">
              <a:buNone/>
              <a:defRPr sz="2699"/>
            </a:lvl6pPr>
            <a:lvl7pPr marL="3656777" indent="0">
              <a:buNone/>
              <a:defRPr sz="2699"/>
            </a:lvl7pPr>
            <a:lvl8pPr marL="4266240" indent="0">
              <a:buNone/>
              <a:defRPr sz="2699"/>
            </a:lvl8pPr>
            <a:lvl9pPr marL="4875703" indent="0">
              <a:buNone/>
              <a:defRPr sz="26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63" indent="0">
              <a:buNone/>
              <a:defRPr sz="1600"/>
            </a:lvl2pPr>
            <a:lvl3pPr marL="1218926" indent="0">
              <a:buNone/>
              <a:defRPr sz="1300"/>
            </a:lvl3pPr>
            <a:lvl4pPr marL="1828388" indent="0">
              <a:buNone/>
              <a:defRPr sz="1200"/>
            </a:lvl4pPr>
            <a:lvl5pPr marL="2437851" indent="0">
              <a:buNone/>
              <a:defRPr sz="1200"/>
            </a:lvl5pPr>
            <a:lvl6pPr marL="3047314" indent="0">
              <a:buNone/>
              <a:defRPr sz="1200"/>
            </a:lvl6pPr>
            <a:lvl7pPr marL="3656777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CB44-AC2F-466F-9EED-B7A98CD2843D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19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61EA-220F-4849-AD53-57F6171C4E58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87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9DF1-9C5D-4C8A-9014-3B73C2B963C1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2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58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8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3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6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2390398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SP&amp;E/Developer Ecosystem Programs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42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  <p:sldLayoutId id="2147483898" r:id="rId27"/>
    <p:sldLayoutId id="2147483899" r:id="rId28"/>
    <p:sldLayoutId id="2147483900" r:id="rId29"/>
    <p:sldLayoutId id="2147483901" r:id="rId30"/>
    <p:sldLayoutId id="2147483902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5511-9421-2B4F-B3B0-29040D242FF0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788D-6ABE-FD49-9A80-765E7E68BF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3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E7D7-8635-4B18-BF4C-24346C8E80BC}" type="datetime1">
              <a:rPr lang="zh-CN" altLang="en-US" smtClean="0"/>
              <a:pPr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7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ftr="0" dt="0"/>
  <p:txStyles>
    <p:titleStyle>
      <a:lvl1pPr algn="ctr" defTabSz="1218926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98" indent="-457098" algn="l" defTabSz="1218926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77" indent="-380914" algn="l" defTabSz="1218926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57" indent="-304731" algn="l" defTabSz="1218926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120" indent="-304731" algn="l" defTabSz="1218926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82" indent="-304731" algn="l" defTabSz="1218926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045" indent="-304731" algn="l" defTabSz="121892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509" indent="-304731" algn="l" defTabSz="121892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2" indent="-304731" algn="l" defTabSz="121892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4" indent="-304731" algn="l" defTabSz="121892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api-src/credit-card-fraud-detection" TargetMode="External"/><Relationship Id="rId2" Type="http://schemas.openxmlformats.org/officeDocument/2006/relationships/hyperlink" Target="https://filerepo.idzcn.com/dataset/assignment_1.zip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www.intel.com/content/www/us/en/developer/tools/oneapi/ai-analytics-toolkit.html#gs.icozil" TargetMode="External"/><Relationship Id="rId4" Type="http://schemas.openxmlformats.org/officeDocument/2006/relationships/hyperlink" Target="https://github.com/idz-cn/2023hackathon/blob/main/machine-learning-track/ML-Hackathon-Demo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ai-analytics-toolkit.html" TargetMode="External"/><Relationship Id="rId2" Type="http://schemas.openxmlformats.org/officeDocument/2006/relationships/hyperlink" Target="https://docs.qq.com/form/page/DWkFTa1pSWHprTUtO" TargetMode="Externa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s://www.intel.com/content/www/us/en/developer/tools/devcloud/overview.html" TargetMode="External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19FB-8CF9-8448-D7C2-FD68EA08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71" y="2703784"/>
            <a:ext cx="7604223" cy="914102"/>
          </a:xfrm>
        </p:spPr>
        <p:txBody>
          <a:bodyPr lIns="0" tIns="0" rIns="0" bIns="0" anchor="b">
            <a:noAutofit/>
          </a:bodyPr>
          <a:lstStyle/>
          <a:p>
            <a:r>
              <a:rPr lang="zh-CN" altLang="en-US" sz="3600" dirty="0"/>
              <a:t>校企合作课程</a:t>
            </a:r>
            <a:endParaRPr lang="en-US" sz="3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6DB0-AA55-7A45-2804-4EDC0F7F1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01" y="5480370"/>
            <a:ext cx="7604223" cy="348301"/>
          </a:xfrm>
        </p:spPr>
        <p:txBody>
          <a:bodyPr lIns="0" tIns="0" rIns="0" bIns="0" anchor="b" anchorCtr="0">
            <a:no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杜伟（英特尔开发人员社区经理）、郑艳飞（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oneAPI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学术合作经理）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Intel Clear Hans" panose="020B0604020203020204" pitchFamily="34" charset="-128"/>
              <a:ea typeface="Intel Clear Hans" panose="020B0604020203020204" pitchFamily="34" charset="-128"/>
              <a:cs typeface="Intel Clear Light"/>
            </a:endParaRP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感谢所有合作院校和老师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Intel Clear Hans" panose="020B0604020203020204" pitchFamily="34" charset="-128"/>
              <a:ea typeface="Intel Clear Hans" panose="020B0604020203020204" pitchFamily="34" charset="-128"/>
              <a:cs typeface="Intel Clear Light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2023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年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10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月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30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tel Clear Hans" panose="020B0604020203020204" pitchFamily="34" charset="-128"/>
                <a:ea typeface="Intel Clear Hans" panose="020B0604020203020204" pitchFamily="34" charset="-128"/>
                <a:cs typeface="Intel Clear Light"/>
              </a:rPr>
              <a:t>日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Intel Clear Hans" panose="020B0604020203020204" pitchFamily="34" charset="-128"/>
              <a:ea typeface="Intel Clear Hans" panose="020B0604020203020204" pitchFamily="34" charset="-128"/>
              <a:cs typeface="Intel Clear Light"/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6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A688FB-D31C-D6F6-D342-3CC1E8C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018"/>
            <a:ext cx="12192000" cy="868603"/>
          </a:xfr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The Intel</a:t>
            </a:r>
            <a:r>
              <a:rPr lang="en-US" sz="2800" b="1" baseline="30000" dirty="0">
                <a:solidFill>
                  <a:schemeClr val="bg1"/>
                </a:solidFill>
                <a:latin typeface="Intel Clear Light"/>
                <a:ea typeface="Intel Clear Light"/>
                <a:cs typeface="Calibri"/>
              </a:rPr>
              <a:t>®</a:t>
            </a:r>
            <a:r>
              <a:rPr lang="en-US" sz="2800" b="1" dirty="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 Academic Program for </a:t>
            </a:r>
            <a:r>
              <a:rPr lang="en-US" sz="2800" b="1" dirty="0" err="1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oneAPI</a:t>
            </a:r>
            <a:br>
              <a:rPr lang="en-US" sz="2800" dirty="0"/>
            </a:br>
            <a:r>
              <a:rPr lang="en-US" sz="1800" i="1" dirty="0">
                <a:solidFill>
                  <a:schemeClr val="accent2"/>
                </a:solidFill>
                <a:latin typeface="+mj-ea"/>
                <a:ea typeface="+mj-ea"/>
                <a:cs typeface="Intel Clear Light"/>
              </a:rPr>
              <a:t>Fostering the advancement of innovation in the academic</a:t>
            </a:r>
            <a:endParaRPr lang="en-US" sz="1800" i="1" dirty="0">
              <a:solidFill>
                <a:schemeClr val="accent2"/>
              </a:solidFill>
              <a:cs typeface="Intel Clear Ligh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52AC46-AFF5-9943-C825-E0A8F988996E}"/>
              </a:ext>
            </a:extLst>
          </p:cNvPr>
          <p:cNvSpPr txBox="1">
            <a:spLocks/>
          </p:cNvSpPr>
          <p:nvPr/>
        </p:nvSpPr>
        <p:spPr>
          <a:xfrm>
            <a:off x="595936" y="3895696"/>
            <a:ext cx="104595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Helvetica Neue"/>
              </a:rPr>
              <a:t>Lead.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Calibri" panose="020F0502020204030204" pitchFamily="34" charset="0"/>
              <a:sym typeface="Helvetica Neue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391150-AF43-BFEB-CD3D-6681456522F9}"/>
              </a:ext>
            </a:extLst>
          </p:cNvPr>
          <p:cNvGrpSpPr/>
          <p:nvPr/>
        </p:nvGrpSpPr>
        <p:grpSpPr>
          <a:xfrm>
            <a:off x="394869" y="3894035"/>
            <a:ext cx="11201195" cy="2143349"/>
            <a:chOff x="394869" y="980345"/>
            <a:chExt cx="11201195" cy="2143349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6D3DD5A-1290-389E-A03A-E8281EF1CBF6}"/>
                </a:ext>
              </a:extLst>
            </p:cNvPr>
            <p:cNvSpPr txBox="1">
              <a:spLocks/>
            </p:cNvSpPr>
            <p:nvPr/>
          </p:nvSpPr>
          <p:spPr>
            <a:xfrm>
              <a:off x="6354631" y="1374122"/>
              <a:ext cx="2535821" cy="157479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Intel</a:t>
              </a:r>
              <a:r>
                <a:rPr kumimoji="0" lang="en-US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®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 Student Ambassador Program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Investing in students to become leaders in their academic developer community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Helvetica Neue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6066855B-33FD-263C-EC6F-6690FA81940D}"/>
                </a:ext>
              </a:extLst>
            </p:cNvPr>
            <p:cNvSpPr txBox="1">
              <a:spLocks/>
            </p:cNvSpPr>
            <p:nvPr/>
          </p:nvSpPr>
          <p:spPr>
            <a:xfrm>
              <a:off x="3710658" y="1442568"/>
              <a:ext cx="2261991" cy="154401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Educator Program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Calibri" panose="020F0502020204030204" pitchFamily="34" charset="0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Calibri" panose="020F0502020204030204" pitchFamily="34" charset="0"/>
                  <a:sym typeface="Helvetica Neue"/>
                </a:rPr>
                <a:t>Collaborating with professors in teaching world-changing technology to tomorrow’s developers </a:t>
              </a:r>
            </a:p>
          </p:txBody>
        </p:sp>
        <p:cxnSp>
          <p:nvCxnSpPr>
            <p:cNvPr id="6" name="Elbow Connector 38">
              <a:extLst>
                <a:ext uri="{FF2B5EF4-FFF2-40B4-BE49-F238E27FC236}">
                  <a16:creationId xmlns:a16="http://schemas.microsoft.com/office/drawing/2014/main" id="{654CA351-54E6-61BD-86C6-4AD920DFAC3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32302" y="1145581"/>
              <a:ext cx="1294693" cy="1949049"/>
            </a:xfrm>
            <a:prstGeom prst="bentConnector4">
              <a:avLst>
                <a:gd name="adj1" fmla="val 189019"/>
                <a:gd name="adj2" fmla="val 100022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40">
              <a:extLst>
                <a:ext uri="{FF2B5EF4-FFF2-40B4-BE49-F238E27FC236}">
                  <a16:creationId xmlns:a16="http://schemas.microsoft.com/office/drawing/2014/main" id="{9AE26DFF-B82E-48C6-CD12-172674359E7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6479" y="1147929"/>
              <a:ext cx="235913" cy="1949047"/>
            </a:xfrm>
            <a:prstGeom prst="bentConnector4">
              <a:avLst>
                <a:gd name="adj1" fmla="val -17496"/>
                <a:gd name="adj2" fmla="val 99926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75E04A5B-F2C6-022A-63FB-76C1D03C2020}"/>
                </a:ext>
              </a:extLst>
            </p:cNvPr>
            <p:cNvSpPr txBox="1">
              <a:spLocks/>
            </p:cNvSpPr>
            <p:nvPr/>
          </p:nvSpPr>
          <p:spPr>
            <a:xfrm>
              <a:off x="3929171" y="980345"/>
              <a:ext cx="104595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Teach.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928255E-A3B7-1533-AF89-3AAFC4AB772B}"/>
                </a:ext>
              </a:extLst>
            </p:cNvPr>
            <p:cNvSpPr txBox="1">
              <a:spLocks/>
            </p:cNvSpPr>
            <p:nvPr/>
          </p:nvSpPr>
          <p:spPr>
            <a:xfrm>
              <a:off x="549929" y="1341756"/>
              <a:ext cx="2740220" cy="157479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oneAPI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 Centers of Excellence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Accelerating 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the open standards-based programming model by enabling widely used codes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Helvetica Neue"/>
              </a:endParaRPr>
            </a:p>
          </p:txBody>
        </p:sp>
        <p:cxnSp>
          <p:nvCxnSpPr>
            <p:cNvPr id="10" name="Elbow Connector 91">
              <a:extLst>
                <a:ext uri="{FF2B5EF4-FFF2-40B4-BE49-F238E27FC236}">
                  <a16:creationId xmlns:a16="http://schemas.microsoft.com/office/drawing/2014/main" id="{7152EA90-2666-3336-A5D7-D5C142B22CD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02432" y="1160599"/>
              <a:ext cx="1294693" cy="1949049"/>
            </a:xfrm>
            <a:prstGeom prst="bentConnector4">
              <a:avLst>
                <a:gd name="adj1" fmla="val 199213"/>
                <a:gd name="adj2" fmla="val 100022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92">
              <a:extLst>
                <a:ext uri="{FF2B5EF4-FFF2-40B4-BE49-F238E27FC236}">
                  <a16:creationId xmlns:a16="http://schemas.microsoft.com/office/drawing/2014/main" id="{DF413885-8D8A-5554-D657-277F80F56CE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46609" y="1162947"/>
              <a:ext cx="235913" cy="1949047"/>
            </a:xfrm>
            <a:prstGeom prst="bentConnector4">
              <a:avLst>
                <a:gd name="adj1" fmla="val -17496"/>
                <a:gd name="adj2" fmla="val 99926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D2465125-D699-6D13-B599-E556A3BFBA77}"/>
                </a:ext>
              </a:extLst>
            </p:cNvPr>
            <p:cNvSpPr txBox="1">
              <a:spLocks/>
            </p:cNvSpPr>
            <p:nvPr/>
          </p:nvSpPr>
          <p:spPr>
            <a:xfrm>
              <a:off x="6599301" y="1004790"/>
              <a:ext cx="104595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Learn.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Calibri" panose="020F0502020204030204" pitchFamily="34" charset="0"/>
                <a:sym typeface="Helvetica Neue"/>
              </a:endParaRPr>
            </a:p>
          </p:txBody>
        </p:sp>
        <p:cxnSp>
          <p:nvCxnSpPr>
            <p:cNvPr id="13" name="Elbow Connector 96">
              <a:extLst>
                <a:ext uri="{FF2B5EF4-FFF2-40B4-BE49-F238E27FC236}">
                  <a16:creationId xmlns:a16="http://schemas.microsoft.com/office/drawing/2014/main" id="{E6D8E47A-7FB4-9AFF-4AF7-8C181946580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217" y="1547251"/>
              <a:ext cx="1916628" cy="1143324"/>
            </a:xfrm>
            <a:prstGeom prst="bentConnector4">
              <a:avLst>
                <a:gd name="adj1" fmla="val -67"/>
                <a:gd name="adj2" fmla="val 256862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97">
              <a:extLst>
                <a:ext uri="{FF2B5EF4-FFF2-40B4-BE49-F238E27FC236}">
                  <a16:creationId xmlns:a16="http://schemas.microsoft.com/office/drawing/2014/main" id="{7703E9FE-5CBC-B92D-7C5C-11195134CF6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37514" y="1134090"/>
              <a:ext cx="235913" cy="1949047"/>
            </a:xfrm>
            <a:prstGeom prst="bentConnector4">
              <a:avLst>
                <a:gd name="adj1" fmla="val -17496"/>
                <a:gd name="adj2" fmla="val 99926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2814B16-EC3E-F178-5F59-6CB002A81CD7}"/>
                </a:ext>
              </a:extLst>
            </p:cNvPr>
            <p:cNvSpPr txBox="1">
              <a:spLocks/>
            </p:cNvSpPr>
            <p:nvPr/>
          </p:nvSpPr>
          <p:spPr>
            <a:xfrm>
              <a:off x="9475866" y="990227"/>
              <a:ext cx="1334139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+mj-ea"/>
                  <a:cs typeface="Calibri" panose="020F0502020204030204" pitchFamily="34" charset="0"/>
                  <a:sym typeface="Helvetica Neue"/>
                </a:rPr>
                <a:t>Scale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Calibri" panose="020F0502020204030204" pitchFamily="34" charset="0"/>
                  <a:sym typeface="Helvetica Neue"/>
                </a:rPr>
                <a:t>.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50A60241-F835-FA92-AB4A-79BB71053D3C}"/>
                </a:ext>
              </a:extLst>
            </p:cNvPr>
            <p:cNvSpPr txBox="1">
              <a:spLocks/>
            </p:cNvSpPr>
            <p:nvPr/>
          </p:nvSpPr>
          <p:spPr>
            <a:xfrm>
              <a:off x="9316561" y="1445284"/>
              <a:ext cx="2142859" cy="15132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Intel</a:t>
              </a:r>
              <a:r>
                <a:rPr kumimoji="0" lang="en-US" sz="1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®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  <a:sym typeface="Helvetica Neue"/>
                </a:rPr>
                <a:t> Campus Hackathon</a:t>
              </a:r>
            </a:p>
            <a:p>
              <a:pPr marL="0" indent="0">
                <a:lnSpc>
                  <a:spcPct val="100000"/>
                </a:lnSpc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+mj-ea"/>
                  <a:cs typeface="Arial"/>
                </a:rPr>
                <a:t>Enabling the next generation of developers for deeper consumption of </a:t>
              </a:r>
              <a:r>
                <a:rPr lang="en-US" sz="1400" dirty="0" err="1">
                  <a:solidFill>
                    <a:srgbClr val="000000"/>
                  </a:solidFill>
                  <a:latin typeface="Arial"/>
                  <a:ea typeface="+mj-ea"/>
                  <a:cs typeface="Arial"/>
                </a:rPr>
                <a:t>oneAPI</a:t>
              </a:r>
              <a:r>
                <a:rPr lang="en-US" sz="1400" dirty="0">
                  <a:solidFill>
                    <a:srgbClr val="000000"/>
                  </a:solidFill>
                  <a:latin typeface="Arial"/>
                  <a:ea typeface="+mj-ea"/>
                  <a:cs typeface="Arial"/>
                </a:rPr>
                <a:t>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3B56F2-C5E7-B6A3-02EF-74F3981F5495}"/>
                </a:ext>
              </a:extLst>
            </p:cNvPr>
            <p:cNvGrpSpPr/>
            <p:nvPr/>
          </p:nvGrpSpPr>
          <p:grpSpPr>
            <a:xfrm>
              <a:off x="9226900" y="1159157"/>
              <a:ext cx="2369164" cy="1964537"/>
              <a:chOff x="6843947" y="1957201"/>
              <a:chExt cx="1943178" cy="1828438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81A784D-C744-0D61-7259-91079F0D4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389" y="1988199"/>
                <a:ext cx="67073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2925FC-28EC-E230-988E-BF58137FF237}"/>
                  </a:ext>
                </a:extLst>
              </p:cNvPr>
              <p:cNvCxnSpPr/>
              <p:nvPr/>
            </p:nvCxnSpPr>
            <p:spPr>
              <a:xfrm>
                <a:off x="8787125" y="1978973"/>
                <a:ext cx="0" cy="1796864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6C5BEA8-E3AC-0CE9-CAC5-252FFE01CB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43947" y="3758590"/>
                <a:ext cx="1943178" cy="27049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476E06-3B4E-934D-4289-4B8595CB21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8542" y="1957201"/>
                <a:ext cx="0" cy="1818636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A1431B-ED0A-228A-A9EC-EE279E7C3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947" y="1957201"/>
                <a:ext cx="286127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2F08AD-C903-6ABF-04C2-41DCAC8E5870}"/>
              </a:ext>
            </a:extLst>
          </p:cNvPr>
          <p:cNvGrpSpPr/>
          <p:nvPr/>
        </p:nvGrpSpPr>
        <p:grpSpPr>
          <a:xfrm>
            <a:off x="405136" y="1124181"/>
            <a:ext cx="11225498" cy="2102639"/>
            <a:chOff x="405136" y="3983633"/>
            <a:chExt cx="11225498" cy="210263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884457-5D2A-7AE3-A576-462F6ACEDA04}"/>
                </a:ext>
              </a:extLst>
            </p:cNvPr>
            <p:cNvGrpSpPr/>
            <p:nvPr/>
          </p:nvGrpSpPr>
          <p:grpSpPr>
            <a:xfrm>
              <a:off x="405136" y="4132304"/>
              <a:ext cx="11225498" cy="1953968"/>
              <a:chOff x="8967464" y="2063420"/>
              <a:chExt cx="1947358" cy="183697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725B7C-2E92-B528-B700-E53E17FDA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2956" y="2106781"/>
                <a:ext cx="1311866" cy="2396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21622B8-CB2C-50FA-256B-072D1D50C47C}"/>
                  </a:ext>
                </a:extLst>
              </p:cNvPr>
              <p:cNvCxnSpPr/>
              <p:nvPr/>
            </p:nvCxnSpPr>
            <p:spPr>
              <a:xfrm>
                <a:off x="10910642" y="2085192"/>
                <a:ext cx="0" cy="179686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B2AF15E-E58D-226D-62AC-57E774E6F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7464" y="3873347"/>
                <a:ext cx="1943178" cy="2704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D9D9A09-7955-9D66-DAEA-A336C2420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2059" y="2063420"/>
                <a:ext cx="0" cy="181863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0C6E5C-E7C1-F0B6-1594-17C4A94B4AB0}"/>
                </a:ext>
              </a:extLst>
            </p:cNvPr>
            <p:cNvSpPr txBox="1"/>
            <p:nvPr/>
          </p:nvSpPr>
          <p:spPr>
            <a:xfrm>
              <a:off x="458112" y="3983633"/>
              <a:ext cx="355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oneAPI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中国区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学术合作项目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22375-402E-CDC1-728F-8A49E9E14E60}"/>
                </a:ext>
              </a:extLst>
            </p:cNvPr>
            <p:cNvSpPr txBox="1"/>
            <p:nvPr/>
          </p:nvSpPr>
          <p:spPr>
            <a:xfrm>
              <a:off x="805937" y="4656690"/>
              <a:ext cx="10267602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oneAPI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中国区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学术合作项目旨在通过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卓越中心（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Center of Excellence, 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简称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CoE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), 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在高校开展的课堂教学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(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基于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C++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的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SYCL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编程模型教学及介绍相关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oneAPI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各项技术及软件组件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)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、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oneAPI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校园黑客松竞赛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、学生创新项目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、校园讲座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等各种形式促进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Intel Clear Hans Light" panose="020B0404020203020204" pitchFamily="34" charset="-128"/>
                </a:rPr>
                <a:t>oneAPI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异构统一编程模型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在学术界的认知和使用，希望籍由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产学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合作来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引领或推动行业创新，培养创新人才，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收集使用反馈</a:t>
              </a:r>
              <a:r>
                <a:rPr lang="zh-CN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和</a:t>
              </a:r>
              <a:r>
                <a:rPr lang="ja-JP" sz="1800" b="1" i="0" u="none" strike="noStrike" dirty="0">
                  <a:solidFill>
                    <a:srgbClr val="000000"/>
                  </a:solidFill>
                  <a:effectLst/>
                  <a:ea typeface="Intel Clear Hans Light" panose="020B0404020203020204" pitchFamily="34" charset="-128"/>
                </a:rPr>
                <a:t>孵化研究合作。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cs typeface="Arial"/>
                <a:sym typeface="Helvetica Neue"/>
              </a:endParaRPr>
            </a:p>
          </p:txBody>
        </p:sp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AEA4FF6-69B4-2BE3-F252-41EEA183E146}"/>
              </a:ext>
            </a:extLst>
          </p:cNvPr>
          <p:cNvSpPr/>
          <p:nvPr/>
        </p:nvSpPr>
        <p:spPr>
          <a:xfrm>
            <a:off x="1538194" y="3428999"/>
            <a:ext cx="182880" cy="3053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One Text"/>
              <a:cs typeface="Arial"/>
              <a:sym typeface="Helvetica Neue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E5B4510-248E-2359-D186-A89238BF0FB6}"/>
              </a:ext>
            </a:extLst>
          </p:cNvPr>
          <p:cNvSpPr/>
          <p:nvPr/>
        </p:nvSpPr>
        <p:spPr>
          <a:xfrm>
            <a:off x="10383584" y="3480865"/>
            <a:ext cx="187458" cy="2999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One Text"/>
              <a:cs typeface="Arial"/>
              <a:sym typeface="Helvetica Neue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BC9D775-5D5A-B507-655D-F17649FB378A}"/>
              </a:ext>
            </a:extLst>
          </p:cNvPr>
          <p:cNvSpPr/>
          <p:nvPr/>
        </p:nvSpPr>
        <p:spPr>
          <a:xfrm>
            <a:off x="7516915" y="3462801"/>
            <a:ext cx="194025" cy="2999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One Text"/>
              <a:cs typeface="Arial"/>
              <a:sym typeface="Helvetica Neue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301515E-14EA-4F0E-2E66-EF0D6C98551E}"/>
              </a:ext>
            </a:extLst>
          </p:cNvPr>
          <p:cNvSpPr/>
          <p:nvPr/>
        </p:nvSpPr>
        <p:spPr>
          <a:xfrm>
            <a:off x="4924644" y="3480148"/>
            <a:ext cx="179614" cy="3057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One Text"/>
              <a:cs typeface="Arial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10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A71-35D4-0F19-DEE4-7F57BA1E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作业：信用卡交易欺诈检测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E947-F731-9814-EB4B-8903D64A4D0B}"/>
              </a:ext>
            </a:extLst>
          </p:cNvPr>
          <p:cNvSpPr txBox="1"/>
          <p:nvPr/>
        </p:nvSpPr>
        <p:spPr>
          <a:xfrm>
            <a:off x="348713" y="1219171"/>
            <a:ext cx="5308168" cy="5491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问题描述：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       2021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年，与信用卡欺诈相关的损失超过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120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亿美元，同比增长近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11%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。就重大财务损失、信任和信誉而言，这是银行、客户和商户面临的一个令人担忧的问题。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      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电子商务相关欺诈一直在以约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13%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的复合年增长率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(CAGR)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增加。由于欺诈性信用卡交易急剧增加，在交易时检测欺诈行为对于帮助消费者和银行非常重要。机器学习可以通过训练信用卡交易模型，然后使用这些模型更快、更准确地检测欺诈交易，在预测欺诈方面发挥至关重要的作用。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预期解决方案：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     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我们期待您参考英特尔的类似实现方案，基于我们提供的信用卡交易数据，训练一个或多个机器学习模型，有效预测信用卡交易是否为欺诈交易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——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这里推理时间和二分类准确度（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F1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分数）将作为评分的主要依据。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数据集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 </a:t>
            </a: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  <a:hlinkClick r:id="rId2"/>
              </a:rPr>
              <a:t>https://filerepo.idzcn.com/dataset/assignment_1.zip</a:t>
            </a:r>
            <a:endParaRPr kumimoji="0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链接：</a:t>
            </a: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https://pan.baidu.com/s/1KNdSIwQHiDrJLT-5K-sPmA 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提取码：</a:t>
            </a: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fly8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参考资料：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欢迎参考英特尔提供的参考实现：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  <a:hlinkClick r:id="rId3"/>
              </a:rPr>
              <a:t>信用卡交易欺诈检测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，</a:t>
            </a:r>
            <a:r>
              <a:rPr kumimoji="0" lang="zh-CN" altLang="en-US" sz="1400" b="0" i="0" u="sng" strike="noStrike" kern="1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  <a:hlinkClick r:id="rId4"/>
              </a:rPr>
              <a:t>预测电线杆的健康状况和故障概率</a:t>
            </a:r>
            <a:r>
              <a:rPr kumimoji="0" lang="en-US" altLang="zh-CN" sz="1400" b="0" i="0" u="sng" strike="noStrike" kern="1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 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F49DA-8158-AA87-74E2-FF58F4FE92C8}"/>
              </a:ext>
            </a:extLst>
          </p:cNvPr>
          <p:cNvSpPr txBox="1"/>
          <p:nvPr/>
        </p:nvSpPr>
        <p:spPr>
          <a:xfrm>
            <a:off x="6035191" y="1219171"/>
            <a:ext cx="5168685" cy="4876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要求：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Open Sans" panose="020B0606030504020204" pitchFamily="34" charset="0"/>
              </a:rPr>
              <a:t>需要使用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46535E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 </a:t>
            </a:r>
            <a:r>
              <a:rPr kumimoji="0" lang="zh-CN" altLang="en-US" sz="1400" b="0" i="0" u="sng" strike="noStrike" kern="100" cap="all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  <a:hlinkClick r:id="rId5"/>
              </a:rPr>
              <a:t>英特尔</a:t>
            </a:r>
            <a:r>
              <a:rPr kumimoji="0" lang="en-US" sz="1400" b="0" i="0" u="sng" strike="noStrike" kern="100" cap="all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  <a:hlinkClick r:id="rId5"/>
              </a:rPr>
              <a:t>®   </a:t>
            </a:r>
            <a:r>
              <a:rPr kumimoji="0" lang="en-US" sz="1400" b="0" i="0" u="sng" strike="noStrike" kern="1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  <a:hlinkClick r:id="rId5"/>
              </a:rPr>
              <a:t>oneAPI</a:t>
            </a:r>
            <a:r>
              <a:rPr kumimoji="0" lang="en-US" sz="1400" b="0" i="0" u="sng" strike="noStrike" kern="100" cap="all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  <a:hlinkClick r:id="rId5"/>
              </a:rPr>
              <a:t> AI</a:t>
            </a:r>
            <a:r>
              <a:rPr kumimoji="0" lang="zh-CN" altLang="en-US" sz="1400" b="0" i="0" u="sng" strike="noStrike" kern="100" cap="all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  <a:hlinkClick r:id="rId5"/>
              </a:rPr>
              <a:t>分析工具包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中数据分析和机器学习相关的优化库，可以跟官方的机器学习库进行性能对比。</a:t>
            </a:r>
            <a:endParaRPr kumimoji="0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使用与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  <a:hlinkClick r:id="rId3"/>
              </a:rPr>
              <a:t>信用卡交易欺诈检测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SimSun" panose="02010600030101010101" pitchFamily="2" charset="-122"/>
              </a:rPr>
              <a:t>参考套件中不同的算法实现。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可以尝试使用多种算法进行比较。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 Hans" panose="020B0604020203020204" pitchFamily="34" charset="-128"/>
              <a:ea typeface="Intel Clear Hans" panose="020B0604020203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5F9C8-B571-7CF8-C134-AC8F1C538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185" y="2171670"/>
            <a:ext cx="5511001" cy="30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7CBD-11A3-2F00-DC63-009BE309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数据集补充信息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E5A4-8E8C-764C-12C8-8E90AF413FFC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0786" y="1523999"/>
            <a:ext cx="11010900" cy="457494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该数据集包含欧洲持卡人 </a:t>
            </a:r>
            <a:r>
              <a:rPr lang="en-US" altLang="zh-CN" sz="1800" dirty="0">
                <a:ea typeface="Intel Clear Hans" panose="020B0604020203020204"/>
              </a:rPr>
              <a:t>2013 </a:t>
            </a:r>
            <a:r>
              <a:rPr lang="zh-CN" altLang="en-US" sz="1800" dirty="0"/>
              <a:t>年 </a:t>
            </a:r>
            <a:r>
              <a:rPr lang="en-US" altLang="zh-CN" sz="1800" dirty="0">
                <a:ea typeface="Intel Clear Hans" panose="020B0604020203020204"/>
              </a:rPr>
              <a:t>9 </a:t>
            </a:r>
            <a:r>
              <a:rPr lang="zh-CN" altLang="en-US" sz="1800" dirty="0"/>
              <a:t>月通过信用卡进行的交易。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该数据集显示了两天内发生的交易，其中 </a:t>
            </a:r>
            <a:r>
              <a:rPr lang="en-US" altLang="zh-CN" sz="1800" dirty="0">
                <a:ea typeface="Intel Clear Hans" panose="020B0604020203020204"/>
              </a:rPr>
              <a:t>284,807 </a:t>
            </a:r>
            <a:r>
              <a:rPr lang="zh-CN" altLang="en-US" sz="1800" dirty="0"/>
              <a:t>笔交易中有 </a:t>
            </a:r>
            <a:r>
              <a:rPr lang="en-US" altLang="zh-CN" sz="1800" dirty="0">
                <a:ea typeface="Intel Clear Hans" panose="020B0604020203020204"/>
              </a:rPr>
              <a:t>492 </a:t>
            </a:r>
            <a:r>
              <a:rPr lang="zh-CN" altLang="en-US" sz="1800" dirty="0"/>
              <a:t>笔欺诈。数据集高度不平衡，正类（欺诈）占所有交易的 </a:t>
            </a:r>
            <a:r>
              <a:rPr lang="en-US" altLang="zh-CN" sz="1800" dirty="0">
                <a:ea typeface="Intel Clear Hans" panose="020B0604020203020204"/>
              </a:rPr>
              <a:t>0.172%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它仅包含</a:t>
            </a:r>
            <a:r>
              <a:rPr lang="en-US" altLang="zh-CN" sz="1800" dirty="0">
                <a:ea typeface="Intel Clear Hans" panose="020B0604020203020204"/>
              </a:rPr>
              <a:t>PCA </a:t>
            </a:r>
            <a:r>
              <a:rPr lang="zh-CN" altLang="en-US" sz="1800" dirty="0"/>
              <a:t>变换结果的数字输入变量。不幸的是，由于保密问题，我们无法提供有关数据的原始特征和更多背景信息。特征 </a:t>
            </a:r>
            <a:r>
              <a:rPr lang="en-US" altLang="zh-CN" sz="1800" dirty="0">
                <a:ea typeface="Intel Clear Hans" panose="020B0604020203020204"/>
              </a:rPr>
              <a:t>V1</a:t>
            </a:r>
            <a:r>
              <a:rPr lang="zh-CN" altLang="en-US" sz="1800" dirty="0"/>
              <a:t>、</a:t>
            </a:r>
            <a:r>
              <a:rPr lang="en-US" altLang="zh-CN" sz="1800" dirty="0">
                <a:ea typeface="Intel Clear Hans" panose="020B0604020203020204"/>
              </a:rPr>
              <a:t>V2</a:t>
            </a:r>
            <a:r>
              <a:rPr lang="zh-CN" altLang="en-US" sz="1800" dirty="0"/>
              <a:t>、</a:t>
            </a:r>
            <a:r>
              <a:rPr lang="en-US" altLang="zh-CN" sz="1800" dirty="0">
                <a:ea typeface="Intel Clear Hans" panose="020B0604020203020204"/>
              </a:rPr>
              <a:t>…V28 </a:t>
            </a:r>
            <a:r>
              <a:rPr lang="zh-CN" altLang="en-US" sz="1800" dirty="0"/>
              <a:t>是通过 </a:t>
            </a:r>
            <a:r>
              <a:rPr lang="en-US" altLang="zh-CN" sz="1800" dirty="0">
                <a:ea typeface="Intel Clear Hans" panose="020B0604020203020204"/>
              </a:rPr>
              <a:t>PCA </a:t>
            </a:r>
            <a:r>
              <a:rPr lang="zh-CN" altLang="en-US" sz="1800" dirty="0"/>
              <a:t>获得的主要成分，唯一未通过 </a:t>
            </a:r>
            <a:r>
              <a:rPr lang="en-US" altLang="zh-CN" sz="1800" dirty="0">
                <a:ea typeface="Intel Clear Hans" panose="020B0604020203020204"/>
              </a:rPr>
              <a:t>PCA </a:t>
            </a:r>
            <a:r>
              <a:rPr lang="zh-CN" altLang="en-US" sz="1800" dirty="0"/>
              <a:t>转换的特征是“时间”和“金额”。特征“时间”包含数据集中每个事务与第一个事务之间经过的秒数。特征“金额”是交易金额，该特征可用于示例相关的成本敏感学习。特征“类别”是响应变量，如果存在欺诈，则取值 </a:t>
            </a:r>
            <a:r>
              <a:rPr lang="en-US" altLang="zh-CN" sz="1800" dirty="0">
                <a:ea typeface="Intel Clear Hans" panose="020B0604020203020204"/>
              </a:rPr>
              <a:t>1</a:t>
            </a:r>
            <a:r>
              <a:rPr lang="zh-CN" altLang="en-US" sz="1800" dirty="0"/>
              <a:t>，否则取值 </a:t>
            </a:r>
            <a:r>
              <a:rPr lang="en-US" altLang="zh-CN" sz="1800" dirty="0">
                <a:ea typeface="Intel Clear Hans" panose="020B0604020203020204"/>
              </a:rPr>
              <a:t>0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考虑到类别不平衡率，我们建议使用精确率</a:t>
            </a:r>
            <a:r>
              <a:rPr lang="en-US" altLang="zh-CN" sz="1800" dirty="0">
                <a:ea typeface="Intel Clear Hans" panose="020B0604020203020204"/>
              </a:rPr>
              <a:t>-</a:t>
            </a:r>
            <a:r>
              <a:rPr lang="zh-CN" altLang="en-US" sz="1800" dirty="0"/>
              <a:t>召回率曲线下面积 </a:t>
            </a:r>
            <a:r>
              <a:rPr lang="en-US" altLang="zh-CN" sz="1800" dirty="0">
                <a:ea typeface="Intel Clear Hans" panose="020B0604020203020204"/>
              </a:rPr>
              <a:t>(AUPRC) </a:t>
            </a:r>
            <a:r>
              <a:rPr lang="zh-CN" altLang="en-US" sz="1800" dirty="0"/>
              <a:t>来测量准确度。混淆矩阵精度对于不平衡分类没有意义。</a:t>
            </a:r>
          </a:p>
          <a:p>
            <a:pPr marL="0" indent="0">
              <a:buNone/>
            </a:pPr>
            <a:endParaRPr lang="zh-CN" altLang="en-US" sz="2000" dirty="0"/>
          </a:p>
          <a:p>
            <a:endParaRPr lang="en-US" sz="2000" dirty="0">
              <a:ea typeface="Intel Clear Hans" panose="020B0604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7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 rot="16200000">
            <a:off x="5682093" y="-5679889"/>
            <a:ext cx="827808" cy="12187585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667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88998" y="45408"/>
            <a:ext cx="2030855" cy="646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26"/>
            <a:r>
              <a:rPr lang="zh-CN" altLang="en-US" sz="3599" dirty="0">
                <a:solidFill>
                  <a:prstClr val="white"/>
                </a:solidFill>
                <a:latin typeface="Intel Clear Hans Light"/>
                <a:ea typeface="Intel Clear Hans Light"/>
              </a:rPr>
              <a:t>互动奖励</a:t>
            </a:r>
            <a:endParaRPr lang="en-US" altLang="ja-JP" sz="3599" dirty="0">
              <a:solidFill>
                <a:prstClr val="white"/>
              </a:solidFill>
              <a:latin typeface="Intel Clear Hans Light"/>
              <a:ea typeface="Intel Clear Hans Light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736646" y="6356351"/>
            <a:ext cx="2843772" cy="365125"/>
          </a:xfrm>
        </p:spPr>
        <p:txBody>
          <a:bodyPr/>
          <a:lstStyle/>
          <a:p>
            <a:pPr defTabSz="1218926"/>
            <a:fld id="{EAB89FFF-3F45-4680-8077-8C59E659A6AA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IntelOne Text"/>
                <a:ea typeface="Intel Clear Hans"/>
              </a:rPr>
              <a:pPr defTabSz="1218926"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IntelOne Text"/>
              <a:ea typeface="Intel Clear Han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80500" y="6026786"/>
            <a:ext cx="709296" cy="831215"/>
            <a:chOff x="576067" y="4952474"/>
            <a:chExt cx="892339" cy="1045721"/>
          </a:xfrm>
        </p:grpSpPr>
        <p:sp>
          <p:nvSpPr>
            <p:cNvPr id="16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667"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solidFill>
                  <a:srgbClr val="026FC5"/>
                </a:solidFill>
                <a:latin typeface="Helvetica Neue Medium"/>
                <a:sym typeface="Helvetica Neue Medium"/>
              </a:endParaRPr>
            </a:p>
          </p:txBody>
        </p:sp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667"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solidFill>
                  <a:srgbClr val="026FC5"/>
                </a:solidFill>
                <a:latin typeface="Helvetica Neue Medium"/>
                <a:sym typeface="Helvetica Neue Medium"/>
              </a:endParaRPr>
            </a:p>
          </p:txBody>
        </p:sp>
        <p:sp>
          <p:nvSpPr>
            <p:cNvPr id="18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667"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solidFill>
                  <a:srgbClr val="026FC5"/>
                </a:solidFill>
                <a:latin typeface="Helvetica Neue Medium"/>
                <a:sym typeface="Helvetica Neue Medium"/>
              </a:endParaRPr>
            </a:p>
          </p:txBody>
        </p:sp>
      </p:grp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22A0798-A3F7-8020-5F08-57D675BCB54D}"/>
              </a:ext>
            </a:extLst>
          </p:cNvPr>
          <p:cNvSpPr txBox="1">
            <a:spLocks/>
          </p:cNvSpPr>
          <p:nvPr/>
        </p:nvSpPr>
        <p:spPr>
          <a:xfrm>
            <a:off x="406262" y="864110"/>
            <a:ext cx="5829046" cy="416369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926">
              <a:buNone/>
            </a:pPr>
            <a:r>
              <a:rPr lang="zh-CN" altLang="en-US" sz="2400" b="1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参与方式</a:t>
            </a:r>
            <a:endParaRPr lang="en-US" altLang="zh-CN" sz="2400" b="1" dirty="0">
              <a:solidFill>
                <a:srgbClr val="0068B5"/>
              </a:solidFill>
              <a:latin typeface="Intel Clear Hans" panose="020B0604020203020204" pitchFamily="34" charset="-122"/>
              <a:ea typeface="Intel Clear Hans" panose="020B0604020203020204" pitchFamily="34" charset="-122"/>
            </a:endParaRPr>
          </a:p>
          <a:p>
            <a:pPr marL="457063" indent="-457063" defTabSz="1218926">
              <a:buFont typeface="Arial" pitchFamily="34" charset="0"/>
              <a:buAutoNum type="arabicPeriod"/>
            </a:pP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扫码填写问卷，选择对应的时间场次（</a:t>
            </a:r>
            <a:r>
              <a:rPr lang="en-US" altLang="zh-CN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2023/10/10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oneAPI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月培训</a:t>
            </a:r>
            <a:r>
              <a:rPr lang="en-US" altLang="zh-CN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</a:rPr>
              <a:t>截屏第五页最后一个问题，先保存截屏，继续点下一页直到出现感谢页面完全完成问卷</a:t>
            </a:r>
            <a:endParaRPr lang="en-US" altLang="zh-CN" sz="2400" dirty="0">
              <a:solidFill>
                <a:srgbClr val="FF0000"/>
              </a:solidFill>
              <a:latin typeface="Intel Clear Hans" panose="020B0604020203020204" pitchFamily="34" charset="-122"/>
              <a:ea typeface="Intel Clear Hans" panose="020B0604020203020204" pitchFamily="34" charset="-122"/>
            </a:endParaRPr>
          </a:p>
          <a:p>
            <a:pPr marL="457063" indent="-457063" defTabSz="1218926">
              <a:buFont typeface="Arial" pitchFamily="34" charset="0"/>
              <a:buAutoNum type="arabicPeriod"/>
            </a:pPr>
            <a:endParaRPr lang="en-US" altLang="zh-CN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</a:endParaRPr>
          </a:p>
          <a:p>
            <a:pPr marL="457063" indent="-457063" defTabSz="1218926">
              <a:buFont typeface="Arial" pitchFamily="34" charset="0"/>
              <a:buAutoNum type="arabicPeriod"/>
            </a:pPr>
            <a:endParaRPr lang="en-US" altLang="zh-CN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</a:endParaRPr>
          </a:p>
          <a:p>
            <a:pPr marL="342797" indent="-342797" defTabSz="1218926"/>
            <a:endParaRPr lang="zh-CN" altLang="en-US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9CF2B8-4F4F-31EE-DF42-467F7C18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38" y="2239118"/>
            <a:ext cx="184664" cy="36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07" tIns="45703" rIns="91407" bIns="45703" numCol="1" anchor="ctr" anchorCtr="0" compatLnSpc="1">
            <a:prstTxWarp prst="textNoShape">
              <a:avLst/>
            </a:prstTxWarp>
            <a:spAutoFit/>
          </a:bodyPr>
          <a:lstStyle/>
          <a:p>
            <a:pPr defTabSz="914126"/>
            <a:endParaRPr lang="en-US">
              <a:solidFill>
                <a:srgbClr val="000000"/>
              </a:solidFill>
              <a:latin typeface="Intel Clear"/>
              <a:ea typeface="Intel Clear Hans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9DB980-C9F1-4B1D-4CFA-4C48569D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10"/>
          <a:stretch/>
        </p:blipFill>
        <p:spPr>
          <a:xfrm>
            <a:off x="2923084" y="3285018"/>
            <a:ext cx="2885031" cy="7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C8A3D-A17C-E721-493D-F355149D63AE}"/>
              </a:ext>
            </a:extLst>
          </p:cNvPr>
          <p:cNvSpPr txBox="1"/>
          <p:nvPr/>
        </p:nvSpPr>
        <p:spPr>
          <a:xfrm>
            <a:off x="6418621" y="814455"/>
            <a:ext cx="3754613" cy="283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609417">
              <a:spcBef>
                <a:spcPts val="1200"/>
              </a:spcBef>
            </a:pPr>
            <a:r>
              <a:rPr lang="zh-CN" altLang="en-US" sz="2400" b="1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奖品</a:t>
            </a:r>
            <a:endParaRPr lang="en-US" altLang="zh-CN" sz="2400" b="1" dirty="0">
              <a:solidFill>
                <a:srgbClr val="0068B5"/>
              </a:solidFill>
              <a:latin typeface="Intel Clear Hans" panose="020B0604020203020204" pitchFamily="34" charset="-122"/>
              <a:ea typeface="Intel Clear Hans" panose="020B0604020203020204" pitchFamily="34" charset="-122"/>
              <a:cs typeface="Intel Clear Light" panose="020B0404020203020204" pitchFamily="34" charset="0"/>
              <a:sym typeface="Helvetica"/>
            </a:endParaRPr>
          </a:p>
          <a:p>
            <a:pPr marL="457063" indent="-457063" defTabSz="609417">
              <a:spcBef>
                <a:spcPts val="1200"/>
              </a:spcBef>
              <a:buFontTx/>
              <a:buAutoNum type="arabicPeriod"/>
            </a:pP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从所有参与者中抽取十位获得幸运奖</a:t>
            </a:r>
            <a:endParaRPr lang="en-US" altLang="zh-CN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  <a:cs typeface="Intel Clear Light" panose="020B0404020203020204" pitchFamily="34" charset="0"/>
              <a:sym typeface="Helvetica"/>
            </a:endParaRPr>
          </a:p>
          <a:p>
            <a:pPr marL="457063" indent="-457063" defTabSz="914126"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将为所有正在使用</a:t>
            </a:r>
            <a:r>
              <a:rPr lang="en-US" altLang="zh-CN" sz="2400" dirty="0" err="1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oneAPI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的小伙伴们送上</a:t>
            </a:r>
            <a:r>
              <a:rPr lang="en-US" sz="2400" dirty="0" err="1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oneAPI</a:t>
            </a:r>
            <a:r>
              <a:rPr 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热心用户奖</a:t>
            </a:r>
            <a:endParaRPr lang="en-US" altLang="zh-CN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  <a:cs typeface="Intel Clear Light" panose="020B0404020203020204" pitchFamily="34" charset="0"/>
              <a:sym typeface="Helvetica"/>
            </a:endParaRPr>
          </a:p>
          <a:p>
            <a:pPr defTabSz="914126"/>
            <a:r>
              <a:rPr lang="en-US" altLang="zh-CN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 </a:t>
            </a:r>
            <a:endParaRPr lang="en-US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  <a:cs typeface="Intel Clear Light" panose="020B0404020203020204" pitchFamily="34" charset="0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47E6A-F566-C9FC-7E6F-4F2908167280}"/>
              </a:ext>
            </a:extLst>
          </p:cNvPr>
          <p:cNvSpPr txBox="1"/>
          <p:nvPr/>
        </p:nvSpPr>
        <p:spPr>
          <a:xfrm>
            <a:off x="10488901" y="5876705"/>
            <a:ext cx="1006449" cy="36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914126"/>
            <a:r>
              <a:rPr lang="zh-CN" altLang="en-US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幸运奖</a:t>
            </a:r>
            <a:endParaRPr lang="en-US" dirty="0">
              <a:solidFill>
                <a:srgbClr val="0068B5"/>
              </a:solidFill>
              <a:latin typeface="Intel Clear"/>
              <a:ea typeface="Intel Clear H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56180-F827-DC53-C6B4-7877DEA5BC01}"/>
              </a:ext>
            </a:extLst>
          </p:cNvPr>
          <p:cNvSpPr txBox="1"/>
          <p:nvPr/>
        </p:nvSpPr>
        <p:spPr>
          <a:xfrm>
            <a:off x="7535827" y="5876705"/>
            <a:ext cx="1374200" cy="36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914126"/>
            <a:r>
              <a:rPr lang="zh-CN" altLang="en-US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热心用户奖</a:t>
            </a:r>
            <a:endParaRPr lang="en-US" dirty="0">
              <a:solidFill>
                <a:srgbClr val="0068B5"/>
              </a:solidFill>
              <a:latin typeface="Intel Clear"/>
              <a:ea typeface="Intel Clear H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C3626-ACFA-D051-684F-4F057E684F38}"/>
              </a:ext>
            </a:extLst>
          </p:cNvPr>
          <p:cNvSpPr txBox="1"/>
          <p:nvPr/>
        </p:nvSpPr>
        <p:spPr>
          <a:xfrm>
            <a:off x="4080789" y="5939455"/>
            <a:ext cx="1654371" cy="36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914126"/>
            <a:r>
              <a:rPr lang="zh-CN" altLang="en-US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腾讯文档</a:t>
            </a:r>
            <a:endParaRPr lang="en-US" dirty="0">
              <a:solidFill>
                <a:srgbClr val="0068B5"/>
              </a:solidFill>
              <a:latin typeface="Intel Clear"/>
              <a:ea typeface="Intel Clear H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8092B-7B02-3ECB-6E8F-60F266FE0E60}"/>
              </a:ext>
            </a:extLst>
          </p:cNvPr>
          <p:cNvSpPr txBox="1"/>
          <p:nvPr/>
        </p:nvSpPr>
        <p:spPr>
          <a:xfrm>
            <a:off x="406262" y="5477957"/>
            <a:ext cx="3694691" cy="1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914126"/>
            <a:r>
              <a:rPr lang="en-US" altLang="zh-CN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扫右边码将第</a:t>
            </a:r>
            <a:r>
              <a:rPr lang="en-US" altLang="zh-CN" sz="2400" dirty="0">
                <a:solidFill>
                  <a:srgbClr val="FF0000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步保存的截屏</a:t>
            </a:r>
            <a:r>
              <a:rPr lang="zh-CN" altLang="en-US" sz="2400" dirty="0">
                <a:solidFill>
                  <a:prstClr val="black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和邮寄信息提交到腾讯文档中</a:t>
            </a:r>
            <a:endParaRPr lang="en-US" altLang="zh-CN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  <a:cs typeface="Intel Clear Light" panose="020B0404020203020204" pitchFamily="34" charset="0"/>
              <a:sym typeface="Helvetic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557F9-12F8-3FD4-B7A9-61AA58EE5C1F}"/>
              </a:ext>
            </a:extLst>
          </p:cNvPr>
          <p:cNvSpPr txBox="1"/>
          <p:nvPr/>
        </p:nvSpPr>
        <p:spPr>
          <a:xfrm>
            <a:off x="3973823" y="2915819"/>
            <a:ext cx="1654371" cy="36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914126"/>
            <a:r>
              <a:rPr lang="zh-CN" altLang="en-US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截屏参考</a:t>
            </a:r>
            <a:endParaRPr lang="en-US" dirty="0">
              <a:solidFill>
                <a:srgbClr val="0068B5"/>
              </a:solidFill>
              <a:latin typeface="Intel Clear"/>
              <a:ea typeface="Intel Clear Hans"/>
            </a:endParaRPr>
          </a:p>
        </p:txBody>
      </p:sp>
      <p:pic>
        <p:nvPicPr>
          <p:cNvPr id="25" name="Picture 2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D35A6B2-9C90-3D34-0B4A-DD727EAC1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6" y="3238760"/>
            <a:ext cx="2205997" cy="2205997"/>
          </a:xfrm>
          <a:prstGeom prst="rect">
            <a:avLst/>
          </a:prstGeom>
        </p:spPr>
      </p:pic>
      <p:pic>
        <p:nvPicPr>
          <p:cNvPr id="24" name="Picture 23" descr="A picture containing floor, indoor, design&#10;&#10;Description automatically generated with medium confidence">
            <a:extLst>
              <a:ext uri="{FF2B5EF4-FFF2-40B4-BE49-F238E27FC236}">
                <a16:creationId xmlns:a16="http://schemas.microsoft.com/office/drawing/2014/main" id="{052E3652-71FB-6DA7-F657-EA4BC9A8A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5" y="3429001"/>
            <a:ext cx="1736270" cy="2315027"/>
          </a:xfrm>
          <a:prstGeom prst="rect">
            <a:avLst/>
          </a:prstGeom>
        </p:spPr>
      </p:pic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C086D57-CCF4-AB70-6993-349C22B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89" y="4076923"/>
            <a:ext cx="1834092" cy="1834092"/>
          </a:xfrm>
          <a:prstGeom prst="rect">
            <a:avLst/>
          </a:prstGeom>
        </p:spPr>
      </p:pic>
      <p:pic>
        <p:nvPicPr>
          <p:cNvPr id="23" name="Picture 22" descr="A white cylinder with black text&#10;&#10;Description automatically generated">
            <a:extLst>
              <a:ext uri="{FF2B5EF4-FFF2-40B4-BE49-F238E27FC236}">
                <a16:creationId xmlns:a16="http://schemas.microsoft.com/office/drawing/2014/main" id="{55B6D659-0B53-7576-D0B1-041C43A14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541" y="2214119"/>
            <a:ext cx="2038163" cy="35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 rot="16200000">
            <a:off x="5682093" y="-5679889"/>
            <a:ext cx="827808" cy="12187585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667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2643" y="45408"/>
            <a:ext cx="3877985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26"/>
            <a:r>
              <a:rPr lang="zh-CN" altLang="en-US" sz="3599" dirty="0">
                <a:solidFill>
                  <a:prstClr val="white"/>
                </a:solidFill>
                <a:latin typeface="Intel Clear Hans Light"/>
                <a:ea typeface="Intel Clear Hans Light"/>
              </a:rPr>
              <a:t>课程报告分享有奖</a:t>
            </a:r>
            <a:endParaRPr lang="en-US" altLang="ja-JP" sz="3599" dirty="0">
              <a:solidFill>
                <a:prstClr val="white"/>
              </a:solidFill>
              <a:latin typeface="Intel Clear Hans Light"/>
              <a:ea typeface="Intel Clear Hans Light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736646" y="6356351"/>
            <a:ext cx="2843772" cy="365125"/>
          </a:xfrm>
        </p:spPr>
        <p:txBody>
          <a:bodyPr/>
          <a:lstStyle/>
          <a:p>
            <a:pPr defTabSz="1218926"/>
            <a:fld id="{EAB89FFF-3F45-4680-8077-8C59E659A6AA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IntelOne Text"/>
                <a:ea typeface="Intel Clear Hans"/>
              </a:rPr>
              <a:pPr defTabSz="1218926"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IntelOne Text"/>
              <a:ea typeface="Intel Clear Han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80500" y="6026786"/>
            <a:ext cx="709296" cy="831215"/>
            <a:chOff x="576067" y="4952474"/>
            <a:chExt cx="892339" cy="1045721"/>
          </a:xfrm>
        </p:grpSpPr>
        <p:sp>
          <p:nvSpPr>
            <p:cNvPr id="16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667"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solidFill>
                  <a:srgbClr val="026FC5"/>
                </a:solidFill>
                <a:latin typeface="Helvetica Neue Medium"/>
                <a:sym typeface="Helvetica Neue Medium"/>
              </a:endParaRPr>
            </a:p>
          </p:txBody>
        </p:sp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667"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solidFill>
                  <a:srgbClr val="026FC5"/>
                </a:solidFill>
                <a:latin typeface="Helvetica Neue Medium"/>
                <a:sym typeface="Helvetica Neue Medium"/>
              </a:endParaRPr>
            </a:p>
          </p:txBody>
        </p:sp>
        <p:sp>
          <p:nvSpPr>
            <p:cNvPr id="18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667"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solidFill>
                  <a:srgbClr val="026FC5"/>
                </a:solidFill>
                <a:latin typeface="Helvetica Neue Medium"/>
                <a:sym typeface="Helvetica Neue Medium"/>
              </a:endParaRPr>
            </a:p>
          </p:txBody>
        </p:sp>
      </p:grp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22A0798-A3F7-8020-5F08-57D675BCB54D}"/>
              </a:ext>
            </a:extLst>
          </p:cNvPr>
          <p:cNvSpPr txBox="1">
            <a:spLocks/>
          </p:cNvSpPr>
          <p:nvPr/>
        </p:nvSpPr>
        <p:spPr>
          <a:xfrm>
            <a:off x="1" y="848612"/>
            <a:ext cx="12189790" cy="416369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40385" lvl="0" indent="0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  <a:tabLst>
                <a:tab pos="977900" algn="l"/>
              </a:tabLst>
            </a:pP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团队必须在</a:t>
            </a:r>
            <a:r>
              <a:rPr 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2023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年</a:t>
            </a:r>
            <a:r>
              <a:rPr 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11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月</a:t>
            </a:r>
            <a:r>
              <a:rPr lang="en-US" alt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30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日下午</a:t>
            </a:r>
            <a:r>
              <a:rPr 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14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点整之前，在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Github</a:t>
            </a:r>
            <a:r>
              <a:rPr 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, </a:t>
            </a:r>
            <a:r>
              <a:rPr lang="en-US" sz="1800" dirty="0" err="1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Gitcode</a:t>
            </a:r>
            <a:r>
              <a:rPr 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, CSDN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或其他适合的平台上发布一篇技术博客文章，并在此时间</a:t>
            </a:r>
            <a:r>
              <a:rPr lang="zh-CN" altLang="en-US" sz="1800" dirty="0">
                <a:latin typeface="Intel Clear Hans" panose="020B0604020203020204" pitchFamily="34" charset="-128"/>
                <a:ea typeface="Intel Clear Hans" panose="020B0604020203020204" pitchFamily="34" charset="-128"/>
              </a:rPr>
              <a:t>内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将技术博客网址</a:t>
            </a:r>
            <a:r>
              <a:rPr lang="zh-CN" alt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直接填写或扫描二维码填写腾讯文档</a:t>
            </a:r>
            <a:r>
              <a:rPr lang="en-US" alt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hlinkClick r:id="rId2"/>
              </a:rPr>
              <a:t>https://docs.qq.com/form/page/DWkFTa1pSWHprTUtO</a:t>
            </a:r>
            <a:r>
              <a:rPr lang="zh-CN" altLang="en-US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。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该博客可包含项目需要解决的问题、解决问题的方法以及用于构建解决方案的代码（可以是部分代码或经过相应脱密处理）。以下是博客须包含的主要内容：</a:t>
            </a:r>
            <a:endParaRPr lang="en-US" sz="1800" dirty="0">
              <a:effectLst/>
              <a:latin typeface="Intel Clear Hans" panose="020B0604020203020204" pitchFamily="34" charset="-128"/>
              <a:ea typeface="Intel Clear Hans" panose="020B0604020203020204" pitchFamily="34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435100" algn="l"/>
              </a:tabLst>
            </a:pP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团队名称</a:t>
            </a:r>
            <a:endParaRPr lang="en-US" sz="1800" dirty="0">
              <a:effectLst/>
              <a:latin typeface="Intel Clear Hans" panose="020B0604020203020204" pitchFamily="34" charset="-128"/>
              <a:ea typeface="Intel Clear Hans" panose="020B0604020203020204" pitchFamily="34" charset="-128"/>
            </a:endParaRPr>
          </a:p>
          <a:p>
            <a:pPr marL="742950" marR="0" lvl="1" indent="-285750">
              <a:spcBef>
                <a:spcPts val="19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473200" algn="l"/>
                <a:tab pos="1474470" algn="l"/>
              </a:tabLst>
            </a:pP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问题陈述</a:t>
            </a:r>
            <a:endParaRPr lang="en-US" sz="1800" dirty="0">
              <a:effectLst/>
              <a:latin typeface="Intel Clear Hans" panose="020B0604020203020204" pitchFamily="34" charset="-128"/>
              <a:ea typeface="Intel Clear Hans" panose="020B0604020203020204" pitchFamily="34" charset="-128"/>
            </a:endParaRPr>
          </a:p>
          <a:p>
            <a:pPr marL="742950" marR="0" lvl="1" indent="-285750">
              <a:spcBef>
                <a:spcPts val="19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435100" algn="l"/>
              </a:tabLst>
            </a:pP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项目简介，</a:t>
            </a:r>
            <a:endParaRPr lang="en-US" sz="1800" dirty="0">
              <a:effectLst/>
              <a:latin typeface="Intel Clear Hans" panose="020B0604020203020204" pitchFamily="34" charset="-128"/>
              <a:ea typeface="Intel Clear Hans" panose="020B0604020203020204" pitchFamily="34" charset="-128"/>
            </a:endParaRPr>
          </a:p>
          <a:p>
            <a:pPr marL="742950" marR="570865" lvl="1" indent="-285750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435100" algn="l"/>
              </a:tabLst>
            </a:pP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构建项目时采用的技术栈及主要实现方案（明确项目中所使用的相关技术，如使用</a:t>
            </a:r>
            <a:r>
              <a:rPr lang="zh-CN" sz="1800" u="heavy" dirty="0">
                <a:solidFill>
                  <a:srgbClr val="1154CC"/>
                </a:solidFill>
                <a:effectLst/>
                <a:uFill>
                  <a:solidFill>
                    <a:srgbClr val="1154CC"/>
                  </a:solidFill>
                </a:uFill>
                <a:latin typeface="Intel Clear Hans" panose="020B0604020203020204" pitchFamily="34" charset="-128"/>
                <a:ea typeface="Intel Clear Hans" panose="020B0604020203020204" pitchFamily="34" charset="-128"/>
                <a:hlinkClick r:id="rId3"/>
              </a:rPr>
              <a:t>英特尔</a:t>
            </a:r>
            <a:r>
              <a:rPr lang="en-US" sz="1800" u="heavy" dirty="0">
                <a:solidFill>
                  <a:srgbClr val="1154CC"/>
                </a:solidFill>
                <a:effectLst/>
                <a:uFill>
                  <a:solidFill>
                    <a:srgbClr val="1154CC"/>
                  </a:solidFill>
                </a:uFill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  <a:hlinkClick r:id="rId3"/>
              </a:rPr>
              <a:t>® AI </a:t>
            </a:r>
            <a:r>
              <a:rPr lang="zh-CN" sz="1800" u="heavy" dirty="0">
                <a:solidFill>
                  <a:srgbClr val="1154CC"/>
                </a:solidFill>
                <a:effectLst/>
                <a:uFill>
                  <a:solidFill>
                    <a:srgbClr val="1154CC"/>
                  </a:solidFill>
                </a:uFill>
                <a:latin typeface="Intel Clear Hans" panose="020B0604020203020204" pitchFamily="34" charset="-128"/>
                <a:ea typeface="Intel Clear Hans" panose="020B0604020203020204" pitchFamily="34" charset="-128"/>
                <a:hlinkClick r:id="rId3"/>
              </a:rPr>
              <a:t>分析工具套件及其中的适当组件</a:t>
            </a:r>
            <a:r>
              <a:rPr lang="en-US" sz="1800" u="heavy" dirty="0">
                <a:solidFill>
                  <a:srgbClr val="1154CC"/>
                </a:solidFill>
                <a:effectLst/>
                <a:uFill>
                  <a:solidFill>
                    <a:srgbClr val="1154CC"/>
                  </a:solidFill>
                </a:uFill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 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等）</a:t>
            </a:r>
            <a:endParaRPr lang="en-US" sz="1800" dirty="0">
              <a:effectLst/>
              <a:latin typeface="Intel Clear Hans" panose="020B0604020203020204" pitchFamily="34" charset="-128"/>
              <a:ea typeface="Intel Clear Hans" panose="020B0604020203020204" pitchFamily="34" charset="-128"/>
            </a:endParaRPr>
          </a:p>
          <a:p>
            <a:pPr marL="742950" marR="570865" lvl="1" indent="-285750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435100" algn="l"/>
              </a:tabLst>
            </a:pP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团队学到了什么（尽量与</a:t>
            </a:r>
            <a:r>
              <a:rPr lang="en-US" sz="1800" dirty="0" err="1">
                <a:effectLst/>
                <a:latin typeface="Intel Clear Hans" panose="020B0604020203020204" pitchFamily="34" charset="-128"/>
                <a:ea typeface="Intel Clear Hans" panose="020B0604020203020204" pitchFamily="34" charset="-128"/>
                <a:cs typeface="Times New Roman" panose="02020603050405020304" pitchFamily="18" charset="0"/>
              </a:rPr>
              <a:t>oneAPI</a:t>
            </a:r>
            <a:r>
              <a:rPr lang="zh-CN" sz="1800" dirty="0">
                <a:effectLst/>
                <a:latin typeface="Intel Clear Hans" panose="020B0604020203020204" pitchFamily="34" charset="-128"/>
                <a:ea typeface="Intel Clear Hans" panose="020B0604020203020204" pitchFamily="34" charset="-128"/>
              </a:rPr>
              <a:t>相关）</a:t>
            </a:r>
            <a:endParaRPr lang="en-US" sz="1800" dirty="0">
              <a:effectLst/>
              <a:latin typeface="Intel Clear Hans" panose="020B0604020203020204" pitchFamily="34" charset="-128"/>
              <a:ea typeface="Intel Clear Hans" panose="020B0604020203020204" pitchFamily="34" charset="-128"/>
            </a:endParaRPr>
          </a:p>
          <a:p>
            <a:pPr marL="0" indent="0" defTabSz="1218926">
              <a:buNone/>
            </a:pPr>
            <a:endParaRPr lang="zh-CN" altLang="en-US" sz="2400" dirty="0">
              <a:solidFill>
                <a:prstClr val="black"/>
              </a:solidFill>
              <a:latin typeface="Intel Clear Hans" panose="020B0604020203020204" pitchFamily="34" charset="-122"/>
              <a:ea typeface="Intel Clear Hans" panose="020B0604020203020204" pitchFamily="34" charset="-122"/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5CD26F4-F366-B1F3-001E-65CCBD771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80" y="4089438"/>
            <a:ext cx="2287054" cy="2287054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ED8FF3C8-CC2E-0804-8471-5A242A8E48B3}"/>
              </a:ext>
            </a:extLst>
          </p:cNvPr>
          <p:cNvSpPr/>
          <p:nvPr/>
        </p:nvSpPr>
        <p:spPr>
          <a:xfrm>
            <a:off x="1239865" y="4300780"/>
            <a:ext cx="3525864" cy="2018382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成功分享后填表并审核合格团队奖励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300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元京东卡</a:t>
            </a:r>
            <a:endParaRPr 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3B8D0-FDD6-3FC9-108B-698B77B6619F}"/>
              </a:ext>
            </a:extLst>
          </p:cNvPr>
          <p:cNvSpPr txBox="1"/>
          <p:nvPr/>
        </p:nvSpPr>
        <p:spPr>
          <a:xfrm>
            <a:off x="5157264" y="6319162"/>
            <a:ext cx="24059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914126"/>
            <a:r>
              <a:rPr lang="zh-CN" altLang="en-US" dirty="0">
                <a:solidFill>
                  <a:srgbClr val="0068B5"/>
                </a:solidFill>
                <a:latin typeface="Intel Clear Hans" panose="020B0604020203020204" pitchFamily="34" charset="-122"/>
                <a:ea typeface="Intel Clear Hans" panose="020B0604020203020204" pitchFamily="34" charset="-122"/>
                <a:cs typeface="Intel Clear Light" panose="020B0404020203020204" pitchFamily="34" charset="0"/>
                <a:sym typeface="Helvetica"/>
              </a:rPr>
              <a:t>扫码填分享链接兑奖</a:t>
            </a:r>
            <a:endParaRPr lang="en-US" dirty="0">
              <a:solidFill>
                <a:srgbClr val="0068B5"/>
              </a:solidFill>
              <a:latin typeface="Intel Clear"/>
              <a:ea typeface="Intel Clear Hans"/>
            </a:endParaRPr>
          </a:p>
        </p:txBody>
      </p:sp>
    </p:spTree>
    <p:extLst>
      <p:ext uri="{BB962C8B-B14F-4D97-AF65-F5344CB8AC3E}">
        <p14:creationId xmlns:p14="http://schemas.microsoft.com/office/powerpoint/2010/main" val="19089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D81727B-791C-8D59-D7CB-2326711FB7C9}"/>
              </a:ext>
            </a:extLst>
          </p:cNvPr>
          <p:cNvSpPr/>
          <p:nvPr/>
        </p:nvSpPr>
        <p:spPr>
          <a:xfrm>
            <a:off x="6356580" y="1280160"/>
            <a:ext cx="5835419" cy="492702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FFFF">
                  <a:alpha val="0"/>
                </a:srgbClr>
              </a:gs>
              <a:gs pos="64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6DBBF-1A63-15FB-CEEC-8F3F6C138C3B}"/>
              </a:ext>
            </a:extLst>
          </p:cNvPr>
          <p:cNvSpPr/>
          <p:nvPr/>
        </p:nvSpPr>
        <p:spPr>
          <a:xfrm>
            <a:off x="6185863" y="5130504"/>
            <a:ext cx="6006138" cy="798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+mj-ea"/>
                <a:ea typeface="+mj-ea"/>
                <a:cs typeface="IntelOne Display AR Light" panose="020B0403020203020204" pitchFamily="34" charset="-78"/>
              </a:rPr>
              <a:t>On campus </a:t>
            </a:r>
            <a:r>
              <a:rPr lang="en-US" sz="1800" dirty="0" err="1">
                <a:solidFill>
                  <a:schemeClr val="tx2"/>
                </a:solidFill>
                <a:latin typeface="+mj-ea"/>
                <a:ea typeface="+mj-ea"/>
                <a:cs typeface="IntelOne Display AR Light" panose="020B0403020203020204" pitchFamily="34" charset="-78"/>
              </a:rPr>
              <a:t>oneAPI</a:t>
            </a:r>
            <a:r>
              <a:rPr lang="en-US" sz="1800" dirty="0">
                <a:solidFill>
                  <a:schemeClr val="tx2"/>
                </a:solidFill>
                <a:latin typeface="+mj-ea"/>
                <a:ea typeface="+mj-ea"/>
                <a:cs typeface="IntelOne Display AR Light" panose="020B0403020203020204" pitchFamily="34" charset="-78"/>
              </a:rPr>
              <a:t> Advocates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E1D0485-7D3A-D294-EB0F-90B32DAD0E99}"/>
              </a:ext>
            </a:extLst>
          </p:cNvPr>
          <p:cNvSpPr/>
          <p:nvPr/>
        </p:nvSpPr>
        <p:spPr>
          <a:xfrm rot="16200000">
            <a:off x="6159830" y="4928896"/>
            <a:ext cx="226372" cy="17429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203FB-0AEC-AB60-DA4D-C5C2DF5A708C}"/>
              </a:ext>
            </a:extLst>
          </p:cNvPr>
          <p:cNvSpPr/>
          <p:nvPr/>
        </p:nvSpPr>
        <p:spPr>
          <a:xfrm>
            <a:off x="1280160" y="1280160"/>
            <a:ext cx="4697491" cy="496259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  <a:alpha val="70000"/>
                </a:schemeClr>
              </a:gs>
              <a:gs pos="0">
                <a:schemeClr val="accent1">
                  <a:alpha val="9328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5252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AF6F-B4A4-6DBD-86D1-3207C3E3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221694"/>
            <a:ext cx="10305704" cy="1199822"/>
          </a:xfrm>
        </p:spPr>
        <p:txBody>
          <a:bodyPr>
            <a:normAutofit/>
          </a:bodyPr>
          <a:lstStyle/>
          <a:p>
            <a:pPr marL="457200"/>
            <a:r>
              <a:rPr lang="en-US"/>
              <a:t>Intel</a:t>
            </a:r>
            <a:r>
              <a:rPr lang="en-US" baseline="30000"/>
              <a:t>®</a:t>
            </a:r>
            <a:r>
              <a:rPr lang="en-US"/>
              <a:t> Student Ambassador for </a:t>
            </a:r>
            <a:r>
              <a:rPr lang="en-US" err="1"/>
              <a:t>oneAPI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A8BD-C68F-B013-0E76-F0FC6D89A7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3082" y="2294911"/>
            <a:ext cx="4421059" cy="2643354"/>
          </a:xfrm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2"/>
                </a:solidFill>
                <a:cs typeface="IntelOne Display AR Light" panose="020B0403020203020204" pitchFamily="34" charset="-78"/>
              </a:rPr>
              <a:t>Program Benefits</a:t>
            </a:r>
          </a:p>
          <a:p>
            <a:pPr marL="173736" indent="-173736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</a:rPr>
              <a:t>Recognition:</a:t>
            </a:r>
            <a:r>
              <a:rPr lang="en-US" sz="1100" b="1" dirty="0">
                <a:solidFill>
                  <a:schemeClr val="tx2"/>
                </a:solidFill>
              </a:rPr>
              <a:t> </a:t>
            </a:r>
            <a:r>
              <a:rPr lang="en-US" sz="1100" dirty="0">
                <a:solidFill>
                  <a:schemeClr val="tx2"/>
                </a:solidFill>
              </a:rPr>
              <a:t>Recognition from Intel as a </a:t>
            </a:r>
            <a:r>
              <a:rPr lang="en-US" sz="1100" dirty="0" err="1">
                <a:solidFill>
                  <a:schemeClr val="tx2"/>
                </a:solidFill>
              </a:rPr>
              <a:t>oneAPI</a:t>
            </a:r>
            <a:r>
              <a:rPr lang="en-US" sz="1100" dirty="0">
                <a:solidFill>
                  <a:schemeClr val="tx2"/>
                </a:solidFill>
              </a:rPr>
              <a:t> expert</a:t>
            </a:r>
          </a:p>
          <a:p>
            <a:pPr marL="173736" indent="-173736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100" b="1" i="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</a:t>
            </a:r>
            <a:r>
              <a:rPr lang="en-US" sz="1100" b="1" i="0" baseline="3000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</a:t>
            </a:r>
            <a:r>
              <a:rPr lang="en-US" sz="1100" b="1" i="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Cloud</a:t>
            </a:r>
            <a:r>
              <a:rPr lang="en-US" sz="1100" b="1" i="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</a:rPr>
              <a:t>: </a:t>
            </a:r>
            <a:r>
              <a:rPr lang="en-US" sz="1100" b="0" i="0" dirty="0">
                <a:solidFill>
                  <a:schemeClr val="tx2"/>
                </a:solidFill>
                <a:effectLst/>
                <a:cs typeface="IntelOne Display AR Light" panose="020B0403020203020204" pitchFamily="34" charset="-78"/>
              </a:rPr>
              <a:t>Cloud credits will be provided to students using Intel technology for project and research</a:t>
            </a:r>
          </a:p>
          <a:p>
            <a:pPr marL="173736" indent="-173736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  <a:cs typeface="IntelOne Display AR Light" panose="020B0403020203020204" pitchFamily="34" charset="-78"/>
              </a:rPr>
              <a:t>Networking: </a:t>
            </a:r>
            <a:r>
              <a:rPr lang="en-US" sz="1100" dirty="0">
                <a:solidFill>
                  <a:schemeClr val="tx2"/>
                </a:solidFill>
                <a:cs typeface="IntelOne Display AR Light" panose="020B0403020203020204" pitchFamily="34" charset="-78"/>
              </a:rPr>
              <a:t>Connection with other students worldwide</a:t>
            </a:r>
          </a:p>
          <a:p>
            <a:pPr marL="173736" indent="-173736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100" b="1" i="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</a:rPr>
              <a:t>Support</a:t>
            </a:r>
            <a:r>
              <a:rPr lang="en-US" sz="1100" b="1" i="0" dirty="0">
                <a:solidFill>
                  <a:schemeClr val="tx2"/>
                </a:solidFill>
                <a:effectLst/>
                <a:cs typeface="IntelOne Display AR Light" panose="020B0403020203020204" pitchFamily="34" charset="-78"/>
              </a:rPr>
              <a:t> </a:t>
            </a:r>
            <a:r>
              <a:rPr lang="en-US" sz="1100" b="0" i="0" dirty="0">
                <a:solidFill>
                  <a:schemeClr val="tx2"/>
                </a:solidFill>
                <a:effectLst/>
                <a:cs typeface="IntelOne Display AR Light" panose="020B0403020203020204" pitchFamily="34" charset="-78"/>
              </a:rPr>
              <a:t>from Intel to organize local events</a:t>
            </a:r>
          </a:p>
          <a:p>
            <a:pPr marL="173736" indent="-173736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100" b="1" i="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</a:rPr>
              <a:t>Reimbursement</a:t>
            </a:r>
            <a:r>
              <a:rPr lang="en-US" sz="1100" b="0" i="0" dirty="0">
                <a:solidFill>
                  <a:schemeClr val="tx2"/>
                </a:solidFill>
                <a:effectLst/>
                <a:cs typeface="IntelOne Display AR Light" panose="020B0403020203020204" pitchFamily="34" charset="-78"/>
              </a:rPr>
              <a:t> from Intel for participating in accepted conferences and events</a:t>
            </a:r>
            <a:endParaRPr lang="en-US" sz="1100" dirty="0">
              <a:solidFill>
                <a:schemeClr val="tx2"/>
              </a:solidFill>
              <a:cs typeface="IntelOne Display AR Light" panose="020B0403020203020204" pitchFamily="34" charset="-78"/>
            </a:endParaRPr>
          </a:p>
          <a:p>
            <a:pPr marL="173736" indent="-173736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100" b="1" i="0" dirty="0">
                <a:solidFill>
                  <a:schemeClr val="accent3"/>
                </a:solidFill>
                <a:effectLst/>
                <a:cs typeface="IntelOne Display AR Light" panose="020B0403020203020204" pitchFamily="34" charset="-78"/>
              </a:rPr>
              <a:t>Internship:</a:t>
            </a:r>
            <a:r>
              <a:rPr lang="en-US" sz="1100" b="0" i="0" dirty="0">
                <a:solidFill>
                  <a:schemeClr val="tx2"/>
                </a:solidFill>
                <a:effectLst/>
                <a:cs typeface="IntelOne Display AR Light" panose="020B0403020203020204" pitchFamily="34" charset="-78"/>
              </a:rPr>
              <a:t> Opportunity to be considered for an internship at Intel</a:t>
            </a:r>
            <a:endParaRPr lang="en-US" sz="1100" dirty="0">
              <a:solidFill>
                <a:schemeClr val="tx2"/>
              </a:solidFill>
              <a:cs typeface="IntelOne Display AR Light" panose="020B0403020203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0A879-AAB3-94E1-BBA5-7970BD2CC2C9}"/>
              </a:ext>
            </a:extLst>
          </p:cNvPr>
          <p:cNvSpPr txBox="1"/>
          <p:nvPr/>
        </p:nvSpPr>
        <p:spPr>
          <a:xfrm>
            <a:off x="1528011" y="1543067"/>
            <a:ext cx="423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+mj-ea"/>
                <a:ea typeface="+mj-ea"/>
              </a:rPr>
              <a:t>Investing in students to become leaders in </a:t>
            </a:r>
            <a:br>
              <a:rPr lang="en-US" sz="1400" b="1">
                <a:latin typeface="+mj-ea"/>
                <a:ea typeface="+mj-ea"/>
              </a:rPr>
            </a:br>
            <a:r>
              <a:rPr lang="en-US" sz="1400" b="1">
                <a:latin typeface="+mj-ea"/>
                <a:ea typeface="+mj-ea"/>
              </a:rPr>
              <a:t>their academic developer communities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17D7B8-E41A-7AD8-088B-70D5847132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492" y="5016172"/>
            <a:ext cx="804672" cy="7083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05C788-E6C9-F203-402C-2293F8CE013A}"/>
              </a:ext>
            </a:extLst>
          </p:cNvPr>
          <p:cNvSpPr/>
          <p:nvPr/>
        </p:nvSpPr>
        <p:spPr>
          <a:xfrm>
            <a:off x="9389550" y="3431779"/>
            <a:ext cx="2633996" cy="1584393"/>
          </a:xfrm>
          <a:prstGeom prst="rect">
            <a:avLst/>
          </a:prstGeom>
          <a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" b="-153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6D9BA6-4A2E-61A7-F966-6AC9465B7C12}"/>
              </a:ext>
            </a:extLst>
          </p:cNvPr>
          <p:cNvSpPr/>
          <p:nvPr/>
        </p:nvSpPr>
        <p:spPr>
          <a:xfrm>
            <a:off x="9389550" y="1574876"/>
            <a:ext cx="2633996" cy="150403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629" b="-747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18BB2-8F8B-BE1F-FE56-4A16BFB64A3B}"/>
              </a:ext>
            </a:extLst>
          </p:cNvPr>
          <p:cNvSpPr/>
          <p:nvPr/>
        </p:nvSpPr>
        <p:spPr>
          <a:xfrm>
            <a:off x="6588337" y="1574876"/>
            <a:ext cx="2633996" cy="1504037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6CAD-4AB8-56F1-BFAE-5C102B191404}"/>
              </a:ext>
            </a:extLst>
          </p:cNvPr>
          <p:cNvSpPr/>
          <p:nvPr/>
        </p:nvSpPr>
        <p:spPr>
          <a:xfrm>
            <a:off x="6588337" y="3431779"/>
            <a:ext cx="2632759" cy="1584393"/>
          </a:xfrm>
          <a:prstGeom prst="rect">
            <a:avLst/>
          </a:prstGeom>
          <a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A44FC-0ED4-2007-6C04-FE6B697E4A1C}"/>
              </a:ext>
            </a:extLst>
          </p:cNvPr>
          <p:cNvSpPr/>
          <p:nvPr/>
        </p:nvSpPr>
        <p:spPr>
          <a:xfrm>
            <a:off x="0" y="0"/>
            <a:ext cx="1281527" cy="128016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  <a:alpha val="70000"/>
                </a:schemeClr>
              </a:gs>
              <a:gs pos="0">
                <a:schemeClr val="accent1">
                  <a:alpha val="9328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5252"/>
              </a:solidFill>
              <a:latin typeface="IntelOne Text"/>
              <a:cs typeface="Arial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3548E5-F701-E0BC-D1FA-E2B7564C8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8" y="286135"/>
            <a:ext cx="690170" cy="7427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3484BE-23B2-7DFF-E9C8-796BF4BD62A4}"/>
              </a:ext>
            </a:extLst>
          </p:cNvPr>
          <p:cNvSpPr txBox="1"/>
          <p:nvPr/>
        </p:nvSpPr>
        <p:spPr>
          <a:xfrm>
            <a:off x="2489200" y="5758862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3"/>
                </a:solidFill>
                <a:latin typeface="+mj-ea"/>
                <a:ea typeface="+mj-ea"/>
              </a:rPr>
              <a:t>APPLY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DC4919-383E-C6BB-5C0C-239D182DF74F}"/>
              </a:ext>
            </a:extLst>
          </p:cNvPr>
          <p:cNvGrpSpPr/>
          <p:nvPr/>
        </p:nvGrpSpPr>
        <p:grpSpPr>
          <a:xfrm flipV="1">
            <a:off x="5867725" y="6250961"/>
            <a:ext cx="305986" cy="304845"/>
            <a:chOff x="131859" y="2779971"/>
            <a:chExt cx="435080" cy="433457"/>
          </a:xfrm>
          <a:solidFill>
            <a:schemeClr val="accent2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F0FA7F-B3DD-0B8E-5CFA-38B96620AC95}"/>
                </a:ext>
              </a:extLst>
            </p:cNvPr>
            <p:cNvSpPr/>
            <p:nvPr/>
          </p:nvSpPr>
          <p:spPr>
            <a:xfrm>
              <a:off x="289471" y="2935960"/>
              <a:ext cx="277468" cy="27746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Square">
              <a:extLst>
                <a:ext uri="{FF2B5EF4-FFF2-40B4-BE49-F238E27FC236}">
                  <a16:creationId xmlns:a16="http://schemas.microsoft.com/office/drawing/2014/main" id="{198CF896-5CC4-F9D3-7FF2-0E3833C70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859" y="2779971"/>
              <a:ext cx="157461" cy="157461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412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26FC5"/>
                  </a:solidFill>
                  <a:effectLst/>
                  <a:uLnTx/>
                  <a:uFillTx/>
                  <a:latin typeface="Helvetica Neue Medium"/>
                  <a:sym typeface="Helvetica Neue Medium"/>
                </a:rPr>
                <a:t> 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026FC5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4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5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题">
      <a:majorFont>
        <a:latin typeface="IntelOne Display Light"/>
        <a:ea typeface="Intel Clear Hans Light"/>
        <a:cs typeface=""/>
      </a:majorFont>
      <a:minorFont>
        <a:latin typeface="IntelOne Text"/>
        <a:ea typeface="Intel Clear H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b5e5b8-aa4b-43c7-aa4a-5deefdd27431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5EC108112C4AACB011763034394F" ma:contentTypeVersion="17" ma:contentTypeDescription="Create a new document." ma:contentTypeScope="" ma:versionID="4d516fedd29b935fbfa058c3651facc4">
  <xsd:schema xmlns:xsd="http://www.w3.org/2001/XMLSchema" xmlns:xs="http://www.w3.org/2001/XMLSchema" xmlns:p="http://schemas.microsoft.com/office/2006/metadata/properties" xmlns:ns2="46b5e5b8-aa4b-43c7-aa4a-5deefdd27431" xmlns:ns3="770d00fd-782d-44f8-9ce2-b95561456b0d" xmlns:ns4="a7bc6c04-a6f3-4b85-abcc-278c78dc556b" targetNamespace="http://schemas.microsoft.com/office/2006/metadata/properties" ma:root="true" ma:fieldsID="b17acc59779cd645bc9cbf3ad917545f" ns2:_="" ns3:_="" ns4:_="">
    <xsd:import namespace="46b5e5b8-aa4b-43c7-aa4a-5deefdd27431"/>
    <xsd:import namespace="770d00fd-782d-44f8-9ce2-b95561456b0d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5e5b8-aa4b-43c7-aa4a-5deefdd27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d00fd-782d-44f8-9ce2-b95561456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6f1f51c9-2023-4aa3-a076-f30b3749ebe0}" ma:internalName="TaxCatchAll" ma:showField="CatchAllData" ma:web="770d00fd-782d-44f8-9ce2-b95561456b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A9F99-D41A-44A8-85A9-780110C5B51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46b5e5b8-aa4b-43c7-aa4a-5deefdd27431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a7bc6c04-a6f3-4b85-abcc-278c78dc556b"/>
    <ds:schemaRef ds:uri="http://schemas.openxmlformats.org/package/2006/metadata/core-properties"/>
    <ds:schemaRef ds:uri="770d00fd-782d-44f8-9ce2-b95561456b0d"/>
  </ds:schemaRefs>
</ds:datastoreItem>
</file>

<file path=customXml/itemProps2.xml><?xml version="1.0" encoding="utf-8"?>
<ds:datastoreItem xmlns:ds="http://schemas.openxmlformats.org/officeDocument/2006/customXml" ds:itemID="{84E6C570-93AD-4932-8920-DFF17AA1C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5e5b8-aa4b-43c7-aa4a-5deefdd27431"/>
    <ds:schemaRef ds:uri="770d00fd-782d-44f8-9ce2-b95561456b0d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AD803F-FCEF-4F0D-B4B3-74237C65A7F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1746</Words>
  <Application>Microsoft Office PowerPoint</Application>
  <PresentationFormat>Widescreen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等线</vt:lpstr>
      <vt:lpstr>等线 Light</vt:lpstr>
      <vt:lpstr>Helvetica Neue</vt:lpstr>
      <vt:lpstr>Helvetica Neue Medium</vt:lpstr>
      <vt:lpstr>Intel Clear Hans</vt:lpstr>
      <vt:lpstr>Intel Clear Hans Light</vt:lpstr>
      <vt:lpstr>Arial</vt:lpstr>
      <vt:lpstr>Calibri</vt:lpstr>
      <vt:lpstr>Calibri Light</vt:lpstr>
      <vt:lpstr>Courier New</vt:lpstr>
      <vt:lpstr>Helvetica</vt:lpstr>
      <vt:lpstr>Intel Clear</vt:lpstr>
      <vt:lpstr>Intel Clear Light</vt:lpstr>
      <vt:lpstr>Intel Clear Pro</vt:lpstr>
      <vt:lpstr>IntelOne Display Light</vt:lpstr>
      <vt:lpstr>IntelOne Display Regular</vt:lpstr>
      <vt:lpstr>IntelOne Text</vt:lpstr>
      <vt:lpstr>IntelOne Text Light</vt:lpstr>
      <vt:lpstr>Wingdings</vt:lpstr>
      <vt:lpstr>25_BasicWhite</vt:lpstr>
      <vt:lpstr>自定义设计方案</vt:lpstr>
      <vt:lpstr>Office 主题</vt:lpstr>
      <vt:lpstr>校企合作课程</vt:lpstr>
      <vt:lpstr>The Intel® Academic Program for oneAPI Fostering the advancement of innovation in the academic</vt:lpstr>
      <vt:lpstr>作业：信用卡交易欺诈检测</vt:lpstr>
      <vt:lpstr>数据集补充信息</vt:lpstr>
      <vt:lpstr>PowerPoint Presentation</vt:lpstr>
      <vt:lpstr>PowerPoint Presentation</vt:lpstr>
      <vt:lpstr>Intel® Student Ambassador for oneAPI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Tierney, Kristin</dc:creator>
  <cp:lastModifiedBy>Zheng, Yanfei</cp:lastModifiedBy>
  <cp:revision>39</cp:revision>
  <cp:lastPrinted>2023-02-16T21:52:34Z</cp:lastPrinted>
  <dcterms:created xsi:type="dcterms:W3CDTF">2023-01-23T20:09:08Z</dcterms:created>
  <dcterms:modified xsi:type="dcterms:W3CDTF">2023-10-30T07:30:39Z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0x0101006DEB5EC108112C4AACB011763034394F</vt:lpwstr>
  </property>
  <property fmtid="{D5CDD505-2E9C-101B-9397-08002B2CF9AE}" pid="3" name="MediaServiceImageTags">
    <vt:lpwstr/>
  </property>
</Properties>
</file>