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93" r:id="rId4"/>
    <p:sldId id="258" r:id="rId5"/>
    <p:sldId id="259" r:id="rId6"/>
    <p:sldId id="260" r:id="rId7"/>
    <p:sldId id="294" r:id="rId8"/>
    <p:sldId id="295" r:id="rId9"/>
    <p:sldId id="296" r:id="rId10"/>
    <p:sldId id="297" r:id="rId11"/>
    <p:sldId id="298" r:id="rId12"/>
    <p:sldId id="299" r:id="rId13"/>
    <p:sldId id="269" r:id="rId14"/>
    <p:sldId id="261" r:id="rId15"/>
    <p:sldId id="300" r:id="rId16"/>
    <p:sldId id="301" r:id="rId17"/>
    <p:sldId id="302" r:id="rId18"/>
    <p:sldId id="303" r:id="rId19"/>
    <p:sldId id="304" r:id="rId20"/>
    <p:sldId id="262" r:id="rId21"/>
    <p:sldId id="305" r:id="rId22"/>
    <p:sldId id="306" r:id="rId23"/>
    <p:sldId id="308" r:id="rId24"/>
    <p:sldId id="309" r:id="rId25"/>
    <p:sldId id="307" r:id="rId26"/>
    <p:sldId id="310" r:id="rId27"/>
    <p:sldId id="311" r:id="rId28"/>
    <p:sldId id="312" r:id="rId29"/>
    <p:sldId id="314" r:id="rId30"/>
    <p:sldId id="289" r:id="rId31"/>
    <p:sldId id="291" r:id="rId32"/>
    <p:sldId id="315" r:id="rId33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35"/>
      <p:bold r:id="rId36"/>
      <p:italic r:id="rId37"/>
      <p:boldItalic r:id="rId38"/>
    </p:embeddedFont>
    <p:embeddedFont>
      <p:font typeface="Titillium Web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02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56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4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68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768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44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173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68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03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894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908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84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89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072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77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68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273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790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877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46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690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644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34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17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188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97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9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Shape 7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2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88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93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2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1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tillium Web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17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670" name="Shape 670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Shape 671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Shape 70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Shape 771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Catégoriser automatiquement des questions</a:t>
            </a:r>
            <a:endParaRPr dirty="0"/>
          </a:p>
        </p:txBody>
      </p:sp>
      <p:sp>
        <p:nvSpPr>
          <p:cNvPr id="3" name="Shape 779"/>
          <p:cNvSpPr txBox="1">
            <a:spLocks/>
          </p:cNvSpPr>
          <p:nvPr/>
        </p:nvSpPr>
        <p:spPr>
          <a:xfrm>
            <a:off x="6852869" y="4508403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fr-FR" sz="2000" dirty="0" smtClean="0"/>
              <a:t>Zakaria MESSAI</a:t>
            </a:r>
            <a:endParaRPr lang="fr-F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584620" y="-1187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du corpus 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75" y="845526"/>
            <a:ext cx="5753491" cy="424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du corpus 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93" y="1305391"/>
            <a:ext cx="3985605" cy="8001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78" y="2536796"/>
            <a:ext cx="4069433" cy="7849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93" y="3752960"/>
            <a:ext cx="406181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4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584620" y="-1187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Représentation TF-IDF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52" y="742520"/>
            <a:ext cx="5494496" cy="439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ctrTitle"/>
          </p:nvPr>
        </p:nvSpPr>
        <p:spPr>
          <a:xfrm>
            <a:off x="437120" y="6243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 smtClean="0"/>
              <a:t>Apprentissage non supervisé</a:t>
            </a:r>
            <a:endParaRPr sz="6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600" dirty="0"/>
          </a:p>
        </p:txBody>
      </p:sp>
      <p:sp>
        <p:nvSpPr>
          <p:cNvPr id="879" name="Shape 879"/>
          <p:cNvSpPr/>
          <p:nvPr/>
        </p:nvSpPr>
        <p:spPr>
          <a:xfrm>
            <a:off x="6954454" y="2270275"/>
            <a:ext cx="1751814" cy="2750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</a:t>
            </a:r>
            <a:r>
              <a:rPr lang="en" dirty="0" smtClean="0"/>
              <a:t>llocation Latente de Dirichlet</a:t>
            </a:r>
            <a:endParaRPr dirty="0"/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5" y="1582472"/>
            <a:ext cx="4353230" cy="32209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</a:t>
            </a:r>
            <a:r>
              <a:rPr lang="en" dirty="0" smtClean="0"/>
              <a:t>llocation Latente de Dirichlet</a:t>
            </a:r>
            <a:endParaRPr dirty="0"/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25210"/>
              </p:ext>
            </p:extLst>
          </p:nvPr>
        </p:nvGraphicFramePr>
        <p:xfrm>
          <a:off x="1400247" y="1236325"/>
          <a:ext cx="6096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r>
                        <a:rPr lang="fr-FR" baseline="0" dirty="0" smtClean="0"/>
                        <a:t> mots les plus fréquents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'class' 'string' 'object' 'r</a:t>
                      </a:r>
                    </a:p>
                    <a:p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eturn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'public' 'new'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ion'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'file' 'java'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error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'system' 'se</a:t>
                      </a:r>
                    </a:p>
                    <a:p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rver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'run' 'window' 'thread'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ser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vic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</a:p>
                    <a:p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'script'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'use'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'would' 'like'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code' 'way' 'one' 'work' 'time'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'id'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'name'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'select'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'key' 'data'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sql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databas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'user'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'page' 'use' 'control</a:t>
                      </a:r>
                    </a:p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'html' 'form' 'http' 'view' 'net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’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29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656399" y="18268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</a:t>
            </a:r>
            <a:r>
              <a:rPr lang="en" dirty="0" smtClean="0"/>
              <a:t>llocation Latente de Dirichlet</a:t>
            </a:r>
            <a:endParaRPr dirty="0"/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Shape 817"/>
          <p:cNvSpPr txBox="1">
            <a:spLocks/>
          </p:cNvSpPr>
          <p:nvPr/>
        </p:nvSpPr>
        <p:spPr>
          <a:xfrm>
            <a:off x="575044" y="854459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fr-FR" sz="1800" b="1" dirty="0" smtClean="0"/>
              <a:t>Titre: </a:t>
            </a:r>
            <a:r>
              <a:rPr lang="en-US" sz="1800" dirty="0" smtClean="0"/>
              <a:t>Percentage width child element in absolutely positioned </a:t>
            </a:r>
            <a:r>
              <a:rPr lang="en-US" sz="1800" dirty="0" err="1" smtClean="0"/>
              <a:t>paren</a:t>
            </a:r>
            <a:r>
              <a:rPr lang="fr-FR" sz="1800" dirty="0" smtClean="0"/>
              <a:t>t on Internet Explorer 7 </a:t>
            </a:r>
            <a:endParaRPr lang="fr-FR" sz="1800" dirty="0"/>
          </a:p>
        </p:txBody>
      </p:sp>
      <p:sp>
        <p:nvSpPr>
          <p:cNvPr id="7" name="Shape 817"/>
          <p:cNvSpPr txBox="1">
            <a:spLocks/>
          </p:cNvSpPr>
          <p:nvPr/>
        </p:nvSpPr>
        <p:spPr>
          <a:xfrm>
            <a:off x="575044" y="1505666"/>
            <a:ext cx="4588222" cy="3706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fr-FR" sz="1200" b="1" dirty="0" smtClean="0"/>
              <a:t>Question: </a:t>
            </a:r>
            <a:r>
              <a:rPr lang="en-US" sz="1200" dirty="0"/>
              <a:t>&lt;p&gt;I have an absolutely positioned &lt;code&gt;div&lt;/code&gt; </a:t>
            </a:r>
            <a:r>
              <a:rPr lang="en-US" sz="1200" dirty="0" err="1"/>
              <a:t>containin</a:t>
            </a:r>
            <a:endParaRPr lang="en-US" sz="1200" dirty="0"/>
          </a:p>
          <a:p>
            <a:r>
              <a:rPr lang="en-US" sz="1200" dirty="0"/>
              <a:t>g several children, one of which is a relatively positioned &lt;</a:t>
            </a:r>
          </a:p>
          <a:p>
            <a:r>
              <a:rPr lang="en-US" sz="1200" dirty="0"/>
              <a:t>code&gt;div&lt;/code&gt;. When I use a &lt;strong&gt;percentage-based width&lt;</a:t>
            </a:r>
          </a:p>
          <a:p>
            <a:r>
              <a:rPr lang="en-US" sz="1200" dirty="0"/>
              <a:t>/strong&gt; on the child &lt;code&gt;div&lt;/code&gt;, it collapses to '0' w</a:t>
            </a:r>
          </a:p>
          <a:p>
            <a:r>
              <a:rPr lang="en-US" sz="1200" dirty="0" err="1"/>
              <a:t>idth</a:t>
            </a:r>
            <a:r>
              <a:rPr lang="en-US" sz="1200" dirty="0"/>
              <a:t> on &lt;a </a:t>
            </a:r>
            <a:r>
              <a:rPr lang="en-US" sz="1200" dirty="0" err="1"/>
              <a:t>href</a:t>
            </a:r>
            <a:r>
              <a:rPr lang="en-US" sz="1200" dirty="0"/>
              <a:t>="http://en.wikipedia.org/wiki/</a:t>
            </a:r>
            <a:r>
              <a:rPr lang="en-US" sz="1200" dirty="0" err="1"/>
              <a:t>Internet_Explor</a:t>
            </a:r>
            <a:endParaRPr lang="en-US" sz="1200" dirty="0"/>
          </a:p>
          <a:p>
            <a:r>
              <a:rPr lang="fr-FR" sz="1200" dirty="0"/>
              <a:t>er_7" </a:t>
            </a:r>
            <a:r>
              <a:rPr lang="fr-FR" sz="1200" dirty="0" err="1"/>
              <a:t>rel</a:t>
            </a:r>
            <a:r>
              <a:rPr lang="fr-FR" sz="1200" dirty="0"/>
              <a:t>="</a:t>
            </a:r>
            <a:r>
              <a:rPr lang="fr-FR" sz="1200" dirty="0" err="1"/>
              <a:t>noreferrer</a:t>
            </a:r>
            <a:r>
              <a:rPr lang="fr-FR" sz="1200" dirty="0"/>
              <a:t>"&gt;Internet&amp;nbsp;Explorer&amp;nbsp;7&lt;/a&gt;, but</a:t>
            </a:r>
          </a:p>
          <a:p>
            <a:r>
              <a:rPr lang="en-US" sz="1200" dirty="0"/>
              <a:t>not on Firefox or Safari.&lt;/p&gt;</a:t>
            </a:r>
          </a:p>
          <a:p>
            <a:r>
              <a:rPr lang="en-US" sz="1200" dirty="0"/>
              <a:t>&lt;p&gt;If I use &lt;strong&gt;pixel width&lt;/strong&gt;, it works. If the pa</a:t>
            </a:r>
          </a:p>
          <a:p>
            <a:r>
              <a:rPr lang="en-US" sz="1200" dirty="0"/>
              <a:t>rent is relatively positioned, the percentage width on the </a:t>
            </a:r>
            <a:r>
              <a:rPr lang="en-US" sz="1200" dirty="0" err="1"/>
              <a:t>ch</a:t>
            </a:r>
            <a:endParaRPr lang="en-US" sz="1200" dirty="0"/>
          </a:p>
          <a:p>
            <a:r>
              <a:rPr lang="fr-FR" sz="1200" dirty="0" err="1"/>
              <a:t>ild</a:t>
            </a:r>
            <a:r>
              <a:rPr lang="fr-FR" sz="1200" dirty="0"/>
              <a:t> </a:t>
            </a:r>
            <a:r>
              <a:rPr lang="fr-FR" sz="1200" dirty="0" err="1"/>
              <a:t>works</a:t>
            </a:r>
            <a:r>
              <a:rPr lang="fr-FR" sz="1200" dirty="0"/>
              <a:t>.&lt;/p&gt;</a:t>
            </a:r>
          </a:p>
          <a:p>
            <a:r>
              <a:rPr lang="fr-FR" sz="1200" dirty="0"/>
              <a:t>&lt;</a:t>
            </a:r>
            <a:r>
              <a:rPr lang="fr-FR" sz="1200" dirty="0" err="1"/>
              <a:t>ol</a:t>
            </a:r>
            <a:r>
              <a:rPr lang="fr-FR" sz="1200" dirty="0"/>
              <a:t>&gt;</a:t>
            </a:r>
          </a:p>
          <a:p>
            <a:r>
              <a:rPr lang="en-US" sz="1200" dirty="0"/>
              <a:t>&lt;li&gt;Is there something I'm missing here?&lt;/li&gt;</a:t>
            </a:r>
          </a:p>
          <a:p>
            <a:r>
              <a:rPr lang="en-US" sz="1200" dirty="0"/>
              <a:t>&lt;li&gt;Is there an easy fix for this besides the &lt;</a:t>
            </a:r>
            <a:r>
              <a:rPr lang="en-US" sz="1200" dirty="0" err="1"/>
              <a:t>em</a:t>
            </a:r>
            <a:r>
              <a:rPr lang="en-US" sz="1200" dirty="0"/>
              <a:t>&gt;pixel-based</a:t>
            </a:r>
          </a:p>
          <a:p>
            <a:r>
              <a:rPr lang="fr-FR" sz="1200" dirty="0" err="1"/>
              <a:t>width</a:t>
            </a:r>
            <a:r>
              <a:rPr lang="fr-FR" sz="1200" dirty="0"/>
              <a:t>&lt;/</a:t>
            </a:r>
            <a:r>
              <a:rPr lang="fr-FR" sz="1200" dirty="0" err="1"/>
              <a:t>em</a:t>
            </a:r>
            <a:r>
              <a:rPr lang="fr-FR" sz="1200" dirty="0"/>
              <a:t>&gt; on the</a:t>
            </a:r>
          </a:p>
          <a:p>
            <a:r>
              <a:rPr lang="fr-FR" sz="1200" dirty="0" err="1"/>
              <a:t>child</a:t>
            </a:r>
            <a:r>
              <a:rPr lang="fr-FR" sz="1200" dirty="0"/>
              <a:t>?&lt;/li&gt;</a:t>
            </a:r>
          </a:p>
          <a:p>
            <a:r>
              <a:rPr lang="en-US" sz="1200" dirty="0"/>
              <a:t>&lt;li&gt;Is there an area of the CSS specification that covers </a:t>
            </a:r>
            <a:r>
              <a:rPr lang="en-US" sz="1200" dirty="0" err="1"/>
              <a:t>thi</a:t>
            </a:r>
            <a:endParaRPr lang="en-US" sz="1200" dirty="0"/>
          </a:p>
          <a:p>
            <a:r>
              <a:rPr lang="fr-FR" sz="1200" dirty="0"/>
              <a:t>s?&lt;/li&gt;</a:t>
            </a:r>
          </a:p>
          <a:p>
            <a:r>
              <a:rPr lang="fr-FR" sz="1200" dirty="0"/>
              <a:t>&lt;/</a:t>
            </a:r>
            <a:r>
              <a:rPr lang="fr-FR" sz="1200" dirty="0" err="1"/>
              <a:t>ol</a:t>
            </a:r>
            <a:r>
              <a:rPr lang="fr-FR" sz="1200" dirty="0"/>
              <a:t>&gt;</a:t>
            </a:r>
            <a:endParaRPr lang="fr-FR" sz="1200" dirty="0"/>
          </a:p>
        </p:txBody>
      </p:sp>
      <p:sp>
        <p:nvSpPr>
          <p:cNvPr id="8" name="Shape 817"/>
          <p:cNvSpPr txBox="1">
            <a:spLocks/>
          </p:cNvSpPr>
          <p:nvPr/>
        </p:nvSpPr>
        <p:spPr>
          <a:xfrm>
            <a:off x="5251317" y="2281019"/>
            <a:ext cx="374830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fr-FR" sz="1800" b="1" dirty="0" smtClean="0"/>
              <a:t>Probabilité de chacun des sujets:</a:t>
            </a:r>
          </a:p>
          <a:p>
            <a:endParaRPr lang="fr-FR" sz="1800" b="1" dirty="0" smtClean="0"/>
          </a:p>
          <a:p>
            <a:r>
              <a:rPr lang="fr-FR" sz="1800" dirty="0" err="1" smtClean="0"/>
              <a:t>Database</a:t>
            </a:r>
            <a:r>
              <a:rPr lang="fr-FR" sz="1800" dirty="0" smtClean="0"/>
              <a:t>: 97%</a:t>
            </a:r>
          </a:p>
          <a:p>
            <a:r>
              <a:rPr lang="fr-FR" sz="1800" dirty="0" smtClean="0"/>
              <a:t>Autres sujets : &lt; 1%</a:t>
            </a:r>
          </a:p>
          <a:p>
            <a:endParaRPr lang="fr-FR" sz="1800" dirty="0" smtClean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312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642649" y="18641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A</a:t>
            </a:r>
            <a:r>
              <a:rPr lang="en" dirty="0" smtClean="0"/>
              <a:t>llocation Latente de Dirichlet – 15 sujets</a:t>
            </a:r>
            <a:endParaRPr dirty="0"/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0001"/>
              </p:ext>
            </p:extLst>
          </p:nvPr>
        </p:nvGraphicFramePr>
        <p:xfrm>
          <a:off x="1400247" y="1236325"/>
          <a:ext cx="60960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r>
                        <a:rPr lang="fr-FR" baseline="0" dirty="0" smtClean="0"/>
                        <a:t> mots les plus fréquents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'use' 'like' 'way' 'would' 'time' 'one' 'want' 'object' '</a:t>
                      </a:r>
                    </a:p>
                    <a:p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foo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'page' 'control' 'html'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javascript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asp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jqueri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'style'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load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</a:p>
                    <a:p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'use'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'java' 'like'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'would' 'code' 'know' 'doe'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rk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'id'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'select' 'name' 'key'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properti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quer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column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'file' 'line' 'script' 'div' '</a:t>
                      </a:r>
                      <a:r>
                        <a:rPr lang="en-US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'command' 'path' 'use' 'dire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ctori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' '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width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’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2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642649" y="18641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Negative</a:t>
            </a:r>
            <a:r>
              <a:rPr lang="fr-FR" dirty="0" smtClean="0"/>
              <a:t> Matrix </a:t>
            </a:r>
            <a:r>
              <a:rPr lang="fr-FR" dirty="0" err="1" smtClean="0"/>
              <a:t>Factorization</a:t>
            </a:r>
            <a:endParaRPr dirty="0"/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27815"/>
              </p:ext>
            </p:extLst>
          </p:nvPr>
        </p:nvGraphicFramePr>
        <p:xfrm>
          <a:off x="348343" y="1250076"/>
          <a:ext cx="4258032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016"/>
                <a:gridCol w="212901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Sujet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10</a:t>
                      </a:r>
                      <a:r>
                        <a:rPr lang="fr-FR" sz="1200" baseline="0" dirty="0" smtClean="0"/>
                        <a:t> mots les plus fréquents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would code like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ani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know t</a:t>
                      </a:r>
                    </a:p>
                    <a:p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ime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one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way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valu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int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list function array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retur</a:t>
                      </a:r>
                      <a:endParaRPr lang="en-US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 type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item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error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file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directori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line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folder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path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op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 command read xml project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</a:t>
                      </a:r>
                      <a:r>
                        <a:rPr lang="es-E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sql</a:t>
                      </a:r>
                      <a:r>
                        <a:rPr lang="es-E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databas </a:t>
                      </a:r>
                      <a:r>
                        <a:rPr lang="es-E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queri</a:t>
                      </a:r>
                      <a:r>
                        <a:rPr lang="es-E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column</a:t>
                      </a:r>
                      <a:r>
                        <a:rPr lang="es-E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sele</a:t>
                      </a:r>
                    </a:p>
                    <a:p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ct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id row data server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imag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text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html page div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javascript</a:t>
                      </a:r>
                      <a:endParaRPr lang="fr-FR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jqueri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button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css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form</a:t>
                      </a:r>
                      <a:endParaRPr lang="en-US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18412"/>
              </p:ext>
            </p:extLst>
          </p:nvPr>
        </p:nvGraphicFramePr>
        <p:xfrm>
          <a:off x="4722109" y="1230597"/>
          <a:ext cx="4258032" cy="375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016"/>
                <a:gridCol w="212901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Sujet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10</a:t>
                      </a:r>
                      <a:r>
                        <a:rPr lang="fr-FR" sz="1200" baseline="0" dirty="0" smtClean="0"/>
                        <a:t> mots les plus fréquents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class public object method static</a:t>
                      </a:r>
                    </a:p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properti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new void type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string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charact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convert format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publ</a:t>
                      </a:r>
                      <a:endParaRPr lang="en-US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ic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text char new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thi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match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test unit run code write framework</a:t>
                      </a:r>
                    </a:p>
                    <a:p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fail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project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build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fr-F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java org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eclips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thread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librari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jar</a:t>
                      </a:r>
                    </a:p>
                    <a:p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util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apach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applic</a:t>
                      </a:r>
                      <a:endParaRPr lang="fr-FR" sz="1200" dirty="0"/>
                    </a:p>
                  </a:txBody>
                  <a:tcPr/>
                </a:tc>
              </a:tr>
              <a:tr h="82275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net </a:t>
                      </a:r>
                      <a:r>
                        <a:rPr lang="en-US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applic</a:t>
                      </a:r>
                      <a:r>
                        <a:rPr lang="en-US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asp web window </a:t>
                      </a:r>
                      <a:r>
                        <a:rPr lang="en-US" sz="1200" b="0" i="0" u="none" strike="noStrike" cap="none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server s</a:t>
                      </a:r>
                      <a:r>
                        <a:rPr lang="fr-FR" sz="1200" b="0" i="0" u="none" strike="noStrike" cap="none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ervic</a:t>
                      </a:r>
                      <a:r>
                        <a:rPr lang="fr-FR" sz="12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user control </a:t>
                      </a:r>
                      <a:r>
                        <a:rPr lang="fr-FR" sz="1200" b="0" i="0" u="none" strike="noStrike" cap="non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mvc</a:t>
                      </a:r>
                      <a:endParaRPr lang="en-US" sz="12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69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ctrTitle"/>
          </p:nvPr>
        </p:nvSpPr>
        <p:spPr>
          <a:xfrm>
            <a:off x="437120" y="6243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 smtClean="0"/>
              <a:t>Apprentissage  supervisé</a:t>
            </a:r>
            <a:endParaRPr sz="6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600" dirty="0"/>
          </a:p>
        </p:txBody>
      </p:sp>
      <p:sp>
        <p:nvSpPr>
          <p:cNvPr id="879" name="Shape 879"/>
          <p:cNvSpPr/>
          <p:nvPr/>
        </p:nvSpPr>
        <p:spPr>
          <a:xfrm>
            <a:off x="6954454" y="2270275"/>
            <a:ext cx="1751814" cy="27504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fr-FR" b="1" dirty="0">
                <a:solidFill>
                  <a:srgbClr val="6E86B6"/>
                </a:solidFill>
                <a:latin typeface="Titillium Web"/>
              </a:rPr>
              <a:t>3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5338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878021" y="3631960"/>
            <a:ext cx="2799962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 smtClean="0"/>
              <a:t>POSE UNE QUESTION ??</a:t>
            </a:r>
            <a:endParaRPr sz="1400" dirty="0"/>
          </a:p>
        </p:txBody>
      </p:sp>
      <p:sp>
        <p:nvSpPr>
          <p:cNvPr id="787" name="Shape 78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3" y="456007"/>
            <a:ext cx="3419475" cy="1333500"/>
          </a:xfrm>
          <a:prstGeom prst="rect">
            <a:avLst/>
          </a:prstGeom>
        </p:spPr>
      </p:pic>
      <p:sp>
        <p:nvSpPr>
          <p:cNvPr id="10" name="Shape 786"/>
          <p:cNvSpPr txBox="1">
            <a:spLocks noGrp="1"/>
          </p:cNvSpPr>
          <p:nvPr>
            <p:ph type="body" idx="1"/>
          </p:nvPr>
        </p:nvSpPr>
        <p:spPr>
          <a:xfrm>
            <a:off x="5595789" y="3631960"/>
            <a:ext cx="2799962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 smtClean="0"/>
              <a:t>REPONSE</a:t>
            </a:r>
            <a:endParaRPr sz="1400" dirty="0"/>
          </a:p>
        </p:txBody>
      </p:sp>
      <p:sp>
        <p:nvSpPr>
          <p:cNvPr id="11" name="Shape 786"/>
          <p:cNvSpPr txBox="1">
            <a:spLocks noGrp="1"/>
          </p:cNvSpPr>
          <p:nvPr>
            <p:ph type="body" idx="1"/>
          </p:nvPr>
        </p:nvSpPr>
        <p:spPr>
          <a:xfrm>
            <a:off x="4539513" y="790710"/>
            <a:ext cx="2799962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 smtClean="0"/>
              <a:t>FONDEE EN 2008</a:t>
            </a:r>
            <a:endParaRPr dirty="0"/>
          </a:p>
        </p:txBody>
      </p:sp>
      <p:sp>
        <p:nvSpPr>
          <p:cNvPr id="5" name="Flèche droite 4"/>
          <p:cNvSpPr/>
          <p:nvPr/>
        </p:nvSpPr>
        <p:spPr>
          <a:xfrm>
            <a:off x="3575098" y="2784451"/>
            <a:ext cx="1306285" cy="46751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76" y="2041832"/>
            <a:ext cx="1358646" cy="135864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88" y="2502660"/>
            <a:ext cx="1358646" cy="135864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29" y="1362509"/>
            <a:ext cx="1358646" cy="135864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83" y="1465500"/>
            <a:ext cx="1358646" cy="135864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90" y="2273314"/>
            <a:ext cx="1358646" cy="13586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Traitement des tags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21000" y="1301550"/>
            <a:ext cx="85230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000" dirty="0" smtClean="0"/>
              <a:t>Exemples de tags : </a:t>
            </a:r>
          </a:p>
          <a:p>
            <a:pPr marL="0" lvl="0" indent="0">
              <a:buNone/>
            </a:pPr>
            <a:r>
              <a:rPr lang="en-US" sz="2000" dirty="0" smtClean="0"/>
              <a:t>1 - &lt;</a:t>
            </a:r>
            <a:r>
              <a:rPr lang="en-US" sz="2000" dirty="0"/>
              <a:t>c#&gt;&lt;</a:t>
            </a:r>
            <a:r>
              <a:rPr lang="en-US" sz="2000" dirty="0" err="1"/>
              <a:t>winforms</a:t>
            </a:r>
            <a:r>
              <a:rPr lang="en-US" sz="2000" dirty="0"/>
              <a:t>&gt;&lt;type-conversion&gt;&lt;decimal&gt;&lt;opacity</a:t>
            </a:r>
            <a:r>
              <a:rPr lang="en-US" sz="2000" dirty="0" smtClean="0"/>
              <a:t>&gt;</a:t>
            </a:r>
          </a:p>
          <a:p>
            <a:pPr marL="0" lvl="0" indent="0">
              <a:buNone/>
            </a:pPr>
            <a:r>
              <a:rPr lang="fr-FR" sz="2000" dirty="0" smtClean="0"/>
              <a:t> 2 - &lt;html</a:t>
            </a:r>
            <a:r>
              <a:rPr lang="fr-FR" sz="2000" dirty="0"/>
              <a:t>&gt;&lt;</a:t>
            </a:r>
            <a:r>
              <a:rPr lang="fr-FR" sz="2000" dirty="0" err="1"/>
              <a:t>css</a:t>
            </a:r>
            <a:r>
              <a:rPr lang="fr-FR" sz="2000" dirty="0"/>
              <a:t>&gt;&lt;css3&gt;&lt;internet-explorer-7</a:t>
            </a:r>
            <a:r>
              <a:rPr lang="fr-FR" sz="2000" dirty="0" smtClean="0"/>
              <a:t>&gt;</a:t>
            </a:r>
          </a:p>
          <a:p>
            <a:pPr marL="0" lvl="0" indent="0">
              <a:buNone/>
            </a:pPr>
            <a:r>
              <a:rPr lang="en-US" sz="2000" dirty="0" smtClean="0"/>
              <a:t>3 - &lt;c</a:t>
            </a:r>
            <a:r>
              <a:rPr lang="en-US" sz="2000" dirty="0"/>
              <a:t>#&gt;&lt;</a:t>
            </a:r>
            <a:r>
              <a:rPr lang="en-US" sz="2000" dirty="0" err="1"/>
              <a:t>datetime</a:t>
            </a:r>
            <a:r>
              <a:rPr lang="en-US" sz="2000" dirty="0"/>
              <a:t>&gt;&lt;time&gt;&lt;</a:t>
            </a:r>
            <a:r>
              <a:rPr lang="en-US" sz="2000" dirty="0" err="1"/>
              <a:t>datediff</a:t>
            </a:r>
            <a:r>
              <a:rPr lang="en-US" sz="2000" dirty="0" smtClean="0"/>
              <a:t>&gt;</a:t>
            </a:r>
          </a:p>
          <a:p>
            <a:pPr marL="0" lvl="0" indent="0">
              <a:buNone/>
            </a:pPr>
            <a:r>
              <a:rPr lang="en-US" sz="2000" dirty="0" smtClean="0"/>
              <a:t>4 - </a:t>
            </a:r>
            <a:r>
              <a:rPr lang="fr-FR" sz="2000" dirty="0"/>
              <a:t>&lt;</a:t>
            </a:r>
            <a:r>
              <a:rPr lang="fr-FR" sz="2000" dirty="0" err="1"/>
              <a:t>c#</a:t>
            </a:r>
            <a:r>
              <a:rPr lang="fr-FR" sz="2000" dirty="0"/>
              <a:t>&gt;&lt;.net&gt;&lt;</a:t>
            </a:r>
            <a:r>
              <a:rPr lang="fr-FR" sz="2000" dirty="0" err="1"/>
              <a:t>datetime</a:t>
            </a:r>
            <a:r>
              <a:rPr lang="fr-FR" sz="2000" dirty="0" smtClean="0"/>
              <a:t>&gt;</a:t>
            </a:r>
          </a:p>
          <a:p>
            <a:pPr marL="0" lvl="0" indent="0">
              <a:buNone/>
            </a:pPr>
            <a:r>
              <a:rPr lang="fr-FR" sz="2000" dirty="0" smtClean="0"/>
              <a:t>5 - </a:t>
            </a:r>
            <a:r>
              <a:rPr lang="fr-FR" sz="2000" dirty="0"/>
              <a:t>&lt;</a:t>
            </a:r>
            <a:r>
              <a:rPr lang="fr-FR" sz="2000" dirty="0" err="1"/>
              <a:t>javascript</a:t>
            </a:r>
            <a:r>
              <a:rPr lang="fr-FR" sz="2000" dirty="0"/>
              <a:t>&gt;&lt;html&gt;&lt;browser&gt;&lt;</a:t>
            </a:r>
            <a:r>
              <a:rPr lang="fr-FR" sz="2000" dirty="0" err="1"/>
              <a:t>timezone</a:t>
            </a:r>
            <a:r>
              <a:rPr lang="fr-FR" sz="2000" dirty="0" smtClean="0"/>
              <a:t>&gt;</a:t>
            </a:r>
            <a:endParaRPr lang="en-US" sz="2000" dirty="0" smtClean="0"/>
          </a:p>
          <a:p>
            <a:pPr marL="0" lvl="0" indent="0">
              <a:buNone/>
            </a:pPr>
            <a:endParaRPr lang="fr-FR" sz="20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Traitement des tags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342275" y="1989069"/>
            <a:ext cx="85230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500" dirty="0" smtClean="0"/>
              <a:t>On compte les tags et on ne retiens que les 50 les plus utilisés</a:t>
            </a:r>
            <a:endParaRPr lang="en-US" sz="3500" dirty="0" smtClean="0"/>
          </a:p>
          <a:p>
            <a:pPr marL="0" lvl="0" indent="0" algn="ctr">
              <a:buNone/>
            </a:pPr>
            <a:endParaRPr lang="fr-FR" sz="35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2221816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Algorithmes utilisés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265400" y="1335926"/>
            <a:ext cx="85230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3500" dirty="0" smtClean="0"/>
              <a:t>FORÊTS ALEATOIRES</a:t>
            </a:r>
            <a:endParaRPr lang="en-US" sz="3500" dirty="0" smtClean="0"/>
          </a:p>
          <a:p>
            <a:pPr marL="0" lvl="0" indent="0" algn="ctr">
              <a:buNone/>
            </a:pPr>
            <a:endParaRPr lang="fr-FR" sz="35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500" dirty="0"/>
          </a:p>
        </p:txBody>
      </p:sp>
      <p:sp>
        <p:nvSpPr>
          <p:cNvPr id="5" name="Shape 827"/>
          <p:cNvSpPr txBox="1">
            <a:spLocks/>
          </p:cNvSpPr>
          <p:nvPr/>
        </p:nvSpPr>
        <p:spPr>
          <a:xfrm>
            <a:off x="265400" y="2135927"/>
            <a:ext cx="8523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buFont typeface="Titillium Web"/>
              <a:buNone/>
            </a:pPr>
            <a:r>
              <a:rPr lang="fr-FR" sz="3500" dirty="0" smtClean="0"/>
              <a:t>REGRESSION LOGISTIQUE</a:t>
            </a:r>
          </a:p>
          <a:p>
            <a:pPr marL="0" indent="0" algn="ctr">
              <a:buFont typeface="Titillium Web"/>
              <a:buNone/>
            </a:pPr>
            <a:endParaRPr lang="fr-FR" sz="3500" dirty="0" smtClean="0"/>
          </a:p>
          <a:p>
            <a:pPr marL="0" indent="0" algn="ctr">
              <a:buFont typeface="Titillium Web"/>
              <a:buNone/>
            </a:pPr>
            <a:endParaRPr lang="fr-FR" sz="3500" dirty="0"/>
          </a:p>
        </p:txBody>
      </p:sp>
      <p:sp>
        <p:nvSpPr>
          <p:cNvPr id="6" name="Shape 827"/>
          <p:cNvSpPr txBox="1">
            <a:spLocks/>
          </p:cNvSpPr>
          <p:nvPr/>
        </p:nvSpPr>
        <p:spPr>
          <a:xfrm>
            <a:off x="205815" y="2951872"/>
            <a:ext cx="8523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buFont typeface="Titillium Web"/>
              <a:buNone/>
            </a:pPr>
            <a:r>
              <a:rPr lang="fr-FR" sz="3500" dirty="0" smtClean="0"/>
              <a:t>EXTRA TREES CLASSIFIER</a:t>
            </a:r>
          </a:p>
          <a:p>
            <a:pPr marL="0" indent="0" algn="ctr">
              <a:buFont typeface="Titillium Web"/>
              <a:buNone/>
            </a:pPr>
            <a:endParaRPr lang="fr-FR" sz="3500" dirty="0" smtClean="0"/>
          </a:p>
          <a:p>
            <a:pPr marL="0" indent="0" algn="ctr">
              <a:buFont typeface="Titillium Web"/>
              <a:buNone/>
            </a:pPr>
            <a:endParaRPr lang="fr-FR" sz="3500" dirty="0"/>
          </a:p>
        </p:txBody>
      </p:sp>
      <p:sp>
        <p:nvSpPr>
          <p:cNvPr id="7" name="Shape 827"/>
          <p:cNvSpPr txBox="1">
            <a:spLocks/>
          </p:cNvSpPr>
          <p:nvPr/>
        </p:nvSpPr>
        <p:spPr>
          <a:xfrm>
            <a:off x="205815" y="3870568"/>
            <a:ext cx="8523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 algn="ctr">
              <a:buFont typeface="Titillium Web"/>
              <a:buNone/>
            </a:pPr>
            <a:r>
              <a:rPr lang="fr-FR" sz="3500" dirty="0" smtClean="0"/>
              <a:t>CLASSIFIEUR DES K-VOISINS</a:t>
            </a:r>
          </a:p>
          <a:p>
            <a:pPr marL="0" indent="0" algn="ctr">
              <a:buFont typeface="Titillium Web"/>
              <a:buNone/>
            </a:pPr>
            <a:endParaRPr lang="fr-FR" sz="3500" dirty="0" smtClean="0"/>
          </a:p>
          <a:p>
            <a:pPr marL="0" indent="0" algn="ctr">
              <a:buFont typeface="Titillium Web"/>
              <a:buNone/>
            </a:pPr>
            <a:endParaRPr lang="fr-FR" sz="3500" dirty="0"/>
          </a:p>
        </p:txBody>
      </p:sp>
    </p:spTree>
    <p:extLst>
      <p:ext uri="{BB962C8B-B14F-4D97-AF65-F5344CB8AC3E}">
        <p14:creationId xmlns:p14="http://schemas.microsoft.com/office/powerpoint/2010/main" val="112362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Résultats des algorithmes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31408"/>
              </p:ext>
            </p:extLst>
          </p:nvPr>
        </p:nvGraphicFramePr>
        <p:xfrm>
          <a:off x="1503374" y="210729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Algorithme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Accuracy</a:t>
                      </a:r>
                      <a:r>
                        <a:rPr lang="fr-FR" dirty="0" smtClean="0"/>
                        <a:t> Score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 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ExtraTreesClassifier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K voisins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</a:t>
                      </a:r>
                      <a:r>
                        <a:rPr lang="fr-FR" baseline="0" dirty="0" smtClean="0"/>
                        <a:t> Logistique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11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515639" y="378925"/>
            <a:ext cx="785426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Quelques prédictions issues des forêts aléatoires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40140"/>
              </p:ext>
            </p:extLst>
          </p:nvPr>
        </p:nvGraphicFramePr>
        <p:xfrm>
          <a:off x="1503374" y="210729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Algorithme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Accuracy</a:t>
                      </a:r>
                      <a:r>
                        <a:rPr lang="fr-FR" dirty="0" smtClean="0"/>
                        <a:t> Score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delphi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Sql</a:t>
                      </a:r>
                      <a:r>
                        <a:rPr lang="fr-FR" dirty="0" smtClean="0"/>
                        <a:t>-server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Sql</a:t>
                      </a:r>
                      <a:r>
                        <a:rPr lang="fr-FR" dirty="0" smtClean="0"/>
                        <a:t>-server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Asp.net-</a:t>
                      </a:r>
                      <a:r>
                        <a:rPr lang="fr-FR" dirty="0" err="1" smtClean="0"/>
                        <a:t>mvc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c#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mysql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Java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Database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Python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83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 différents types d’erreurs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27" name="Shape 827"/>
          <p:cNvSpPr txBox="1">
            <a:spLocks noGrp="1"/>
          </p:cNvSpPr>
          <p:nvPr>
            <p:ph type="body" idx="1"/>
          </p:nvPr>
        </p:nvSpPr>
        <p:spPr>
          <a:xfrm>
            <a:off x="620975" y="1528431"/>
            <a:ext cx="85230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fr-FR" sz="3500" dirty="0" smtClean="0"/>
              <a:t>Aucune prédiction</a:t>
            </a:r>
          </a:p>
          <a:p>
            <a:pPr indent="-457200"/>
            <a:r>
              <a:rPr lang="fr-FR" sz="3500" dirty="0" smtClean="0"/>
              <a:t>Tags Faux</a:t>
            </a:r>
          </a:p>
          <a:p>
            <a:pPr indent="-457200"/>
            <a:r>
              <a:rPr lang="fr-FR" sz="3500" dirty="0" smtClean="0"/>
              <a:t>Un seul tag juste prédit alors qu’on attendait plus de tags</a:t>
            </a:r>
            <a:endParaRPr lang="en-US" sz="3500" dirty="0" smtClean="0"/>
          </a:p>
          <a:p>
            <a:pPr marL="0" lvl="0" indent="0" algn="ctr">
              <a:buNone/>
            </a:pPr>
            <a:endParaRPr lang="fr-FR" sz="35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411421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Résultats des algorithmes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72146"/>
              </p:ext>
            </p:extLst>
          </p:nvPr>
        </p:nvGraphicFramePr>
        <p:xfrm>
          <a:off x="570642" y="1632905"/>
          <a:ext cx="7799260" cy="222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15"/>
                <a:gridCol w="1949815"/>
                <a:gridCol w="1949815"/>
                <a:gridCol w="1949815"/>
              </a:tblGrid>
              <a:tr h="647732">
                <a:tc>
                  <a:txBody>
                    <a:bodyPr/>
                    <a:lstStyle/>
                    <a:p>
                      <a:r>
                        <a:rPr lang="fr-FR" dirty="0" smtClean="0"/>
                        <a:t>Algorithme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Inexistant</a:t>
                      </a:r>
                      <a:endParaRPr lang="fr-FR" dirty="0"/>
                    </a:p>
                  </a:txBody>
                  <a:tcPr/>
                </a:tc>
              </a:tr>
              <a:tr h="46357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 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46%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42%</a:t>
                      </a:r>
                      <a:endParaRPr lang="fr-FR" dirty="0"/>
                    </a:p>
                  </a:txBody>
                  <a:tcPr/>
                </a:tc>
              </a:tr>
              <a:tr h="64773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ExtraTreesClassifier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62%</a:t>
                      </a:r>
                      <a:endParaRPr lang="fr-FR" dirty="0"/>
                    </a:p>
                  </a:txBody>
                  <a:tcPr/>
                </a:tc>
              </a:tr>
              <a:tr h="463573"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</a:t>
                      </a:r>
                      <a:r>
                        <a:rPr lang="fr-FR" baseline="0" dirty="0" smtClean="0"/>
                        <a:t> Logistique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9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Amélioration - Optimisation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6173"/>
              </p:ext>
            </p:extLst>
          </p:nvPr>
        </p:nvGraphicFramePr>
        <p:xfrm>
          <a:off x="683900" y="2327299"/>
          <a:ext cx="7799260" cy="1165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15"/>
                <a:gridCol w="1949815"/>
                <a:gridCol w="1949815"/>
                <a:gridCol w="1949815"/>
              </a:tblGrid>
              <a:tr h="647732">
                <a:tc>
                  <a:txBody>
                    <a:bodyPr/>
                    <a:lstStyle/>
                    <a:p>
                      <a:r>
                        <a:rPr lang="fr-FR" dirty="0" smtClean="0"/>
                        <a:t>Tags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Inexistant</a:t>
                      </a:r>
                      <a:endParaRPr lang="fr-FR" dirty="0"/>
                    </a:p>
                  </a:txBody>
                  <a:tcPr/>
                </a:tc>
              </a:tr>
              <a:tr h="463573">
                <a:tc>
                  <a:txBody>
                    <a:bodyPr/>
                    <a:lstStyle/>
                    <a:p>
                      <a:r>
                        <a:rPr lang="fr-FR" dirty="0" smtClean="0"/>
                        <a:t>Moyenne</a:t>
                      </a:r>
                      <a:r>
                        <a:rPr lang="fr-FR" baseline="0" dirty="0" smtClean="0"/>
                        <a:t> des mots de la question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43,9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40,6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7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711401" y="440802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Amélioration - Optimisation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Shape 825"/>
          <p:cNvSpPr txBox="1">
            <a:spLocks/>
          </p:cNvSpPr>
          <p:nvPr/>
        </p:nvSpPr>
        <p:spPr>
          <a:xfrm>
            <a:off x="711401" y="1363222"/>
            <a:ext cx="7686000" cy="351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fr-FR" sz="2100" b="1" dirty="0"/>
              <a:t>Solution: </a:t>
            </a:r>
            <a:endParaRPr lang="fr-FR" sz="2100" b="1" dirty="0" smtClean="0"/>
          </a:p>
          <a:p>
            <a:endParaRPr lang="fr-FR" sz="2100" b="1" dirty="0" smtClean="0"/>
          </a:p>
          <a:p>
            <a:r>
              <a:rPr lang="fr-FR" sz="2100" b="1" dirty="0"/>
              <a:t>S</a:t>
            </a:r>
            <a:r>
              <a:rPr lang="fr-FR" sz="2100" b="1" dirty="0" smtClean="0"/>
              <a:t>i </a:t>
            </a:r>
            <a:r>
              <a:rPr lang="fr-FR" sz="2100" b="1" dirty="0"/>
              <a:t>l'algorithme extra </a:t>
            </a:r>
            <a:r>
              <a:rPr lang="fr-FR" sz="2100" b="1" dirty="0" err="1"/>
              <a:t>trees</a:t>
            </a:r>
            <a:r>
              <a:rPr lang="fr-FR" sz="2100" b="1" dirty="0"/>
              <a:t> (taux d'erreurs le plus faible</a:t>
            </a:r>
            <a:r>
              <a:rPr lang="fr-FR" sz="2100" b="1" dirty="0" smtClean="0"/>
              <a:t>) propose un tag on le prend</a:t>
            </a:r>
          </a:p>
          <a:p>
            <a:r>
              <a:rPr lang="fr-FR" sz="2100" b="1" dirty="0" smtClean="0"/>
              <a:t>Sinon on prend la solution donnée par les forêts aléatoires</a:t>
            </a:r>
          </a:p>
          <a:p>
            <a:r>
              <a:rPr lang="fr-FR" sz="2100" b="1" dirty="0" smtClean="0"/>
              <a:t>Sinon on prend le résultat donné par la régression logistique</a:t>
            </a:r>
            <a:endParaRPr lang="fr-FR" sz="2100" b="1" dirty="0"/>
          </a:p>
        </p:txBody>
      </p:sp>
    </p:spTree>
    <p:extLst>
      <p:ext uri="{BB962C8B-B14F-4D97-AF65-F5344CB8AC3E}">
        <p14:creationId xmlns:p14="http://schemas.microsoft.com/office/powerpoint/2010/main" val="2418623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Résultats</a:t>
            </a:r>
            <a:endParaRPr dirty="0"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18642"/>
              </p:ext>
            </p:extLst>
          </p:nvPr>
        </p:nvGraphicFramePr>
        <p:xfrm>
          <a:off x="570642" y="1632905"/>
          <a:ext cx="7799260" cy="268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15"/>
                <a:gridCol w="1949815"/>
                <a:gridCol w="1949815"/>
                <a:gridCol w="1949815"/>
              </a:tblGrid>
              <a:tr h="647732">
                <a:tc>
                  <a:txBody>
                    <a:bodyPr/>
                    <a:lstStyle/>
                    <a:p>
                      <a:r>
                        <a:rPr lang="fr-FR" dirty="0" smtClean="0"/>
                        <a:t>Algorithme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Inexistant</a:t>
                      </a:r>
                      <a:endParaRPr lang="fr-FR" dirty="0"/>
                    </a:p>
                  </a:txBody>
                  <a:tcPr/>
                </a:tc>
              </a:tr>
              <a:tr h="46357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Random</a:t>
                      </a:r>
                      <a:r>
                        <a:rPr lang="fr-FR" dirty="0" smtClean="0"/>
                        <a:t> Forest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46%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42%</a:t>
                      </a:r>
                      <a:endParaRPr lang="fr-FR" dirty="0"/>
                    </a:p>
                  </a:txBody>
                  <a:tcPr/>
                </a:tc>
              </a:tr>
              <a:tr h="64773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ExtraTreesClassifier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62%</a:t>
                      </a:r>
                      <a:endParaRPr lang="fr-FR" dirty="0"/>
                    </a:p>
                  </a:txBody>
                  <a:tcPr/>
                </a:tc>
              </a:tr>
              <a:tr h="463573">
                <a:tc>
                  <a:txBody>
                    <a:bodyPr/>
                    <a:lstStyle/>
                    <a:p>
                      <a:r>
                        <a:rPr lang="fr-FR" dirty="0" smtClean="0"/>
                        <a:t>Régression</a:t>
                      </a:r>
                      <a:r>
                        <a:rPr lang="fr-FR" baseline="0" dirty="0" smtClean="0"/>
                        <a:t> Logistique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40%</a:t>
                      </a:r>
                      <a:endParaRPr lang="fr-FR" dirty="0"/>
                    </a:p>
                  </a:txBody>
                  <a:tcPr/>
                </a:tc>
              </a:tr>
              <a:tr h="463573">
                <a:tc>
                  <a:txBody>
                    <a:bodyPr/>
                    <a:lstStyle/>
                    <a:p>
                      <a:r>
                        <a:rPr lang="fr-FR" dirty="0" smtClean="0"/>
                        <a:t>Notre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algorihtme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0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Plan</a:t>
            </a:r>
            <a:endParaRPr sz="4000"/>
          </a:p>
        </p:txBody>
      </p:sp>
      <p:sp>
        <p:nvSpPr>
          <p:cNvPr id="785" name="Shape 785"/>
          <p:cNvSpPr txBox="1">
            <a:spLocks noGrp="1"/>
          </p:cNvSpPr>
          <p:nvPr>
            <p:ph type="body" idx="2"/>
          </p:nvPr>
        </p:nvSpPr>
        <p:spPr>
          <a:xfrm>
            <a:off x="3127633" y="1212235"/>
            <a:ext cx="2963784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b="1" dirty="0" smtClean="0"/>
              <a:t>2 - APPRENTISSAGE NON SUPERVISEE</a:t>
            </a:r>
            <a:endParaRPr sz="1400" dirty="0">
              <a:solidFill>
                <a:srgbClr val="FFFFFF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 smtClean="0"/>
              <a:t>Allocation Latente de Dirichlet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 err="1" smtClean="0"/>
              <a:t>Negative</a:t>
            </a:r>
            <a:r>
              <a:rPr lang="fr-FR" sz="1400" dirty="0" smtClean="0"/>
              <a:t> Matrix </a:t>
            </a:r>
            <a:r>
              <a:rPr lang="fr-FR" sz="1400" dirty="0" err="1" smtClean="0"/>
              <a:t>Factorization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390125" y="1218009"/>
            <a:ext cx="2799962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 smtClean="0"/>
              <a:t>1 - PRETRAITEMENT DES DONNEES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 smtClean="0"/>
              <a:t>Les données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400" dirty="0" smtClean="0"/>
              <a:t>Prétraitement des données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Analyse du corpus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Représentation tf-idf</a:t>
            </a:r>
            <a:endParaRPr sz="1400" dirty="0"/>
          </a:p>
        </p:txBody>
      </p:sp>
      <p:sp>
        <p:nvSpPr>
          <p:cNvPr id="787" name="Shape 78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Shape 785"/>
          <p:cNvSpPr txBox="1">
            <a:spLocks/>
          </p:cNvSpPr>
          <p:nvPr/>
        </p:nvSpPr>
        <p:spPr>
          <a:xfrm>
            <a:off x="6066401" y="1258650"/>
            <a:ext cx="2963784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Titillium Web"/>
              <a:buNone/>
            </a:pPr>
            <a:r>
              <a:rPr lang="fr-FR" sz="1400" b="1" dirty="0" smtClean="0"/>
              <a:t>3 - APPRENTISSAGE SUPERVISEE</a:t>
            </a:r>
            <a:endParaRPr lang="fr-FR" sz="1400" dirty="0" smtClean="0"/>
          </a:p>
          <a:p>
            <a:pPr marL="0" indent="0">
              <a:buFont typeface="Titillium Web"/>
              <a:buNone/>
            </a:pPr>
            <a:r>
              <a:rPr lang="fr-FR" sz="1400" dirty="0" smtClean="0"/>
              <a:t>Préparation des tags</a:t>
            </a:r>
          </a:p>
          <a:p>
            <a:pPr marL="0" indent="0">
              <a:buFont typeface="Titillium Web"/>
              <a:buNone/>
            </a:pPr>
            <a:r>
              <a:rPr lang="fr-FR" sz="1400" dirty="0" smtClean="0"/>
              <a:t>Les algorithmes testés</a:t>
            </a:r>
          </a:p>
          <a:p>
            <a:pPr marL="0" indent="0">
              <a:buFont typeface="Titillium Web"/>
              <a:buNone/>
            </a:pPr>
            <a:r>
              <a:rPr lang="fr-FR" sz="1400" dirty="0" smtClean="0"/>
              <a:t>Résultats des algorithmes</a:t>
            </a:r>
          </a:p>
          <a:p>
            <a:pPr marL="0" indent="0">
              <a:buFont typeface="Titillium Web"/>
              <a:buNone/>
            </a:pPr>
            <a:r>
              <a:rPr lang="fr-FR" sz="1400" dirty="0" smtClean="0"/>
              <a:t>Amélioration - Optimisation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082006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>
            <a:spLocks noGrp="1"/>
          </p:cNvSpPr>
          <p:nvPr>
            <p:ph type="title"/>
          </p:nvPr>
        </p:nvSpPr>
        <p:spPr>
          <a:xfrm>
            <a:off x="452725" y="620925"/>
            <a:ext cx="5083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8" name="Shape 1028"/>
          <p:cNvSpPr txBox="1">
            <a:spLocks noGrp="1"/>
          </p:cNvSpPr>
          <p:nvPr>
            <p:ph type="body" idx="1"/>
          </p:nvPr>
        </p:nvSpPr>
        <p:spPr>
          <a:xfrm>
            <a:off x="452725" y="1478325"/>
            <a:ext cx="83976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Le problème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 smtClean="0"/>
              <a:t>La classification non supervisée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 smtClean="0"/>
              <a:t>La classification supervisée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 smtClean="0"/>
              <a:t>La solution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9" name="Shape 10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>
            <a:spLocks noGrp="1"/>
          </p:cNvSpPr>
          <p:nvPr>
            <p:ph type="title"/>
          </p:nvPr>
        </p:nvSpPr>
        <p:spPr>
          <a:xfrm>
            <a:off x="452724" y="620925"/>
            <a:ext cx="7917083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r>
              <a:rPr lang="en" dirty="0" smtClean="0"/>
              <a:t>– les améliorations possibles</a:t>
            </a:r>
            <a:endParaRPr dirty="0"/>
          </a:p>
        </p:txBody>
      </p:sp>
      <p:sp>
        <p:nvSpPr>
          <p:cNvPr id="1044" name="Shape 1044"/>
          <p:cNvSpPr txBox="1">
            <a:spLocks noGrp="1"/>
          </p:cNvSpPr>
          <p:nvPr>
            <p:ph type="body" idx="1"/>
          </p:nvPr>
        </p:nvSpPr>
        <p:spPr>
          <a:xfrm>
            <a:off x="452725" y="1478325"/>
            <a:ext cx="83976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fr-FR" dirty="0" smtClean="0"/>
              <a:t>Choix du dictionnaire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dirty="0" smtClean="0"/>
              <a:t>Augmenter la taille des échantillons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b="1" dirty="0" smtClean="0"/>
              <a:t>Augmenter le nombre d’algorithmes pour la prédiction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b="1" dirty="0" smtClean="0"/>
              <a:t>Distance d’erreur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b="1" dirty="0" smtClean="0"/>
              <a:t>Exploitation du titre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5" name="Shape 104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>
            <a:spLocks noGrp="1"/>
          </p:cNvSpPr>
          <p:nvPr>
            <p:ph type="title"/>
          </p:nvPr>
        </p:nvSpPr>
        <p:spPr>
          <a:xfrm>
            <a:off x="948192" y="1828749"/>
            <a:ext cx="7917083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Merci pour votre écoute</a:t>
            </a:r>
            <a:endParaRPr dirty="0"/>
          </a:p>
        </p:txBody>
      </p:sp>
      <p:sp>
        <p:nvSpPr>
          <p:cNvPr id="1045" name="Shape 104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347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PRETRAITEMENT</a:t>
            </a:r>
            <a:endParaRPr sz="7200" dirty="0"/>
          </a:p>
        </p:txBody>
      </p:sp>
      <p:sp>
        <p:nvSpPr>
          <p:cNvPr id="793" name="Shape 793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 requête</a:t>
            </a:r>
            <a:endParaRPr dirty="0"/>
          </a:p>
        </p:txBody>
      </p:sp>
      <p:sp>
        <p:nvSpPr>
          <p:cNvPr id="799" name="Shape 79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82" y="1533763"/>
            <a:ext cx="5706610" cy="2495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Prétraitement du texte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Shape 807"/>
          <p:cNvSpPr txBox="1">
            <a:spLocks/>
          </p:cNvSpPr>
          <p:nvPr/>
        </p:nvSpPr>
        <p:spPr>
          <a:xfrm>
            <a:off x="683900" y="1361287"/>
            <a:ext cx="7686000" cy="33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fr-FR" sz="2400" dirty="0" smtClean="0"/>
              <a:t>Avec le module </a:t>
            </a:r>
            <a:r>
              <a:rPr lang="fr-FR" sz="2400" dirty="0"/>
              <a:t>NLTK </a:t>
            </a:r>
            <a:r>
              <a:rPr lang="fr-FR" sz="2400" dirty="0" smtClean="0"/>
              <a:t>:</a:t>
            </a:r>
          </a:p>
          <a:p>
            <a:endParaRPr lang="fr-FR" sz="2400" dirty="0"/>
          </a:p>
          <a:p>
            <a:r>
              <a:rPr lang="fr-FR" sz="2400" dirty="0"/>
              <a:t>- Enlever les balises HTML</a:t>
            </a:r>
          </a:p>
          <a:p>
            <a:r>
              <a:rPr lang="fr-FR" sz="2400" dirty="0"/>
              <a:t>- Enlever les caractères qui ne sont pas des lettres</a:t>
            </a:r>
          </a:p>
          <a:p>
            <a:r>
              <a:rPr lang="fr-FR" sz="2400" dirty="0"/>
              <a:t>- Convertir tous les caractères en minuscule</a:t>
            </a:r>
          </a:p>
          <a:p>
            <a:r>
              <a:rPr lang="fr-FR" sz="2400" dirty="0"/>
              <a:t>- Prendre la racine de chaque mot (</a:t>
            </a:r>
            <a:r>
              <a:rPr lang="fr-FR" sz="2400" dirty="0" err="1"/>
              <a:t>stemming</a:t>
            </a:r>
            <a:r>
              <a:rPr lang="fr-FR" sz="2400" dirty="0"/>
              <a:t>)</a:t>
            </a:r>
          </a:p>
          <a:p>
            <a:r>
              <a:rPr lang="fr-FR" sz="2400" dirty="0"/>
              <a:t>- Enlever les mots récurrents du langage (</a:t>
            </a:r>
            <a:r>
              <a:rPr lang="fr-FR" sz="2400" dirty="0" err="1"/>
              <a:t>stopwords</a:t>
            </a:r>
            <a:r>
              <a:rPr lang="fr-FR" sz="2400" dirty="0"/>
              <a:t> en anglais)</a:t>
            </a:r>
            <a:endParaRPr lang="fr-F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Prétraitement du texte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Shape 807"/>
          <p:cNvSpPr txBox="1">
            <a:spLocks/>
          </p:cNvSpPr>
          <p:nvPr/>
        </p:nvSpPr>
        <p:spPr>
          <a:xfrm>
            <a:off x="594522" y="1361287"/>
            <a:ext cx="4039355" cy="33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1200" dirty="0"/>
              <a:t>While applying opacity to a form, should we use a decimal</a:t>
            </a:r>
          </a:p>
          <a:p>
            <a:r>
              <a:rPr lang="fr-FR" sz="1200" dirty="0"/>
              <a:t>or a double value?</a:t>
            </a:r>
          </a:p>
          <a:p>
            <a:r>
              <a:rPr lang="en-US" sz="1200" dirty="0"/>
              <a:t>&lt;p&gt;I want to use a track-bar to change a form's opacity.&lt;</a:t>
            </a:r>
          </a:p>
          <a:p>
            <a:r>
              <a:rPr lang="fr-FR" sz="1200" dirty="0"/>
              <a:t>/p&gt;</a:t>
            </a:r>
          </a:p>
          <a:p>
            <a:r>
              <a:rPr lang="en-US" sz="1200" dirty="0"/>
              <a:t>&lt;p&gt;This is my code:&lt;/p&gt;</a:t>
            </a:r>
          </a:p>
          <a:p>
            <a:r>
              <a:rPr lang="fr-FR" sz="1200" dirty="0"/>
              <a:t>&lt;</a:t>
            </a:r>
            <a:r>
              <a:rPr lang="fr-FR" sz="1200" dirty="0" err="1"/>
              <a:t>pre</a:t>
            </a:r>
            <a:r>
              <a:rPr lang="fr-FR" sz="1200" dirty="0"/>
              <a:t>&gt;&lt;code&gt;</a:t>
            </a:r>
            <a:r>
              <a:rPr lang="fr-FR" sz="1200" dirty="0" err="1"/>
              <a:t>decimal</a:t>
            </a:r>
            <a:r>
              <a:rPr lang="fr-FR" sz="1200" dirty="0"/>
              <a:t> </a:t>
            </a:r>
            <a:r>
              <a:rPr lang="fr-FR" sz="1200" dirty="0" err="1"/>
              <a:t>trans</a:t>
            </a:r>
            <a:r>
              <a:rPr lang="fr-FR" sz="1200" dirty="0"/>
              <a:t> = trackBar1.Value / 5000;</a:t>
            </a:r>
          </a:p>
          <a:p>
            <a:r>
              <a:rPr lang="fr-FR" sz="1200" dirty="0" err="1"/>
              <a:t>this.Opacity</a:t>
            </a:r>
            <a:r>
              <a:rPr lang="fr-FR" sz="1200" dirty="0"/>
              <a:t> = </a:t>
            </a:r>
            <a:r>
              <a:rPr lang="fr-FR" sz="1200" dirty="0" err="1"/>
              <a:t>trans</a:t>
            </a:r>
            <a:r>
              <a:rPr lang="fr-FR" sz="1200" dirty="0"/>
              <a:t>;</a:t>
            </a:r>
          </a:p>
          <a:p>
            <a:r>
              <a:rPr lang="fr-FR" sz="1200" dirty="0"/>
              <a:t>&lt;/code&gt;&lt;/</a:t>
            </a:r>
            <a:r>
              <a:rPr lang="fr-FR" sz="1200" dirty="0" err="1"/>
              <a:t>pre</a:t>
            </a:r>
            <a:r>
              <a:rPr lang="fr-FR" sz="1200" dirty="0"/>
              <a:t>&gt;</a:t>
            </a:r>
          </a:p>
          <a:p>
            <a:r>
              <a:rPr lang="en-US" sz="1200" dirty="0"/>
              <a:t>&lt;p&gt;When I build the application, it gives the following e</a:t>
            </a:r>
          </a:p>
          <a:p>
            <a:r>
              <a:rPr lang="fr-FR" sz="1200" dirty="0" err="1"/>
              <a:t>rror</a:t>
            </a:r>
            <a:r>
              <a:rPr lang="fr-FR" sz="1200" dirty="0"/>
              <a:t>:&lt;/p&gt;</a:t>
            </a:r>
          </a:p>
          <a:p>
            <a:r>
              <a:rPr lang="fr-FR" sz="1200" dirty="0"/>
              <a:t>&lt;</a:t>
            </a:r>
            <a:r>
              <a:rPr lang="fr-FR" sz="1200" dirty="0" err="1"/>
              <a:t>blockquote</a:t>
            </a:r>
            <a:r>
              <a:rPr lang="fr-FR" sz="1200" dirty="0"/>
              <a:t>&gt;</a:t>
            </a:r>
          </a:p>
          <a:p>
            <a:r>
              <a:rPr lang="fr-FR" sz="1200" dirty="0"/>
              <a:t>&lt;p&gt;</a:t>
            </a:r>
            <a:r>
              <a:rPr lang="fr-FR" sz="1200" dirty="0" err="1"/>
              <a:t>Cannot</a:t>
            </a:r>
            <a:r>
              <a:rPr lang="fr-FR" sz="1200" dirty="0"/>
              <a:t> </a:t>
            </a:r>
            <a:r>
              <a:rPr lang="fr-FR" sz="1200" dirty="0" err="1"/>
              <a:t>implicitly</a:t>
            </a:r>
            <a:r>
              <a:rPr lang="fr-FR" sz="1200" dirty="0"/>
              <a:t> </a:t>
            </a:r>
            <a:r>
              <a:rPr lang="fr-FR" sz="1200" dirty="0" err="1"/>
              <a:t>convert</a:t>
            </a:r>
            <a:r>
              <a:rPr lang="fr-FR" sz="1200" dirty="0"/>
              <a:t> type &lt;code&gt;'</a:t>
            </a:r>
            <a:r>
              <a:rPr lang="fr-FR" sz="1200" dirty="0" err="1"/>
              <a:t>decimal</a:t>
            </a:r>
            <a:r>
              <a:rPr lang="fr-FR" sz="1200" dirty="0"/>
              <a:t>'&lt;/code</a:t>
            </a:r>
          </a:p>
          <a:p>
            <a:r>
              <a:rPr lang="fr-FR" sz="1200" dirty="0"/>
              <a:t>&gt; to &lt;code&gt;'double'&lt;/code&gt;.&lt;/p&gt;</a:t>
            </a:r>
          </a:p>
          <a:p>
            <a:r>
              <a:rPr lang="fr-FR" sz="1200" dirty="0"/>
              <a:t>&lt;/</a:t>
            </a:r>
            <a:r>
              <a:rPr lang="fr-FR" sz="1200" dirty="0" err="1"/>
              <a:t>blockquote</a:t>
            </a:r>
            <a:r>
              <a:rPr lang="fr-FR" sz="1200" dirty="0"/>
              <a:t>&gt;</a:t>
            </a:r>
          </a:p>
          <a:p>
            <a:r>
              <a:rPr lang="en-US" sz="1200" dirty="0"/>
              <a:t>&lt;p&gt;I tried using &lt;code&gt;trans&lt;/code&gt; and &lt;code&gt;double&lt;/cod</a:t>
            </a:r>
          </a:p>
          <a:p>
            <a:r>
              <a:rPr lang="en-US" sz="1200" dirty="0"/>
              <a:t>e&gt; but then the control doesn't work. This code worked fi</a:t>
            </a:r>
          </a:p>
          <a:p>
            <a:r>
              <a:rPr lang="en-US" sz="1200" dirty="0"/>
              <a:t>ne in a past VB.NET project.&lt;/p&gt;</a:t>
            </a:r>
            <a:endParaRPr lang="fr-FR" sz="1200" dirty="0"/>
          </a:p>
        </p:txBody>
      </p:sp>
      <p:sp>
        <p:nvSpPr>
          <p:cNvPr id="5" name="Shape 807"/>
          <p:cNvSpPr txBox="1">
            <a:spLocks/>
          </p:cNvSpPr>
          <p:nvPr/>
        </p:nvSpPr>
        <p:spPr>
          <a:xfrm>
            <a:off x="5104645" y="2110683"/>
            <a:ext cx="4039355" cy="143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sz="1200" dirty="0" err="1"/>
              <a:t>appli</a:t>
            </a:r>
            <a:r>
              <a:rPr lang="en-US" sz="1200" dirty="0"/>
              <a:t> </a:t>
            </a:r>
            <a:r>
              <a:rPr lang="en-US" sz="1200" dirty="0" err="1"/>
              <a:t>opac</a:t>
            </a:r>
            <a:r>
              <a:rPr lang="en-US" sz="1200" dirty="0"/>
              <a:t> form use </a:t>
            </a:r>
            <a:r>
              <a:rPr lang="en-US" sz="1200" dirty="0" err="1"/>
              <a:t>decim</a:t>
            </a:r>
            <a:r>
              <a:rPr lang="en-US" sz="1200" dirty="0"/>
              <a:t> </a:t>
            </a:r>
            <a:r>
              <a:rPr lang="en-US" sz="1200" dirty="0" err="1"/>
              <a:t>doubl</a:t>
            </a:r>
            <a:r>
              <a:rPr lang="en-US" sz="1200" dirty="0"/>
              <a:t> </a:t>
            </a:r>
            <a:r>
              <a:rPr lang="en-US" sz="1200" dirty="0" err="1"/>
              <a:t>valu</a:t>
            </a:r>
            <a:r>
              <a:rPr lang="en-US" sz="1200" dirty="0"/>
              <a:t> want use track bar </a:t>
            </a:r>
            <a:r>
              <a:rPr lang="en-US" sz="1200" dirty="0" err="1"/>
              <a:t>chang</a:t>
            </a:r>
            <a:r>
              <a:rPr lang="en-US" sz="1200" dirty="0"/>
              <a:t> form </a:t>
            </a:r>
            <a:r>
              <a:rPr lang="en-US" sz="1200" dirty="0" err="1"/>
              <a:t>opac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endParaRPr lang="en-US" sz="1200" dirty="0"/>
          </a:p>
          <a:p>
            <a:r>
              <a:rPr lang="en-US" sz="1200" dirty="0"/>
              <a:t>code </a:t>
            </a:r>
            <a:r>
              <a:rPr lang="en-US" sz="1200" dirty="0" err="1"/>
              <a:t>decim</a:t>
            </a:r>
            <a:r>
              <a:rPr lang="en-US" sz="1200" dirty="0"/>
              <a:t> </a:t>
            </a:r>
            <a:r>
              <a:rPr lang="en-US" sz="1200" dirty="0" err="1"/>
              <a:t>tran</a:t>
            </a:r>
            <a:r>
              <a:rPr lang="en-US" sz="1200" dirty="0"/>
              <a:t> </a:t>
            </a:r>
            <a:r>
              <a:rPr lang="en-US" sz="1200" dirty="0" err="1"/>
              <a:t>trackbar</a:t>
            </a:r>
            <a:r>
              <a:rPr lang="en-US" sz="1200" dirty="0"/>
              <a:t> </a:t>
            </a:r>
            <a:r>
              <a:rPr lang="en-US" sz="1200" dirty="0" err="1"/>
              <a:t>valu</a:t>
            </a:r>
            <a:r>
              <a:rPr lang="en-US" sz="1200" dirty="0"/>
              <a:t> </a:t>
            </a:r>
            <a:r>
              <a:rPr lang="en-US" sz="1200" dirty="0" err="1"/>
              <a:t>thi</a:t>
            </a:r>
            <a:r>
              <a:rPr lang="en-US" sz="1200" dirty="0"/>
              <a:t> </a:t>
            </a:r>
            <a:r>
              <a:rPr lang="en-US" sz="1200" dirty="0" err="1"/>
              <a:t>opac</a:t>
            </a:r>
            <a:r>
              <a:rPr lang="en-US" sz="1200" dirty="0"/>
              <a:t> </a:t>
            </a:r>
            <a:r>
              <a:rPr lang="en-US" sz="1200" dirty="0" err="1"/>
              <a:t>tran</a:t>
            </a:r>
            <a:r>
              <a:rPr lang="en-US" sz="1200" dirty="0"/>
              <a:t> build </a:t>
            </a:r>
            <a:r>
              <a:rPr lang="en-US" sz="1200" dirty="0" err="1"/>
              <a:t>applic</a:t>
            </a:r>
            <a:r>
              <a:rPr lang="en-US" sz="1200" dirty="0"/>
              <a:t> give follow error cannot</a:t>
            </a:r>
          </a:p>
          <a:p>
            <a:r>
              <a:rPr lang="en-US" sz="1200" dirty="0" err="1"/>
              <a:t>implicitli</a:t>
            </a:r>
            <a:r>
              <a:rPr lang="en-US" sz="1200" dirty="0"/>
              <a:t> convert type </a:t>
            </a:r>
            <a:r>
              <a:rPr lang="en-US" sz="1200" dirty="0" err="1"/>
              <a:t>decim</a:t>
            </a:r>
            <a:r>
              <a:rPr lang="en-US" sz="1200" dirty="0"/>
              <a:t> </a:t>
            </a:r>
            <a:r>
              <a:rPr lang="en-US" sz="1200" dirty="0" err="1"/>
              <a:t>doubl</a:t>
            </a:r>
            <a:r>
              <a:rPr lang="en-US" sz="1200" dirty="0"/>
              <a:t> tri use </a:t>
            </a:r>
            <a:r>
              <a:rPr lang="en-US" sz="1200" dirty="0" err="1"/>
              <a:t>tran</a:t>
            </a:r>
            <a:r>
              <a:rPr lang="en-US" sz="1200" dirty="0"/>
              <a:t> </a:t>
            </a:r>
            <a:r>
              <a:rPr lang="en-US" sz="1200" dirty="0" err="1"/>
              <a:t>doubl</a:t>
            </a:r>
            <a:r>
              <a:rPr lang="en-US" sz="1200" dirty="0"/>
              <a:t> control work </a:t>
            </a:r>
            <a:r>
              <a:rPr lang="en-US" sz="1200" dirty="0" err="1"/>
              <a:t>thi</a:t>
            </a:r>
            <a:r>
              <a:rPr lang="en-US" sz="1200" dirty="0"/>
              <a:t> code work</a:t>
            </a:r>
          </a:p>
          <a:p>
            <a:r>
              <a:rPr lang="en-US" sz="1200" dirty="0"/>
              <a:t>fine past </a:t>
            </a:r>
            <a:r>
              <a:rPr lang="en-US" sz="1200" dirty="0" err="1"/>
              <a:t>vb</a:t>
            </a:r>
            <a:r>
              <a:rPr lang="en-US" sz="1200" dirty="0"/>
              <a:t> net project</a:t>
            </a:r>
            <a:endParaRPr lang="fr-FR" sz="1200" dirty="0"/>
          </a:p>
        </p:txBody>
      </p:sp>
      <p:sp>
        <p:nvSpPr>
          <p:cNvPr id="2" name="Flèche droite 1"/>
          <p:cNvSpPr/>
          <p:nvPr/>
        </p:nvSpPr>
        <p:spPr>
          <a:xfrm>
            <a:off x="4455123" y="2660665"/>
            <a:ext cx="529389" cy="39188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9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du corpus 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Shape 807"/>
          <p:cNvSpPr txBox="1">
            <a:spLocks/>
          </p:cNvSpPr>
          <p:nvPr/>
        </p:nvSpPr>
        <p:spPr>
          <a:xfrm>
            <a:off x="683900" y="1361287"/>
            <a:ext cx="7686000" cy="3382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fr-FR" sz="2400" dirty="0" smtClean="0"/>
              <a:t>Près de 200 000 mots:</a:t>
            </a:r>
          </a:p>
          <a:p>
            <a:endParaRPr lang="fr-FR" sz="2400" dirty="0"/>
          </a:p>
          <a:p>
            <a:r>
              <a:rPr lang="fr-FR" sz="2400" dirty="0" smtClean="0"/>
              <a:t>Ne portent pas tous la même quantité d’informations</a:t>
            </a:r>
          </a:p>
          <a:p>
            <a:endParaRPr lang="fr-FR" sz="2400" dirty="0"/>
          </a:p>
          <a:p>
            <a:r>
              <a:rPr lang="fr-FR" sz="2400" dirty="0" smtClean="0"/>
              <a:t>On s’intéressent aux mots les plus fréquents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7815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title"/>
          </p:nvPr>
        </p:nvSpPr>
        <p:spPr>
          <a:xfrm>
            <a:off x="683900" y="378925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Analyse du corpus 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23" y="2037227"/>
            <a:ext cx="5048118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8597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1281</Words>
  <Application>Microsoft Office PowerPoint</Application>
  <PresentationFormat>Affichage à l'écran (16:9)</PresentationFormat>
  <Paragraphs>298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Titillium Web ExtraLight</vt:lpstr>
      <vt:lpstr>Titillium Web</vt:lpstr>
      <vt:lpstr>Thaliard template</vt:lpstr>
      <vt:lpstr>Catégoriser automatiquement des questions</vt:lpstr>
      <vt:lpstr>Présentation PowerPoint</vt:lpstr>
      <vt:lpstr>Plan</vt:lpstr>
      <vt:lpstr>PRETRAITEMENT</vt:lpstr>
      <vt:lpstr>La requête</vt:lpstr>
      <vt:lpstr>Prétraitement du texte</vt:lpstr>
      <vt:lpstr>Prétraitement du texte</vt:lpstr>
      <vt:lpstr>Analyse du corpus </vt:lpstr>
      <vt:lpstr>Analyse du corpus </vt:lpstr>
      <vt:lpstr>Analyse du corpus </vt:lpstr>
      <vt:lpstr>Analyse du corpus </vt:lpstr>
      <vt:lpstr>Représentation TF-IDF</vt:lpstr>
      <vt:lpstr>Apprentissage non supervisé </vt:lpstr>
      <vt:lpstr>Allocation Latente de Dirichlet</vt:lpstr>
      <vt:lpstr>Allocation Latente de Dirichlet</vt:lpstr>
      <vt:lpstr>Allocation Latente de Dirichlet</vt:lpstr>
      <vt:lpstr>Allocation Latente de Dirichlet – 15 sujets</vt:lpstr>
      <vt:lpstr>Negative Matrix Factorization</vt:lpstr>
      <vt:lpstr>Apprentissage  supervisé </vt:lpstr>
      <vt:lpstr>Traitement des tags</vt:lpstr>
      <vt:lpstr>Traitement des tags</vt:lpstr>
      <vt:lpstr>Algorithmes utilisés</vt:lpstr>
      <vt:lpstr>Résultats des algorithmes</vt:lpstr>
      <vt:lpstr>Quelques prédictions issues des forêts aléatoires</vt:lpstr>
      <vt:lpstr>Les différents types d’erreurs</vt:lpstr>
      <vt:lpstr>Résultats des algorithmes</vt:lpstr>
      <vt:lpstr>Amélioration - Optimisation</vt:lpstr>
      <vt:lpstr>Amélioration - Optimisation</vt:lpstr>
      <vt:lpstr>Résultats</vt:lpstr>
      <vt:lpstr>Conclusion</vt:lpstr>
      <vt:lpstr>Conclusion – les améliorations possibles</vt:lpstr>
      <vt:lpstr>Merci pour votre écoute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les comportements clients</dc:title>
  <dc:creator>Zakaria MESSAI</dc:creator>
  <cp:lastModifiedBy>Zakaria MESSAI</cp:lastModifiedBy>
  <cp:revision>9</cp:revision>
  <dcterms:modified xsi:type="dcterms:W3CDTF">2018-07-09T09:01:58Z</dcterms:modified>
</cp:coreProperties>
</file>