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ontserrat Light" panose="020B0604020202020204" charset="0"/>
      <p:regular r:id="rId31"/>
      <p:bold r:id="rId32"/>
      <p:italic r:id="rId33"/>
      <p:boldItalic r:id="rId34"/>
    </p:embeddedFont>
    <p:embeddedFont>
      <p:font typeface="Montserrat ExtraBold" panose="020B0604020202020204" charset="0"/>
      <p:bold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656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27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de0cb00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de0cb00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95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de0cb003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de0cb003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2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de0cb003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de0cb003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de0cb003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de0cb003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03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de0cb003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de0cb003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2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de0cb003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de0cb003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142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de0cb003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de0cb003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8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e0cb003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e0cb003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564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de0cb003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de0cb003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08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de0cb003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de0cb003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2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177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de0cb003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de0cb003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084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de0cb003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de0cb003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691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de0cb003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de0cb003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654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de0cb003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de0cb003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88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de0cb003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de0cb003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8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de0cb003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de0cb003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479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de0cb003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de0cb003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487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de0cb00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de0cb00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01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de0cb003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de0cb003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8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60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de0cb0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de0cb00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98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de0cb003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de0cb003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1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91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de0cb00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de0cb00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9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de0cb003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de0cb003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de0cb003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de0cb003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8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0" t="0" r="0" b="0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0" t="0" r="0" b="0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0" t="0" r="0" b="0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602875"/>
            <a:ext cx="6407400" cy="41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Réalisez des indexations automatiques d’images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97" name="Google Shape;697;p23"/>
          <p:cNvSpPr txBox="1">
            <a:spLocks noGrp="1"/>
          </p:cNvSpPr>
          <p:nvPr>
            <p:ph type="body" idx="1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Utilisation de l’algorithme SIFT : 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Permet de trouver les principales caractéristiques (features) d’une images avec une indépendance de positions, de rotations et de dimensions.</a:t>
            </a:r>
            <a:endParaRPr/>
          </a:p>
        </p:txBody>
      </p:sp>
      <p:sp>
        <p:nvSpPr>
          <p:cNvPr id="698" name="Google Shape;69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05" name="Google Shape;705;p24"/>
          <p:cNvPicPr preferRelativeResize="0"/>
          <p:nvPr/>
        </p:nvPicPr>
        <p:blipFill rotWithShape="1">
          <a:blip r:embed="rId3">
            <a:alphaModFix/>
          </a:blip>
          <a:srcRect t="2884"/>
          <a:stretch/>
        </p:blipFill>
        <p:spPr>
          <a:xfrm>
            <a:off x="2511700" y="1534625"/>
            <a:ext cx="4714875" cy="3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Features</a:t>
            </a:r>
            <a:endParaRPr/>
          </a:p>
        </p:txBody>
      </p:sp>
      <p:sp>
        <p:nvSpPr>
          <p:cNvPr id="711" name="Google Shape;711;p25"/>
          <p:cNvSpPr txBox="1">
            <a:spLocks noGrp="1"/>
          </p:cNvSpPr>
          <p:nvPr>
            <p:ph type="body" idx="1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construit une représentations bag of features avec les classes que les features que nous avons trouvés pour chaque image.</a:t>
            </a:r>
            <a:endParaRPr/>
          </a:p>
        </p:txBody>
      </p:sp>
      <p:sp>
        <p:nvSpPr>
          <p:cNvPr id="712" name="Google Shape;71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18" name="Google Shape;718;p26"/>
          <p:cNvSpPr txBox="1">
            <a:spLocks noGrp="1"/>
          </p:cNvSpPr>
          <p:nvPr>
            <p:ph type="body" idx="1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Régression logistique avec la représentation bag of words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Accuracy_score = 20%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pour 10 races</a:t>
            </a:r>
            <a:endParaRPr/>
          </a:p>
        </p:txBody>
      </p:sp>
      <p:sp>
        <p:nvSpPr>
          <p:cNvPr id="719" name="Google Shape;71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"/>
          <p:cNvSpPr txBox="1">
            <a:spLocks noGrp="1"/>
          </p:cNvSpPr>
          <p:nvPr>
            <p:ph type="title"/>
          </p:nvPr>
        </p:nvSpPr>
        <p:spPr>
          <a:xfrm>
            <a:off x="2932025" y="739400"/>
            <a:ext cx="44253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725" name="Google Shape;72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26" name="Google Shape;7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92800"/>
            <a:ext cx="476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8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Réseaux de neurones</a:t>
            </a:r>
            <a:endParaRPr/>
          </a:p>
        </p:txBody>
      </p:sp>
      <p:sp>
        <p:nvSpPr>
          <p:cNvPr id="732" name="Google Shape;7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33" name="Google Shape;7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0" y="1798850"/>
            <a:ext cx="5030000" cy="2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Réseaux de neurones</a:t>
            </a:r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body" idx="1"/>
          </p:nvPr>
        </p:nvSpPr>
        <p:spPr>
          <a:xfrm>
            <a:off x="962200" y="1847350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Durée d'entraînement d’un réseaux de neurones :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 l’ordre de la semaine (voir plus)</a:t>
            </a:r>
            <a:endParaRPr/>
          </a:p>
        </p:txBody>
      </p:sp>
      <p:sp>
        <p:nvSpPr>
          <p:cNvPr id="740" name="Google Shape;74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0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sp>
        <p:nvSpPr>
          <p:cNvPr id="746" name="Google Shape;74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47" name="Google Shape;7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75" y="1098550"/>
            <a:ext cx="6013050" cy="3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53" name="Google Shape;75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54" name="Google Shape;754;p31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va simplement entraîner les couches de classification du VGG16</a:t>
            </a:r>
            <a:endParaRPr/>
          </a:p>
        </p:txBody>
      </p:sp>
      <p:pic>
        <p:nvPicPr>
          <p:cNvPr id="755" name="Google Shape;7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1"/>
          <p:cNvSpPr/>
          <p:nvPr/>
        </p:nvSpPr>
        <p:spPr>
          <a:xfrm>
            <a:off x="928075" y="2178150"/>
            <a:ext cx="59820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6921350" y="2178150"/>
            <a:ext cx="15891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63" name="Google Shape;76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64" name="Google Shape;764;p32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va simplement entraîner les couches de classification du VGG16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arrive à un résultat pour 10 classes avec le réseau vgg16 (extraction de features) :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83%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ctrTitle" idx="4294967295"/>
          </p:nvPr>
        </p:nvSpPr>
        <p:spPr>
          <a:xfrm>
            <a:off x="506900" y="2892000"/>
            <a:ext cx="69177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Classer des images de chiens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633" name="Google Shape;63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34" name="Google Shape;6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425" y="1323400"/>
            <a:ext cx="1770900" cy="1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950" y="3207850"/>
            <a:ext cx="2122700" cy="15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950" y="-1"/>
            <a:ext cx="2291875" cy="171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7024" y="1940775"/>
            <a:ext cx="1958450" cy="20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3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70" name="Google Shape;77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71" name="Google Shape;771;p33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partiel</a:t>
            </a:r>
            <a:endParaRPr/>
          </a:p>
        </p:txBody>
      </p:sp>
      <p:pic>
        <p:nvPicPr>
          <p:cNvPr id="772" name="Google Shape;7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3"/>
          <p:cNvSpPr/>
          <p:nvPr/>
        </p:nvSpPr>
        <p:spPr>
          <a:xfrm>
            <a:off x="928075" y="2178150"/>
            <a:ext cx="46404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5568475" y="2178150"/>
            <a:ext cx="29421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arrive à un résultat pour 10 classes avec le réseau vgg16 (Fine tunning partiel) :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 96%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partiel</a:t>
            </a:r>
            <a:endParaRPr/>
          </a:p>
        </p:txBody>
      </p:sp>
      <p:pic>
        <p:nvPicPr>
          <p:cNvPr id="789" name="Google Shape;7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5"/>
          <p:cNvSpPr/>
          <p:nvPr/>
        </p:nvSpPr>
        <p:spPr>
          <a:xfrm>
            <a:off x="928075" y="2178150"/>
            <a:ext cx="33096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6966100" y="2178150"/>
            <a:ext cx="15444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237675" y="2146325"/>
            <a:ext cx="14202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5657875" y="2175288"/>
            <a:ext cx="1308300" cy="2761800"/>
          </a:xfrm>
          <a:prstGeom prst="rect">
            <a:avLst/>
          </a:prstGeom>
          <a:solidFill>
            <a:srgbClr val="000000">
              <a:alpha val="515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799" name="Google Shape;79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00" name="Google Shape;800;p36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 arrive à un résultat pour 10 classes avec le réseau vgg16 (Fine tunning partiel) :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82%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806" name="Google Shape;80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07" name="Google Shape;807;p37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partiel</a:t>
            </a:r>
            <a:endParaRPr/>
          </a:p>
        </p:txBody>
      </p:sp>
      <p:pic>
        <p:nvPicPr>
          <p:cNvPr id="808" name="Google Shape;8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7"/>
          <p:cNvSpPr/>
          <p:nvPr/>
        </p:nvSpPr>
        <p:spPr>
          <a:xfrm>
            <a:off x="928075" y="2178150"/>
            <a:ext cx="20013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6966100" y="2178150"/>
            <a:ext cx="15444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2929375" y="2178150"/>
            <a:ext cx="14202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349575" y="2178150"/>
            <a:ext cx="2616600" cy="2761800"/>
          </a:xfrm>
          <a:prstGeom prst="rect">
            <a:avLst/>
          </a:prstGeom>
          <a:solidFill>
            <a:srgbClr val="000000">
              <a:alpha val="515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8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818" name="Google Shape;818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19" name="Google Shape;819;p38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 arrive à un résultat pour 10 classes avec le réseau vgg16 (Fine tunning partiel) :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45%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 txBox="1">
            <a:spLocks noGrp="1"/>
          </p:cNvSpPr>
          <p:nvPr>
            <p:ph type="title"/>
          </p:nvPr>
        </p:nvSpPr>
        <p:spPr>
          <a:xfrm>
            <a:off x="1297650" y="430450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VGG16 - Transfer Learning</a:t>
            </a:r>
            <a:endParaRPr/>
          </a:p>
        </p:txBody>
      </p:sp>
      <p:sp>
        <p:nvSpPr>
          <p:cNvPr id="825" name="Google Shape;825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26" name="Google Shape;826;p39"/>
          <p:cNvSpPr txBox="1">
            <a:spLocks noGrp="1"/>
          </p:cNvSpPr>
          <p:nvPr>
            <p:ph type="body" idx="1"/>
          </p:nvPr>
        </p:nvSpPr>
        <p:spPr>
          <a:xfrm>
            <a:off x="853375" y="1310625"/>
            <a:ext cx="77034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MODELE FINAL</a:t>
            </a:r>
            <a:endParaRPr/>
          </a:p>
        </p:txBody>
      </p:sp>
      <p:pic>
        <p:nvPicPr>
          <p:cNvPr id="827" name="Google Shape;8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00" y="2204250"/>
            <a:ext cx="7392150" cy="2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39"/>
          <p:cNvSpPr/>
          <p:nvPr/>
        </p:nvSpPr>
        <p:spPr>
          <a:xfrm>
            <a:off x="928075" y="2178150"/>
            <a:ext cx="3309600" cy="2761800"/>
          </a:xfrm>
          <a:prstGeom prst="rect">
            <a:avLst/>
          </a:prstGeom>
          <a:solidFill>
            <a:srgbClr val="00FC0D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9"/>
          <p:cNvSpPr/>
          <p:nvPr/>
        </p:nvSpPr>
        <p:spPr>
          <a:xfrm>
            <a:off x="6966100" y="2178150"/>
            <a:ext cx="15444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9"/>
          <p:cNvSpPr/>
          <p:nvPr/>
        </p:nvSpPr>
        <p:spPr>
          <a:xfrm>
            <a:off x="4237675" y="2146325"/>
            <a:ext cx="1420200" cy="2761800"/>
          </a:xfrm>
          <a:prstGeom prst="rect">
            <a:avLst/>
          </a:prstGeom>
          <a:solidFill>
            <a:srgbClr val="FC0000">
              <a:alpha val="2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9"/>
          <p:cNvSpPr/>
          <p:nvPr/>
        </p:nvSpPr>
        <p:spPr>
          <a:xfrm>
            <a:off x="5657875" y="2175288"/>
            <a:ext cx="1308300" cy="2761800"/>
          </a:xfrm>
          <a:prstGeom prst="rect">
            <a:avLst/>
          </a:prstGeom>
          <a:solidFill>
            <a:srgbClr val="000000">
              <a:alpha val="515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0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37" name="Google Shape;837;p40"/>
          <p:cNvSpPr txBox="1">
            <a:spLocks noGrp="1"/>
          </p:cNvSpPr>
          <p:nvPr>
            <p:ph type="body" idx="1"/>
          </p:nvPr>
        </p:nvSpPr>
        <p:spPr>
          <a:xfrm>
            <a:off x="373750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Methode traditionnelle</a:t>
            </a:r>
            <a:endParaRPr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Méthode avec réseaux de neurones</a:t>
            </a:r>
            <a:endParaRPr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Entrainement du VGG16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</a:pPr>
            <a:r>
              <a:rPr lang="en"/>
              <a:t>Solution finale</a:t>
            </a:r>
            <a:endParaRPr/>
          </a:p>
        </p:txBody>
      </p:sp>
      <p:sp>
        <p:nvSpPr>
          <p:cNvPr id="838" name="Google Shape;838;p40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39" name="Google Shape;839;p40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840" name="Google Shape;8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650" y="1067725"/>
            <a:ext cx="3684125" cy="2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1"/>
          <p:cNvSpPr txBox="1">
            <a:spLocks noGrp="1"/>
          </p:cNvSpPr>
          <p:nvPr>
            <p:ph type="title"/>
          </p:nvPr>
        </p:nvSpPr>
        <p:spPr>
          <a:xfrm>
            <a:off x="1308600" y="2683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46" name="Google Shape;846;p41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47" name="Google Shape;847;p41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848" name="Google Shape;8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25" y="874000"/>
            <a:ext cx="6305935" cy="40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</a:rPr>
              <a:t>1.</a:t>
            </a:r>
            <a:endParaRPr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dataset</a:t>
            </a:r>
            <a:endParaRPr/>
          </a:p>
        </p:txBody>
      </p:sp>
      <p:sp>
        <p:nvSpPr>
          <p:cNvPr id="643" name="Google Shape;643;p16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 dossiers d’images correspondants aux 120 races de chiens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"/>
          <p:cNvSpPr txBox="1">
            <a:spLocks noGrp="1"/>
          </p:cNvSpPr>
          <p:nvPr>
            <p:ph type="body" idx="1"/>
          </p:nvPr>
        </p:nvSpPr>
        <p:spPr>
          <a:xfrm>
            <a:off x="615600" y="1582625"/>
            <a:ext cx="35328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Classification par méthodes classiques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Bag Of Features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649" name="Google Shape;649;p17"/>
          <p:cNvSpPr txBox="1">
            <a:spLocks noGrp="1"/>
          </p:cNvSpPr>
          <p:nvPr>
            <p:ph type="title"/>
          </p:nvPr>
        </p:nvSpPr>
        <p:spPr>
          <a:xfrm>
            <a:off x="1232325" y="8586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650" name="Google Shape;650;p17"/>
          <p:cNvSpPr txBox="1">
            <a:spLocks noGrp="1"/>
          </p:cNvSpPr>
          <p:nvPr>
            <p:ph type="body" idx="2"/>
          </p:nvPr>
        </p:nvSpPr>
        <p:spPr>
          <a:xfrm>
            <a:off x="4642175" y="1582625"/>
            <a:ext cx="40458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Classification avec réseaux de neurones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Fine tunning VGG16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sp>
        <p:nvSpPr>
          <p:cNvPr id="651" name="Google Shape;65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 txBox="1">
            <a:spLocks noGrp="1"/>
          </p:cNvSpPr>
          <p:nvPr>
            <p:ph type="title"/>
          </p:nvPr>
        </p:nvSpPr>
        <p:spPr>
          <a:xfrm>
            <a:off x="2932025" y="739400"/>
            <a:ext cx="44253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 D’IMAGES</a:t>
            </a:r>
            <a:endParaRPr/>
          </a:p>
        </p:txBody>
      </p:sp>
      <p:sp>
        <p:nvSpPr>
          <p:cNvPr id="657" name="Google Shape;65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58" name="Google Shape;6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425" y="1783525"/>
            <a:ext cx="4945850" cy="23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body" idx="1"/>
          </p:nvPr>
        </p:nvSpPr>
        <p:spPr>
          <a:xfrm>
            <a:off x="962200" y="1847349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 noir et blanc</a:t>
            </a:r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66" name="Google Shape;6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88" y="1534625"/>
            <a:ext cx="21431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72" name="Google Shape;672;p20"/>
          <p:cNvSpPr txBox="1">
            <a:spLocks noGrp="1"/>
          </p:cNvSpPr>
          <p:nvPr>
            <p:ph type="body" idx="1"/>
          </p:nvPr>
        </p:nvSpPr>
        <p:spPr>
          <a:xfrm>
            <a:off x="962200" y="1847349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Égalisation de l’histogramme</a:t>
            </a:r>
            <a:endParaRPr/>
          </a:p>
        </p:txBody>
      </p:sp>
      <p:sp>
        <p:nvSpPr>
          <p:cNvPr id="673" name="Google Shape;67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74" name="Google Shape;6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25" y="1623225"/>
            <a:ext cx="2095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80" name="Google Shape;680;p21"/>
          <p:cNvSpPr txBox="1">
            <a:spLocks noGrp="1"/>
          </p:cNvSpPr>
          <p:nvPr>
            <p:ph type="body" idx="1"/>
          </p:nvPr>
        </p:nvSpPr>
        <p:spPr>
          <a:xfrm>
            <a:off x="962200" y="1847350"/>
            <a:ext cx="49752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Léger filtre gaussien (taille du filtre (3,3))</a:t>
            </a:r>
            <a:endParaRPr/>
          </a:p>
        </p:txBody>
      </p:sp>
      <p:sp>
        <p:nvSpPr>
          <p:cNvPr id="681" name="Google Shape;68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82" name="Google Shape;6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25" y="1623225"/>
            <a:ext cx="20955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438" y="1679125"/>
            <a:ext cx="22002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Prétraitement des images</a:t>
            </a:r>
            <a:endParaRPr/>
          </a:p>
        </p:txBody>
      </p:sp>
      <p:sp>
        <p:nvSpPr>
          <p:cNvPr id="689" name="Google Shape;689;p22"/>
          <p:cNvSpPr txBox="1">
            <a:spLocks noGrp="1"/>
          </p:cNvSpPr>
          <p:nvPr>
            <p:ph type="body" idx="1"/>
          </p:nvPr>
        </p:nvSpPr>
        <p:spPr>
          <a:xfrm>
            <a:off x="962200" y="1847350"/>
            <a:ext cx="49752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Redimensionnement de l’image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(128,128)</a:t>
            </a:r>
            <a:endParaRPr/>
          </a:p>
        </p:txBody>
      </p:sp>
      <p:sp>
        <p:nvSpPr>
          <p:cNvPr id="690" name="Google Shape;69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91" name="Google Shape;6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75" y="1619925"/>
            <a:ext cx="2901800" cy="264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Affichage à l'écran (16:9)</PresentationFormat>
  <Paragraphs>102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Montserrat Light</vt:lpstr>
      <vt:lpstr>Arial</vt:lpstr>
      <vt:lpstr>Montserrat ExtraBold</vt:lpstr>
      <vt:lpstr>Montserrat</vt:lpstr>
      <vt:lpstr>Wart template</vt:lpstr>
      <vt:lpstr>Réalisez des indexations automatiques d’images</vt:lpstr>
      <vt:lpstr>Classer des images de chiens</vt:lpstr>
      <vt:lpstr>1. Le dataset</vt:lpstr>
      <vt:lpstr>Plan</vt:lpstr>
      <vt:lpstr>TRAITEMENT D’IMAGES</vt:lpstr>
      <vt:lpstr>Prétraitement des images</vt:lpstr>
      <vt:lpstr>Prétraitement des images</vt:lpstr>
      <vt:lpstr>Prétraitement des images</vt:lpstr>
      <vt:lpstr>Prétraitement des images</vt:lpstr>
      <vt:lpstr>Prétraitement des images</vt:lpstr>
      <vt:lpstr>Kmeans</vt:lpstr>
      <vt:lpstr>Bag Of Features</vt:lpstr>
      <vt:lpstr>Logistic Regression</vt:lpstr>
      <vt:lpstr>DEEP LEARNING</vt:lpstr>
      <vt:lpstr>Réseaux de neurones</vt:lpstr>
      <vt:lpstr>Réseaux de neurones</vt:lpstr>
      <vt:lpstr>VGG16</vt:lpstr>
      <vt:lpstr>VGG16 - Transfer Learning</vt:lpstr>
      <vt:lpstr>VGG16 - Transfer Learning</vt:lpstr>
      <vt:lpstr>VGG16 - Transfer Learning</vt:lpstr>
      <vt:lpstr>VGG16 - Transfer Learning</vt:lpstr>
      <vt:lpstr>VGG16 - Transfer Learning</vt:lpstr>
      <vt:lpstr>VGG16 - Transfer Learning</vt:lpstr>
      <vt:lpstr>VGG16 - Transfer Learning</vt:lpstr>
      <vt:lpstr>VGG16 - Transfer Learning</vt:lpstr>
      <vt:lpstr>VGG16 - Transfer Learning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Réalisez des indexations automatiques d’images</dc:title>
  <cp:lastModifiedBy>Zakaria MESSAI</cp:lastModifiedBy>
  <cp:revision>1</cp:revision>
  <dcterms:modified xsi:type="dcterms:W3CDTF">2018-11-02T13:17:52Z</dcterms:modified>
</cp:coreProperties>
</file>