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Montserrat Light"/>
      <p:regular r:id="rId37"/>
      <p:bold r:id="rId38"/>
      <p:italic r:id="rId39"/>
      <p:boldItalic r:id="rId40"/>
    </p:embeddedFont>
    <p:embeddedFont>
      <p:font typeface="Montserrat ExtraBold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boldItalic.fntdata"/><Relationship Id="rId20" Type="http://schemas.openxmlformats.org/officeDocument/2006/relationships/slide" Target="slides/slide16.xml"/><Relationship Id="rId42" Type="http://schemas.openxmlformats.org/officeDocument/2006/relationships/font" Target="fonts/MontserratExtraBold-boldItalic.fntdata"/><Relationship Id="rId41" Type="http://schemas.openxmlformats.org/officeDocument/2006/relationships/font" Target="fonts/MontserratExtraBold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schemas.openxmlformats.org/officeDocument/2006/relationships/font" Target="fonts/MontserratLight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39" Type="http://schemas.openxmlformats.org/officeDocument/2006/relationships/font" Target="fonts/MontserratLight-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Ligh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de0cb003d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de0cb00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de0cb003d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3de0cb003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de0cb003d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de0cb003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de0cb003d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3de0cb003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3de0cb003d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3de0cb003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de0cb003d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de0cb003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de0cb003d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3de0cb003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de0cb003d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de0cb003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de0cb003d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de0cb003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de0cb003d_0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de0cb003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de0cb003d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de0cb003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de0cb003d_0_1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de0cb003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de0cb003d_0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3de0cb003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3de0cb003d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3de0cb003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3de0cb003d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3de0cb003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3de0cb003d_0_1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3de0cb003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3de0cb003d_0_1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3de0cb003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3de0cb003d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3de0cb003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de0cb003d_0_2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de0cb003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de0cb003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de0cb00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de0cb003d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de0cb003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de0cb003d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de0cb00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de0cb003d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3de0cb003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de0cb003d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de0cb003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6464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2"/>
          <p:cNvSpPr txBox="1"/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1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497" name="Google Shape;497;p11"/>
            <p:cNvSpPr/>
            <p:nvPr/>
          </p:nvSpPr>
          <p:spPr>
            <a:xfrm>
              <a:off x="7929952" y="3860093"/>
              <a:ext cx="606220" cy="643388"/>
            </a:xfrm>
            <a:custGeom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8536142" y="4182670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7322095" y="4825993"/>
              <a:ext cx="607886" cy="320811"/>
            </a:xfrm>
            <a:custGeom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7929952" y="4503448"/>
              <a:ext cx="606220" cy="643356"/>
            </a:xfrm>
            <a:custGeom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8536142" y="4825993"/>
              <a:ext cx="607856" cy="320811"/>
            </a:xfrm>
            <a:custGeom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7322095" y="3860093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8536142" y="3860093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7929952" y="4182670"/>
              <a:ext cx="606220" cy="643356"/>
            </a:xfrm>
            <a:custGeom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7322095" y="4503448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7929952" y="4825993"/>
              <a:ext cx="606220" cy="320811"/>
            </a:xfrm>
            <a:custGeom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8536142" y="4503448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6714243" y="4825993"/>
              <a:ext cx="607856" cy="320811"/>
            </a:xfrm>
            <a:custGeom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11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510" name="Google Shape;510;p11"/>
            <p:cNvSpPr/>
            <p:nvPr/>
          </p:nvSpPr>
          <p:spPr>
            <a:xfrm>
              <a:off x="892" y="643313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608719" y="322534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08719" y="965890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1822766" y="3225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1214909" y="1286669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1822766" y="965890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892" y="-11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608719" y="-11"/>
              <a:ext cx="606220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214909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1822766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430592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892" y="322534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608719" y="643313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892" y="965890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608719" y="1286669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892" y="1609246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1214909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1214909" y="965890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1214909" y="1609246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430592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892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608719" y="-11"/>
              <a:ext cx="606220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1214909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lateral pattern">
  <p:cSld name="BLANK_2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ottom pattern">
  <p:cSld name="BLANK_2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flipH="1" rot="10800000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A4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3"/>
          <p:cNvSpPr txBox="1"/>
          <p:nvPr>
            <p:ph idx="1" type="subTitle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52" name="Google Shape;15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pathLst>
                <a:path extrusionOk="0" h="40072" w="40799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878953" y="643320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488830" y="322543"/>
              <a:ext cx="608257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536629" y="863"/>
              <a:ext cx="608257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706973" y="322543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8953" y="0"/>
              <a:ext cx="609899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88830" y="0"/>
              <a:ext cx="608257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097065" y="0"/>
              <a:ext cx="609929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706973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316850" y="0"/>
              <a:ext cx="609929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878953" y="322543"/>
              <a:ext cx="609899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488830" y="643320"/>
              <a:ext cx="608257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926751" y="863"/>
              <a:ext cx="609899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536629" y="321640"/>
              <a:ext cx="608257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097065" y="322543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6706962" y="643329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878953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88830" y="0"/>
              <a:ext cx="608257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97065" y="0"/>
              <a:ext cx="609929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534993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926757" y="0"/>
              <a:ext cx="608257" cy="322577"/>
            </a:xfrm>
            <a:custGeom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925909" y="321643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900" y="643324"/>
              <a:ext cx="609923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10793" y="322545"/>
              <a:ext cx="608281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58671" y="863"/>
              <a:ext cx="608281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28968" y="322545"/>
              <a:ext cx="609923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266922" y="321642"/>
              <a:ext cx="609953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900" y="0"/>
              <a:ext cx="609923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10793" y="0"/>
              <a:ext cx="608281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219044" y="0"/>
              <a:ext cx="609953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828968" y="0"/>
              <a:ext cx="609923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438861" y="0"/>
              <a:ext cx="609953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900" y="322545"/>
              <a:ext cx="609923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0793" y="643324"/>
              <a:ext cx="608281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048778" y="863"/>
              <a:ext cx="609923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658671" y="321642"/>
              <a:ext cx="608281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219044" y="322545"/>
              <a:ext cx="609953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266922" y="863"/>
              <a:ext cx="609953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900" y="0"/>
              <a:ext cx="609923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10793" y="0"/>
              <a:ext cx="608281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219044" y="0"/>
              <a:ext cx="609953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266958" y="0"/>
              <a:ext cx="609923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657035" y="0"/>
              <a:ext cx="609923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048784" y="0"/>
              <a:ext cx="608281" cy="322577"/>
            </a:xfrm>
            <a:custGeom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438861" y="0"/>
              <a:ext cx="609953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47936" y="321645"/>
              <a:ext cx="609923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222480" y="965020"/>
              <a:ext cx="608257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834119" y="1921382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4"/>
          <p:cNvSpPr txBox="1"/>
          <p:nvPr>
            <p:ph idx="1" type="body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i="1"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204" name="Google Shape;204;p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"/>
          <p:cNvSpPr txBox="1"/>
          <p:nvPr>
            <p:ph idx="12" type="sldNum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5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5" name="Google Shape;245;p5"/>
          <p:cNvSpPr txBox="1"/>
          <p:nvPr>
            <p:ph idx="1" type="body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46" name="Google Shape;24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6"/>
          <p:cNvGrpSpPr/>
          <p:nvPr/>
        </p:nvGrpSpPr>
        <p:grpSpPr>
          <a:xfrm>
            <a:off x="4894945" y="-11"/>
            <a:ext cx="4251603" cy="5146816"/>
            <a:chOff x="4894945" y="-11"/>
            <a:chExt cx="4251603" cy="5146816"/>
          </a:xfrm>
        </p:grpSpPr>
        <p:sp>
          <p:nvSpPr>
            <p:cNvPr id="249" name="Google Shape;249;p6"/>
            <p:cNvSpPr/>
            <p:nvPr/>
          </p:nvSpPr>
          <p:spPr>
            <a:xfrm>
              <a:off x="6108962" y="4182670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6716818" y="3860093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7324645" y="3539314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7324645" y="4182670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7932502" y="643313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538692" y="3225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932502" y="1286669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932502" y="3216737"/>
              <a:ext cx="606220" cy="643388"/>
            </a:xfrm>
            <a:custGeom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8538692" y="3539314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108962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716818" y="-11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324645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932502" y="-11"/>
              <a:ext cx="606220" cy="643356"/>
            </a:xfrm>
            <a:custGeom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8538692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894945" y="3860093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6108962" y="3860093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502772" y="4182670"/>
              <a:ext cx="606220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7324645" y="3216737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6716818" y="3539314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716818" y="4182670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7932502" y="322534"/>
              <a:ext cx="606220" cy="643388"/>
            </a:xfrm>
            <a:custGeom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7932502" y="965890"/>
              <a:ext cx="606220" cy="643388"/>
            </a:xfrm>
            <a:custGeom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7932502" y="2895958"/>
              <a:ext cx="606220" cy="643388"/>
            </a:xfrm>
            <a:custGeom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7932492" y="3538418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108962" y="-11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6716818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6716818" y="4825993"/>
              <a:ext cx="607856" cy="320811"/>
            </a:xfrm>
            <a:custGeom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324645" y="4503448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538692" y="-11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8538692" y="4503448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502772" y="643313"/>
              <a:ext cx="3643776" cy="3860168"/>
            </a:xfrm>
            <a:custGeom>
              <a:pathLst>
                <a:path extrusionOk="0" h="120217" w="122449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324658" y="322534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7324658" y="965890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716831" y="322534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716831" y="965890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7324658" y="1286669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7324658" y="-11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6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287" name="Google Shape;287;p6"/>
            <p:cNvSpPr/>
            <p:nvPr/>
          </p:nvSpPr>
          <p:spPr>
            <a:xfrm>
              <a:off x="608719" y="322534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08719" y="965890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822766" y="3225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822766" y="965890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1214909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1822766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8719" y="643313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214909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214909" y="965890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430592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08719" y="-11"/>
              <a:ext cx="606220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214909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6"/>
          <p:cNvSpPr txBox="1"/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0" name="Google Shape;300;p6"/>
          <p:cNvSpPr txBox="1"/>
          <p:nvPr>
            <p:ph idx="1" type="body"/>
          </p:nvPr>
        </p:nvSpPr>
        <p:spPr>
          <a:xfrm>
            <a:off x="742725" y="2227229"/>
            <a:ext cx="3892200" cy="22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1" name="Google Shape;30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6"/>
          <p:cNvSpPr/>
          <p:nvPr/>
        </p:nvSpPr>
        <p:spPr>
          <a:xfrm>
            <a:off x="8538692" y="4825993"/>
            <a:ext cx="607856" cy="320811"/>
          </a:xfrm>
          <a:custGeom>
            <a:pathLst>
              <a:path extrusionOk="0" h="9991" w="20427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7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2" name="Google Shape;342;p7"/>
          <p:cNvSpPr txBox="1"/>
          <p:nvPr>
            <p:ph idx="1" type="body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3" name="Google Shape;343;p7"/>
          <p:cNvSpPr txBox="1"/>
          <p:nvPr>
            <p:ph idx="2" type="body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4" name="Google Shape;34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8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47" name="Google Shape;347;p8"/>
            <p:cNvSpPr/>
            <p:nvPr/>
          </p:nvSpPr>
          <p:spPr>
            <a:xfrm>
              <a:off x="7929952" y="3860093"/>
              <a:ext cx="606220" cy="643388"/>
            </a:xfrm>
            <a:custGeom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8536142" y="4182670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7322095" y="4825993"/>
              <a:ext cx="607886" cy="320811"/>
            </a:xfrm>
            <a:custGeom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7929952" y="4503448"/>
              <a:ext cx="606220" cy="643356"/>
            </a:xfrm>
            <a:custGeom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8536142" y="4825993"/>
              <a:ext cx="607856" cy="320811"/>
            </a:xfrm>
            <a:custGeom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322095" y="3860093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8536142" y="3860093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929952" y="4182670"/>
              <a:ext cx="606220" cy="643356"/>
            </a:xfrm>
            <a:custGeom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7322095" y="4503448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929952" y="4825993"/>
              <a:ext cx="606220" cy="320811"/>
            </a:xfrm>
            <a:custGeom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8536142" y="4503448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14243" y="4825993"/>
              <a:ext cx="607856" cy="320811"/>
            </a:xfrm>
            <a:custGeom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8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60" name="Google Shape;360;p8"/>
            <p:cNvSpPr/>
            <p:nvPr/>
          </p:nvSpPr>
          <p:spPr>
            <a:xfrm>
              <a:off x="892" y="643313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8719" y="322534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08719" y="965890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822766" y="3225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214909" y="1286669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1822766" y="965890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92" y="-11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08719" y="-11"/>
              <a:ext cx="606220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214909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822766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430592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2" y="322534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08719" y="643313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892" y="965890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08719" y="1286669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892" y="1609246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214909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214909" y="965890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214909" y="1609246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430592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892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08719" y="-11"/>
              <a:ext cx="606220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214909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8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4" name="Google Shape;384;p8"/>
          <p:cNvSpPr txBox="1"/>
          <p:nvPr>
            <p:ph idx="1" type="body"/>
          </p:nvPr>
        </p:nvSpPr>
        <p:spPr>
          <a:xfrm>
            <a:off x="1320025" y="1849075"/>
            <a:ext cx="20808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5" name="Google Shape;385;p8"/>
          <p:cNvSpPr txBox="1"/>
          <p:nvPr>
            <p:ph idx="2" type="body"/>
          </p:nvPr>
        </p:nvSpPr>
        <p:spPr>
          <a:xfrm>
            <a:off x="3507463" y="1849075"/>
            <a:ext cx="20808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6" name="Google Shape;386;p8"/>
          <p:cNvSpPr txBox="1"/>
          <p:nvPr>
            <p:ph idx="3" type="body"/>
          </p:nvPr>
        </p:nvSpPr>
        <p:spPr>
          <a:xfrm>
            <a:off x="5694901" y="1849075"/>
            <a:ext cx="20808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7" name="Google Shape;38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9"/>
          <p:cNvGrpSpPr/>
          <p:nvPr/>
        </p:nvGrpSpPr>
        <p:grpSpPr>
          <a:xfrm flipH="1" rot="10800000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9"/>
          <p:cNvSpPr txBox="1"/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9" name="Google Shape;43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0"/>
          <p:cNvGrpSpPr/>
          <p:nvPr/>
        </p:nvGrpSpPr>
        <p:grpSpPr>
          <a:xfrm>
            <a:off x="4283712" y="3856784"/>
            <a:ext cx="4860278" cy="1286730"/>
            <a:chOff x="4283712" y="3856784"/>
            <a:chExt cx="4860278" cy="1286730"/>
          </a:xfrm>
        </p:grpSpPr>
        <p:sp>
          <p:nvSpPr>
            <p:cNvPr id="442" name="Google Shape;442;p10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flipH="1" rot="10800000">
              <a:off x="6713429" y="4183926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10"/>
          <p:cNvSpPr txBox="1"/>
          <p:nvPr>
            <p:ph idx="1" type="body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465" name="Google Shape;46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6" name="Google Shape;466;p10"/>
          <p:cNvGrpSpPr/>
          <p:nvPr/>
        </p:nvGrpSpPr>
        <p:grpSpPr>
          <a:xfrm>
            <a:off x="892" y="-11"/>
            <a:ext cx="5467280" cy="1287607"/>
            <a:chOff x="892" y="-11"/>
            <a:chExt cx="5467280" cy="1287607"/>
          </a:xfrm>
        </p:grpSpPr>
        <p:sp>
          <p:nvSpPr>
            <p:cNvPr id="467" name="Google Shape;467;p10"/>
            <p:cNvSpPr/>
            <p:nvPr/>
          </p:nvSpPr>
          <p:spPr>
            <a:xfrm>
              <a:off x="892" y="643313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608719" y="322534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646269" y="852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1822766" y="3225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4252459" y="321631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4860316" y="852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892" y="-11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608719" y="-11"/>
              <a:ext cx="606220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1214909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1822766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430592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" y="322534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608719" y="643313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3038442" y="852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3646269" y="321631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214909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4252459" y="852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4252459" y="644208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1822755" y="643321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892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608719" y="-11"/>
              <a:ext cx="606220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1214909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4252495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3644639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038449" y="-11"/>
              <a:ext cx="606220" cy="322577"/>
            </a:xfrm>
            <a:custGeom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430592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3037603" y="3216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b="1" sz="24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64646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/>
          <p:nvPr>
            <p:ph type="ctrTitle"/>
          </p:nvPr>
        </p:nvSpPr>
        <p:spPr>
          <a:xfrm>
            <a:off x="685800" y="602875"/>
            <a:ext cx="6407400" cy="41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Réalisez des indexations automatiques d’images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3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Prétraitement des images</a:t>
            </a:r>
            <a:endParaRPr/>
          </a:p>
        </p:txBody>
      </p:sp>
      <p:sp>
        <p:nvSpPr>
          <p:cNvPr id="697" name="Google Shape;697;p23"/>
          <p:cNvSpPr txBox="1"/>
          <p:nvPr>
            <p:ph idx="1" type="body"/>
          </p:nvPr>
        </p:nvSpPr>
        <p:spPr>
          <a:xfrm>
            <a:off x="962200" y="1847350"/>
            <a:ext cx="77034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Utilisation de l’algorithme SIFT :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Permet de trouver les principales caractéristiques (features) d’une images avec une indépendance de positions, de rotations et de dimensions.</a:t>
            </a:r>
            <a:endParaRPr/>
          </a:p>
        </p:txBody>
      </p:sp>
      <p:sp>
        <p:nvSpPr>
          <p:cNvPr id="698" name="Google Shape;69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4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</a:t>
            </a:r>
            <a:endParaRPr/>
          </a:p>
        </p:txBody>
      </p:sp>
      <p:sp>
        <p:nvSpPr>
          <p:cNvPr id="704" name="Google Shape;70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5" name="Google Shape;705;p24"/>
          <p:cNvPicPr preferRelativeResize="0"/>
          <p:nvPr/>
        </p:nvPicPr>
        <p:blipFill rotWithShape="1">
          <a:blip r:embed="rId3">
            <a:alphaModFix/>
          </a:blip>
          <a:srcRect b="0" l="0" r="0" t="2884"/>
          <a:stretch/>
        </p:blipFill>
        <p:spPr>
          <a:xfrm>
            <a:off x="2511700" y="1534625"/>
            <a:ext cx="4714875" cy="30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5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Features</a:t>
            </a:r>
            <a:endParaRPr/>
          </a:p>
        </p:txBody>
      </p:sp>
      <p:sp>
        <p:nvSpPr>
          <p:cNvPr id="711" name="Google Shape;711;p25"/>
          <p:cNvSpPr txBox="1"/>
          <p:nvPr>
            <p:ph idx="1" type="body"/>
          </p:nvPr>
        </p:nvSpPr>
        <p:spPr>
          <a:xfrm>
            <a:off x="962200" y="1847350"/>
            <a:ext cx="77034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construit une représentations bag of features avec les classes que les features que nous avons trouvés pour chaque image.</a:t>
            </a:r>
            <a:endParaRPr/>
          </a:p>
        </p:txBody>
      </p:sp>
      <p:sp>
        <p:nvSpPr>
          <p:cNvPr id="712" name="Google Shape;71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6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718" name="Google Shape;718;p26"/>
          <p:cNvSpPr txBox="1"/>
          <p:nvPr>
            <p:ph idx="1" type="body"/>
          </p:nvPr>
        </p:nvSpPr>
        <p:spPr>
          <a:xfrm>
            <a:off x="962200" y="1847350"/>
            <a:ext cx="77034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Régression logistique avec la représentation bag of words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Accuracy_score = 20%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pour 10 races</a:t>
            </a:r>
            <a:endParaRPr/>
          </a:p>
        </p:txBody>
      </p:sp>
      <p:sp>
        <p:nvSpPr>
          <p:cNvPr id="719" name="Google Shape;71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7"/>
          <p:cNvSpPr txBox="1"/>
          <p:nvPr>
            <p:ph type="title"/>
          </p:nvPr>
        </p:nvSpPr>
        <p:spPr>
          <a:xfrm>
            <a:off x="2932025" y="739400"/>
            <a:ext cx="44253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725" name="Google Shape;72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6" name="Google Shape;7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492800"/>
            <a:ext cx="4762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8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Réseaux de neurones</a:t>
            </a:r>
            <a:endParaRPr/>
          </a:p>
        </p:txBody>
      </p:sp>
      <p:sp>
        <p:nvSpPr>
          <p:cNvPr id="732" name="Google Shape;73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3" name="Google Shape;7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000" y="1798850"/>
            <a:ext cx="5030000" cy="25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9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Réseaux de neurones</a:t>
            </a:r>
            <a:endParaRPr/>
          </a:p>
        </p:txBody>
      </p:sp>
      <p:sp>
        <p:nvSpPr>
          <p:cNvPr id="739" name="Google Shape;739;p29"/>
          <p:cNvSpPr txBox="1"/>
          <p:nvPr>
            <p:ph idx="1" type="body"/>
          </p:nvPr>
        </p:nvSpPr>
        <p:spPr>
          <a:xfrm>
            <a:off x="962200" y="1847350"/>
            <a:ext cx="77034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Durée </a:t>
            </a:r>
            <a:r>
              <a:rPr lang="en"/>
              <a:t>d'entraînement</a:t>
            </a:r>
            <a:r>
              <a:rPr lang="en"/>
              <a:t> d’un réseaux de neurones :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 l’ordre de la semaine (voir plus)</a:t>
            </a:r>
            <a:endParaRPr/>
          </a:p>
        </p:txBody>
      </p:sp>
      <p:sp>
        <p:nvSpPr>
          <p:cNvPr id="740" name="Google Shape;74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0"/>
          <p:cNvSpPr txBox="1"/>
          <p:nvPr>
            <p:ph type="title"/>
          </p:nvPr>
        </p:nvSpPr>
        <p:spPr>
          <a:xfrm>
            <a:off x="1297650" y="430450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</a:t>
            </a:r>
            <a:endParaRPr/>
          </a:p>
        </p:txBody>
      </p:sp>
      <p:sp>
        <p:nvSpPr>
          <p:cNvPr id="746" name="Google Shape;74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7" name="Google Shape;7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675" y="1098550"/>
            <a:ext cx="6013050" cy="36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>
            <p:ph type="title"/>
          </p:nvPr>
        </p:nvSpPr>
        <p:spPr>
          <a:xfrm>
            <a:off x="1297650" y="430450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VGG16 - Transfer Learning</a:t>
            </a:r>
            <a:endParaRPr/>
          </a:p>
        </p:txBody>
      </p:sp>
      <p:sp>
        <p:nvSpPr>
          <p:cNvPr id="753" name="Google Shape;75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4" name="Google Shape;754;p31"/>
          <p:cNvSpPr txBox="1"/>
          <p:nvPr>
            <p:ph idx="1" type="body"/>
          </p:nvPr>
        </p:nvSpPr>
        <p:spPr>
          <a:xfrm>
            <a:off x="853375" y="1310625"/>
            <a:ext cx="77034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va simplement entraîner les couches de classification du VGG16</a:t>
            </a:r>
            <a:endParaRPr/>
          </a:p>
        </p:txBody>
      </p:sp>
      <p:pic>
        <p:nvPicPr>
          <p:cNvPr id="755" name="Google Shape;7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100" y="2204250"/>
            <a:ext cx="7392150" cy="27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31"/>
          <p:cNvSpPr/>
          <p:nvPr/>
        </p:nvSpPr>
        <p:spPr>
          <a:xfrm>
            <a:off x="928075" y="2178150"/>
            <a:ext cx="5982000" cy="2761800"/>
          </a:xfrm>
          <a:prstGeom prst="rect">
            <a:avLst/>
          </a:prstGeom>
          <a:solidFill>
            <a:srgbClr val="00FC0D">
              <a:alpha val="25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1"/>
          <p:cNvSpPr/>
          <p:nvPr/>
        </p:nvSpPr>
        <p:spPr>
          <a:xfrm>
            <a:off x="6921350" y="2178150"/>
            <a:ext cx="1589100" cy="2761800"/>
          </a:xfrm>
          <a:prstGeom prst="rect">
            <a:avLst/>
          </a:prstGeom>
          <a:solidFill>
            <a:srgbClr val="FC0000">
              <a:alpha val="25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2"/>
          <p:cNvSpPr txBox="1"/>
          <p:nvPr>
            <p:ph type="title"/>
          </p:nvPr>
        </p:nvSpPr>
        <p:spPr>
          <a:xfrm>
            <a:off x="1297650" y="430450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VGG16 - Transfer Learning</a:t>
            </a:r>
            <a:endParaRPr/>
          </a:p>
        </p:txBody>
      </p:sp>
      <p:sp>
        <p:nvSpPr>
          <p:cNvPr id="763" name="Google Shape;76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4" name="Google Shape;764;p32"/>
          <p:cNvSpPr txBox="1"/>
          <p:nvPr>
            <p:ph idx="1" type="body"/>
          </p:nvPr>
        </p:nvSpPr>
        <p:spPr>
          <a:xfrm>
            <a:off x="853375" y="1310625"/>
            <a:ext cx="77034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va simplement entraîner les couches de classification du VGG16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arrive à un résultat pour 10 classes avec le réseau vgg16 (</a:t>
            </a:r>
            <a:r>
              <a:rPr lang="en"/>
              <a:t>extraction</a:t>
            </a:r>
            <a:r>
              <a:rPr lang="en"/>
              <a:t> de features) :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83%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/>
          <p:nvPr>
            <p:ph idx="4294967295" type="ctrTitle"/>
          </p:nvPr>
        </p:nvSpPr>
        <p:spPr>
          <a:xfrm>
            <a:off x="506900" y="2892000"/>
            <a:ext cx="6917700" cy="9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64646"/>
                </a:solidFill>
              </a:rPr>
              <a:t>Classer des images de chiens</a:t>
            </a:r>
            <a:endParaRPr sz="6000">
              <a:solidFill>
                <a:srgbClr val="F64646"/>
              </a:solidFill>
            </a:endParaRPr>
          </a:p>
        </p:txBody>
      </p:sp>
      <p:sp>
        <p:nvSpPr>
          <p:cNvPr id="633" name="Google Shape;63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634" name="Google Shape;6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425" y="1323400"/>
            <a:ext cx="1770900" cy="17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0950" y="3207850"/>
            <a:ext cx="2122700" cy="159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3950" y="-1"/>
            <a:ext cx="2291875" cy="1718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7024" y="1940775"/>
            <a:ext cx="1958450" cy="20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3"/>
          <p:cNvSpPr txBox="1"/>
          <p:nvPr>
            <p:ph type="title"/>
          </p:nvPr>
        </p:nvSpPr>
        <p:spPr>
          <a:xfrm>
            <a:off x="1297650" y="430450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VGG16 - Transfer Learning</a:t>
            </a:r>
            <a:endParaRPr/>
          </a:p>
        </p:txBody>
      </p:sp>
      <p:sp>
        <p:nvSpPr>
          <p:cNvPr id="770" name="Google Shape;77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1" name="Google Shape;771;p33"/>
          <p:cNvSpPr txBox="1"/>
          <p:nvPr>
            <p:ph idx="1" type="body"/>
          </p:nvPr>
        </p:nvSpPr>
        <p:spPr>
          <a:xfrm>
            <a:off x="853375" y="1310625"/>
            <a:ext cx="77034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Fine tunning partiel</a:t>
            </a:r>
            <a:endParaRPr/>
          </a:p>
        </p:txBody>
      </p:sp>
      <p:pic>
        <p:nvPicPr>
          <p:cNvPr id="772" name="Google Shape;7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100" y="2204250"/>
            <a:ext cx="7392150" cy="27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33"/>
          <p:cNvSpPr/>
          <p:nvPr/>
        </p:nvSpPr>
        <p:spPr>
          <a:xfrm>
            <a:off x="928075" y="2178150"/>
            <a:ext cx="4640400" cy="2761800"/>
          </a:xfrm>
          <a:prstGeom prst="rect">
            <a:avLst/>
          </a:prstGeom>
          <a:solidFill>
            <a:srgbClr val="00FC0D">
              <a:alpha val="25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3"/>
          <p:cNvSpPr/>
          <p:nvPr/>
        </p:nvSpPr>
        <p:spPr>
          <a:xfrm>
            <a:off x="5568475" y="2178150"/>
            <a:ext cx="2942100" cy="2761800"/>
          </a:xfrm>
          <a:prstGeom prst="rect">
            <a:avLst/>
          </a:prstGeom>
          <a:solidFill>
            <a:srgbClr val="FC0000">
              <a:alpha val="25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4"/>
          <p:cNvSpPr txBox="1"/>
          <p:nvPr>
            <p:ph type="title"/>
          </p:nvPr>
        </p:nvSpPr>
        <p:spPr>
          <a:xfrm>
            <a:off x="1297650" y="430450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VGG16 - Transfer Learning</a:t>
            </a:r>
            <a:endParaRPr/>
          </a:p>
        </p:txBody>
      </p:sp>
      <p:sp>
        <p:nvSpPr>
          <p:cNvPr id="780" name="Google Shape;78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1" name="Google Shape;781;p34"/>
          <p:cNvSpPr txBox="1"/>
          <p:nvPr>
            <p:ph idx="1" type="body"/>
          </p:nvPr>
        </p:nvSpPr>
        <p:spPr>
          <a:xfrm>
            <a:off x="853375" y="1310625"/>
            <a:ext cx="77034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arrive à un résultat pour 10 classes avec le réseau vgg16 (Fine tunning partiel) :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96%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5"/>
          <p:cNvSpPr txBox="1"/>
          <p:nvPr>
            <p:ph type="title"/>
          </p:nvPr>
        </p:nvSpPr>
        <p:spPr>
          <a:xfrm>
            <a:off x="1297650" y="430450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VGG16 - Transfer Learning</a:t>
            </a:r>
            <a:endParaRPr/>
          </a:p>
        </p:txBody>
      </p:sp>
      <p:sp>
        <p:nvSpPr>
          <p:cNvPr id="787" name="Google Shape;78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8" name="Google Shape;788;p35"/>
          <p:cNvSpPr txBox="1"/>
          <p:nvPr>
            <p:ph idx="1" type="body"/>
          </p:nvPr>
        </p:nvSpPr>
        <p:spPr>
          <a:xfrm>
            <a:off x="853375" y="1310625"/>
            <a:ext cx="77034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Fine tunning partiel</a:t>
            </a:r>
            <a:endParaRPr/>
          </a:p>
        </p:txBody>
      </p:sp>
      <p:pic>
        <p:nvPicPr>
          <p:cNvPr id="789" name="Google Shape;7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100" y="2204250"/>
            <a:ext cx="7392150" cy="27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35"/>
          <p:cNvSpPr/>
          <p:nvPr/>
        </p:nvSpPr>
        <p:spPr>
          <a:xfrm>
            <a:off x="928075" y="2178150"/>
            <a:ext cx="3309600" cy="2761800"/>
          </a:xfrm>
          <a:prstGeom prst="rect">
            <a:avLst/>
          </a:prstGeom>
          <a:solidFill>
            <a:srgbClr val="00FC0D">
              <a:alpha val="25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5"/>
          <p:cNvSpPr/>
          <p:nvPr/>
        </p:nvSpPr>
        <p:spPr>
          <a:xfrm>
            <a:off x="6966100" y="2178150"/>
            <a:ext cx="1544400" cy="2761800"/>
          </a:xfrm>
          <a:prstGeom prst="rect">
            <a:avLst/>
          </a:prstGeom>
          <a:solidFill>
            <a:srgbClr val="FC0000">
              <a:alpha val="25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5"/>
          <p:cNvSpPr/>
          <p:nvPr/>
        </p:nvSpPr>
        <p:spPr>
          <a:xfrm>
            <a:off x="4237675" y="2146325"/>
            <a:ext cx="1420200" cy="2761800"/>
          </a:xfrm>
          <a:prstGeom prst="rect">
            <a:avLst/>
          </a:prstGeom>
          <a:solidFill>
            <a:srgbClr val="FC0000">
              <a:alpha val="25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5"/>
          <p:cNvSpPr/>
          <p:nvPr/>
        </p:nvSpPr>
        <p:spPr>
          <a:xfrm>
            <a:off x="5657875" y="2175288"/>
            <a:ext cx="1308300" cy="2761800"/>
          </a:xfrm>
          <a:prstGeom prst="rect">
            <a:avLst/>
          </a:prstGeom>
          <a:solidFill>
            <a:srgbClr val="000000">
              <a:alpha val="51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/>
          <p:cNvSpPr txBox="1"/>
          <p:nvPr>
            <p:ph type="title"/>
          </p:nvPr>
        </p:nvSpPr>
        <p:spPr>
          <a:xfrm>
            <a:off x="1297650" y="430450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VGG16 - Transfer Learning</a:t>
            </a:r>
            <a:endParaRPr/>
          </a:p>
        </p:txBody>
      </p:sp>
      <p:sp>
        <p:nvSpPr>
          <p:cNvPr id="799" name="Google Shape;79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0" name="Google Shape;800;p36"/>
          <p:cNvSpPr txBox="1"/>
          <p:nvPr>
            <p:ph idx="1" type="body"/>
          </p:nvPr>
        </p:nvSpPr>
        <p:spPr>
          <a:xfrm>
            <a:off x="853375" y="1310625"/>
            <a:ext cx="77034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arrive à un résultat pour 10 classes avec le réseau vgg16 (Fine tunning partiel) :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95%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7"/>
          <p:cNvSpPr txBox="1"/>
          <p:nvPr>
            <p:ph type="title"/>
          </p:nvPr>
        </p:nvSpPr>
        <p:spPr>
          <a:xfrm>
            <a:off x="1297650" y="430450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VGG16 - Transfer Learning</a:t>
            </a:r>
            <a:endParaRPr/>
          </a:p>
        </p:txBody>
      </p:sp>
      <p:sp>
        <p:nvSpPr>
          <p:cNvPr id="806" name="Google Shape;80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7" name="Google Shape;807;p37"/>
          <p:cNvSpPr txBox="1"/>
          <p:nvPr>
            <p:ph idx="1" type="body"/>
          </p:nvPr>
        </p:nvSpPr>
        <p:spPr>
          <a:xfrm>
            <a:off x="853375" y="1310625"/>
            <a:ext cx="77034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Fine tunning partiel</a:t>
            </a:r>
            <a:endParaRPr/>
          </a:p>
        </p:txBody>
      </p:sp>
      <p:pic>
        <p:nvPicPr>
          <p:cNvPr id="808" name="Google Shape;8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100" y="2204250"/>
            <a:ext cx="7392150" cy="27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37"/>
          <p:cNvSpPr/>
          <p:nvPr/>
        </p:nvSpPr>
        <p:spPr>
          <a:xfrm>
            <a:off x="928075" y="2178150"/>
            <a:ext cx="2001300" cy="2761800"/>
          </a:xfrm>
          <a:prstGeom prst="rect">
            <a:avLst/>
          </a:prstGeom>
          <a:solidFill>
            <a:srgbClr val="00FC0D">
              <a:alpha val="25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7"/>
          <p:cNvSpPr/>
          <p:nvPr/>
        </p:nvSpPr>
        <p:spPr>
          <a:xfrm>
            <a:off x="6966100" y="2178150"/>
            <a:ext cx="1544400" cy="2761800"/>
          </a:xfrm>
          <a:prstGeom prst="rect">
            <a:avLst/>
          </a:prstGeom>
          <a:solidFill>
            <a:srgbClr val="FC0000">
              <a:alpha val="25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7"/>
          <p:cNvSpPr/>
          <p:nvPr/>
        </p:nvSpPr>
        <p:spPr>
          <a:xfrm>
            <a:off x="2929375" y="2178150"/>
            <a:ext cx="1420200" cy="2761800"/>
          </a:xfrm>
          <a:prstGeom prst="rect">
            <a:avLst/>
          </a:prstGeom>
          <a:solidFill>
            <a:srgbClr val="FC0000">
              <a:alpha val="25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7"/>
          <p:cNvSpPr/>
          <p:nvPr/>
        </p:nvSpPr>
        <p:spPr>
          <a:xfrm>
            <a:off x="4349575" y="2178150"/>
            <a:ext cx="2616600" cy="2761800"/>
          </a:xfrm>
          <a:prstGeom prst="rect">
            <a:avLst/>
          </a:prstGeom>
          <a:solidFill>
            <a:srgbClr val="000000">
              <a:alpha val="51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8"/>
          <p:cNvSpPr txBox="1"/>
          <p:nvPr>
            <p:ph type="title"/>
          </p:nvPr>
        </p:nvSpPr>
        <p:spPr>
          <a:xfrm>
            <a:off x="1297650" y="430450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VGG16 - Transfer Learning</a:t>
            </a:r>
            <a:endParaRPr/>
          </a:p>
        </p:txBody>
      </p:sp>
      <p:sp>
        <p:nvSpPr>
          <p:cNvPr id="818" name="Google Shape;81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9" name="Google Shape;819;p38"/>
          <p:cNvSpPr txBox="1"/>
          <p:nvPr>
            <p:ph idx="1" type="body"/>
          </p:nvPr>
        </p:nvSpPr>
        <p:spPr>
          <a:xfrm>
            <a:off x="853375" y="1310625"/>
            <a:ext cx="77034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arrive à un résultat pour 10 classes avec le réseau vgg16 (Fine tunning partiel) :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82%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9"/>
          <p:cNvSpPr txBox="1"/>
          <p:nvPr>
            <p:ph type="title"/>
          </p:nvPr>
        </p:nvSpPr>
        <p:spPr>
          <a:xfrm>
            <a:off x="1297650" y="430450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VGG16 - Transfer Learning</a:t>
            </a:r>
            <a:endParaRPr/>
          </a:p>
        </p:txBody>
      </p:sp>
      <p:sp>
        <p:nvSpPr>
          <p:cNvPr id="825" name="Google Shape;82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6" name="Google Shape;826;p39"/>
          <p:cNvSpPr txBox="1"/>
          <p:nvPr>
            <p:ph idx="1" type="body"/>
          </p:nvPr>
        </p:nvSpPr>
        <p:spPr>
          <a:xfrm>
            <a:off x="853375" y="1310625"/>
            <a:ext cx="77034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MODELE FINAL</a:t>
            </a:r>
            <a:endParaRPr/>
          </a:p>
        </p:txBody>
      </p:sp>
      <p:pic>
        <p:nvPicPr>
          <p:cNvPr id="827" name="Google Shape;8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100" y="2204250"/>
            <a:ext cx="7392150" cy="27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39"/>
          <p:cNvSpPr/>
          <p:nvPr/>
        </p:nvSpPr>
        <p:spPr>
          <a:xfrm>
            <a:off x="928075" y="2178150"/>
            <a:ext cx="3309600" cy="2761800"/>
          </a:xfrm>
          <a:prstGeom prst="rect">
            <a:avLst/>
          </a:prstGeom>
          <a:solidFill>
            <a:srgbClr val="00FC0D">
              <a:alpha val="25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9"/>
          <p:cNvSpPr/>
          <p:nvPr/>
        </p:nvSpPr>
        <p:spPr>
          <a:xfrm>
            <a:off x="6966100" y="2178150"/>
            <a:ext cx="1544400" cy="2761800"/>
          </a:xfrm>
          <a:prstGeom prst="rect">
            <a:avLst/>
          </a:prstGeom>
          <a:solidFill>
            <a:srgbClr val="FC0000">
              <a:alpha val="25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9"/>
          <p:cNvSpPr/>
          <p:nvPr/>
        </p:nvSpPr>
        <p:spPr>
          <a:xfrm>
            <a:off x="4237675" y="2146325"/>
            <a:ext cx="1420200" cy="2761800"/>
          </a:xfrm>
          <a:prstGeom prst="rect">
            <a:avLst/>
          </a:prstGeom>
          <a:solidFill>
            <a:srgbClr val="FC0000">
              <a:alpha val="25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9"/>
          <p:cNvSpPr/>
          <p:nvPr/>
        </p:nvSpPr>
        <p:spPr>
          <a:xfrm>
            <a:off x="5657875" y="2175288"/>
            <a:ext cx="1308300" cy="2761800"/>
          </a:xfrm>
          <a:prstGeom prst="rect">
            <a:avLst/>
          </a:prstGeom>
          <a:solidFill>
            <a:srgbClr val="000000">
              <a:alpha val="51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0"/>
          <p:cNvSpPr txBox="1"/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37" name="Google Shape;837;p40"/>
          <p:cNvSpPr txBox="1"/>
          <p:nvPr>
            <p:ph idx="1" type="body"/>
          </p:nvPr>
        </p:nvSpPr>
        <p:spPr>
          <a:xfrm>
            <a:off x="373750" y="2227229"/>
            <a:ext cx="3892200" cy="22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◂"/>
            </a:pPr>
            <a:r>
              <a:rPr lang="en"/>
              <a:t>Methode traditionnelle</a:t>
            </a:r>
            <a:endParaRPr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/>
              <a:t>Méthode avec réseaux de neurones</a:t>
            </a:r>
            <a:endParaRPr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/>
              <a:t>Entrainement du VGG16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/>
              <a:t>Solution finale</a:t>
            </a:r>
            <a:endParaRPr/>
          </a:p>
        </p:txBody>
      </p:sp>
      <p:sp>
        <p:nvSpPr>
          <p:cNvPr id="838" name="Google Shape;838;p40"/>
          <p:cNvSpPr txBox="1"/>
          <p:nvPr>
            <p:ph idx="12" type="sldNum"/>
          </p:nvPr>
        </p:nvSpPr>
        <p:spPr>
          <a:xfrm>
            <a:off x="919923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9" name="Google Shape;839;p40"/>
          <p:cNvSpPr txBox="1"/>
          <p:nvPr>
            <p:ph idx="4294967295" type="sldNum"/>
          </p:nvPr>
        </p:nvSpPr>
        <p:spPr>
          <a:xfrm>
            <a:off x="919923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0" name="Google Shape;8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650" y="1067725"/>
            <a:ext cx="3684125" cy="27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1"/>
          <p:cNvSpPr txBox="1"/>
          <p:nvPr>
            <p:ph type="title"/>
          </p:nvPr>
        </p:nvSpPr>
        <p:spPr>
          <a:xfrm>
            <a:off x="1308600" y="268350"/>
            <a:ext cx="3892200" cy="5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46" name="Google Shape;846;p41"/>
          <p:cNvSpPr txBox="1"/>
          <p:nvPr>
            <p:ph idx="12" type="sldNum"/>
          </p:nvPr>
        </p:nvSpPr>
        <p:spPr>
          <a:xfrm>
            <a:off x="919923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7" name="Google Shape;847;p41"/>
          <p:cNvSpPr txBox="1"/>
          <p:nvPr>
            <p:ph idx="4294967295" type="sldNum"/>
          </p:nvPr>
        </p:nvSpPr>
        <p:spPr>
          <a:xfrm>
            <a:off x="919923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8" name="Google Shape;8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725" y="874000"/>
            <a:ext cx="6305935" cy="405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6"/>
          <p:cNvSpPr txBox="1"/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400"/>
                </a:solidFill>
              </a:rPr>
              <a:t>1.</a:t>
            </a:r>
            <a:endParaRPr>
              <a:solidFill>
                <a:srgbClr val="FFA4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dataset</a:t>
            </a:r>
            <a:endParaRPr/>
          </a:p>
        </p:txBody>
      </p:sp>
      <p:sp>
        <p:nvSpPr>
          <p:cNvPr id="643" name="Google Shape;643;p16"/>
          <p:cNvSpPr txBox="1"/>
          <p:nvPr>
            <p:ph idx="1" type="subTitle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120 dossiers d’images correspondants aux 120 races de chiens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7"/>
          <p:cNvSpPr txBox="1"/>
          <p:nvPr>
            <p:ph idx="1" type="body"/>
          </p:nvPr>
        </p:nvSpPr>
        <p:spPr>
          <a:xfrm>
            <a:off x="615600" y="1582625"/>
            <a:ext cx="35328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Classification par méthodes classiques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Prétraitement des images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Kmeans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Bag Of Features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649" name="Google Shape;649;p17"/>
          <p:cNvSpPr txBox="1"/>
          <p:nvPr>
            <p:ph type="title"/>
          </p:nvPr>
        </p:nvSpPr>
        <p:spPr>
          <a:xfrm>
            <a:off x="1232325" y="8586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650" name="Google Shape;650;p17"/>
          <p:cNvSpPr txBox="1"/>
          <p:nvPr>
            <p:ph idx="2" type="body"/>
          </p:nvPr>
        </p:nvSpPr>
        <p:spPr>
          <a:xfrm>
            <a:off x="4642175" y="1582625"/>
            <a:ext cx="40458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Classification avec réseaux de neurones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VGG16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Fine tunning VGG16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Résultats</a:t>
            </a:r>
            <a:endParaRPr/>
          </a:p>
        </p:txBody>
      </p:sp>
      <p:sp>
        <p:nvSpPr>
          <p:cNvPr id="651" name="Google Shape;65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8"/>
          <p:cNvSpPr txBox="1"/>
          <p:nvPr>
            <p:ph type="title"/>
          </p:nvPr>
        </p:nvSpPr>
        <p:spPr>
          <a:xfrm>
            <a:off x="2932025" y="739400"/>
            <a:ext cx="44253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TRAITEMENT D’IMAGES</a:t>
            </a:r>
            <a:endParaRPr/>
          </a:p>
        </p:txBody>
      </p:sp>
      <p:sp>
        <p:nvSpPr>
          <p:cNvPr id="657" name="Google Shape;65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8" name="Google Shape;6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425" y="1783525"/>
            <a:ext cx="4945850" cy="23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Prétraitement des images</a:t>
            </a:r>
            <a:endParaRPr/>
          </a:p>
        </p:txBody>
      </p:sp>
      <p:sp>
        <p:nvSpPr>
          <p:cNvPr id="664" name="Google Shape;664;p19"/>
          <p:cNvSpPr txBox="1"/>
          <p:nvPr>
            <p:ph idx="1" type="body"/>
          </p:nvPr>
        </p:nvSpPr>
        <p:spPr>
          <a:xfrm>
            <a:off x="962200" y="1847349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 noir et blanc</a:t>
            </a:r>
            <a:endParaRPr/>
          </a:p>
        </p:txBody>
      </p:sp>
      <p:sp>
        <p:nvSpPr>
          <p:cNvPr id="665" name="Google Shape;66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6" name="Google Shape;6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588" y="1534625"/>
            <a:ext cx="21431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0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Prétraitement des images</a:t>
            </a:r>
            <a:endParaRPr/>
          </a:p>
        </p:txBody>
      </p:sp>
      <p:sp>
        <p:nvSpPr>
          <p:cNvPr id="672" name="Google Shape;672;p20"/>
          <p:cNvSpPr txBox="1"/>
          <p:nvPr>
            <p:ph idx="1" type="body"/>
          </p:nvPr>
        </p:nvSpPr>
        <p:spPr>
          <a:xfrm>
            <a:off x="962200" y="1847349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Égalisation</a:t>
            </a:r>
            <a:r>
              <a:rPr lang="en"/>
              <a:t> de l’histogramme</a:t>
            </a:r>
            <a:endParaRPr/>
          </a:p>
        </p:txBody>
      </p:sp>
      <p:sp>
        <p:nvSpPr>
          <p:cNvPr id="673" name="Google Shape;67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4" name="Google Shape;6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225" y="1623225"/>
            <a:ext cx="20955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1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Prétraitement des images</a:t>
            </a:r>
            <a:endParaRPr/>
          </a:p>
        </p:txBody>
      </p:sp>
      <p:sp>
        <p:nvSpPr>
          <p:cNvPr id="680" name="Google Shape;680;p21"/>
          <p:cNvSpPr txBox="1"/>
          <p:nvPr>
            <p:ph idx="1" type="body"/>
          </p:nvPr>
        </p:nvSpPr>
        <p:spPr>
          <a:xfrm>
            <a:off x="962200" y="1847350"/>
            <a:ext cx="49752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Léger filtre gaussien (taille du filtre (3,3))</a:t>
            </a:r>
            <a:endParaRPr/>
          </a:p>
        </p:txBody>
      </p:sp>
      <p:sp>
        <p:nvSpPr>
          <p:cNvPr id="681" name="Google Shape;68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2" name="Google Shape;6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225" y="1623225"/>
            <a:ext cx="20955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438" y="1679125"/>
            <a:ext cx="22002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2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Prétraitement des images</a:t>
            </a:r>
            <a:endParaRPr/>
          </a:p>
        </p:txBody>
      </p:sp>
      <p:sp>
        <p:nvSpPr>
          <p:cNvPr id="689" name="Google Shape;689;p22"/>
          <p:cNvSpPr txBox="1"/>
          <p:nvPr>
            <p:ph idx="1" type="body"/>
          </p:nvPr>
        </p:nvSpPr>
        <p:spPr>
          <a:xfrm>
            <a:off x="962200" y="1847350"/>
            <a:ext cx="49752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Redimensionnement de l’image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(128,128)</a:t>
            </a:r>
            <a:endParaRPr/>
          </a:p>
        </p:txBody>
      </p:sp>
      <p:sp>
        <p:nvSpPr>
          <p:cNvPr id="690" name="Google Shape;69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1" name="Google Shape;6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975" y="1619925"/>
            <a:ext cx="2901800" cy="264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