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8" r:id="rId3"/>
    <p:sldId id="259" r:id="rId4"/>
    <p:sldId id="285" r:id="rId5"/>
    <p:sldId id="271" r:id="rId6"/>
    <p:sldId id="277" r:id="rId7"/>
    <p:sldId id="262" r:id="rId8"/>
  </p:sldIdLst>
  <p:sldSz cx="9144000" cy="5143500" type="screen16x9"/>
  <p:notesSz cx="6858000" cy="9144000"/>
  <p:embeddedFontLst>
    <p:embeddedFont>
      <p:font typeface="Lexend Deca" panose="020B0604020202020204" charset="0"/>
      <p:regular r:id="rId10"/>
    </p:embeddedFont>
    <p:embeddedFont>
      <p:font typeface="Open Sans" panose="020B060402020202020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pen Sans Ligh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CDDA80-FFAC-4491-8FEA-19EB0492286F}">
  <a:tblStyle styleId="{18CDDA80-FFAC-4491-8FEA-19EB049228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22484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100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707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101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048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938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557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805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64250" y="351375"/>
            <a:ext cx="7215600" cy="2467800"/>
          </a:xfrm>
          <a:prstGeom prst="rect">
            <a:avLst/>
          </a:prstGeom>
          <a:effectLst>
            <a:outerShdw blurRad="85725" dist="28575" dir="5400000" algn="bl" rotWithShape="0">
              <a:schemeClr val="dk1">
                <a:alpha val="38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547887"/>
            <a:ext cx="7772400" cy="102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2671914"/>
            <a:ext cx="7772400" cy="31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-8175" y="-8175"/>
            <a:ext cx="9144000" cy="1208400"/>
          </a:xfrm>
          <a:prstGeom prst="rect">
            <a:avLst/>
          </a:prstGeom>
          <a:gradFill>
            <a:gsLst>
              <a:gs pos="0">
                <a:srgbClr val="1A80F9">
                  <a:alpha val="49411"/>
                </a:srgbClr>
              </a:gs>
              <a:gs pos="100000">
                <a:srgbClr val="1A80F9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449425" y="915700"/>
            <a:ext cx="8245200" cy="3312000"/>
          </a:xfrm>
          <a:prstGeom prst="roundRect">
            <a:avLst>
              <a:gd name="adj" fmla="val 1132"/>
            </a:avLst>
          </a:prstGeom>
          <a:solidFill>
            <a:srgbClr val="FFFFFF"/>
          </a:solidFill>
          <a:ln>
            <a:noFill/>
          </a:ln>
          <a:effectLst>
            <a:outerShdw blurRad="214313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" name="Google Shape;51;p9"/>
          <p:cNvPicPr preferRelativeResize="0"/>
          <p:nvPr/>
        </p:nvPicPr>
        <p:blipFill rotWithShape="1">
          <a:blip r:embed="rId2">
            <a:alphaModFix/>
          </a:blip>
          <a:srcRect t="19054"/>
          <a:stretch/>
        </p:blipFill>
        <p:spPr>
          <a:xfrm>
            <a:off x="0" y="3701723"/>
            <a:ext cx="9144000" cy="14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548700" y="354712"/>
            <a:ext cx="8046600" cy="49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Only clouds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Transparent clouds">
  <p:cSld name="BLANK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Transparent city">
  <p:cSld name="BLANK_1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 rotWithShape="1">
          <a:blip r:embed="rId2">
            <a:alphaModFix/>
          </a:blip>
          <a:srcRect t="19054"/>
          <a:stretch/>
        </p:blipFill>
        <p:spPr>
          <a:xfrm>
            <a:off x="0" y="3701723"/>
            <a:ext cx="9144000" cy="14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700" y="354712"/>
            <a:ext cx="8046600" cy="4908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chemeClr val="dk1">
                <a:alpha val="1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0700" y="1200150"/>
            <a:ext cx="7362600" cy="2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Open Sans Light"/>
              <a:buChar char="⬩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Open Sans Light"/>
              <a:buChar char="◇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Open Sans Light"/>
              <a:buChar char="■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Open Sans Light"/>
              <a:buChar char="●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Open Sans Light"/>
              <a:buChar char="○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Open Sans Light"/>
              <a:buChar char="■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Open Sans Light"/>
              <a:buChar char="●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Open Sans Light"/>
              <a:buChar char="○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Open Sans Light"/>
              <a:buChar char="■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ctrTitle"/>
          </p:nvPr>
        </p:nvSpPr>
        <p:spPr>
          <a:xfrm>
            <a:off x="964250" y="351375"/>
            <a:ext cx="7215600" cy="246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/>
              <a:t>Green Jobs Program </a:t>
            </a:r>
            <a:r>
              <a:rPr lang="en-US" dirty="0" smtClean="0"/>
              <a:t>Classification Prediction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740" y="4696404"/>
            <a:ext cx="2828260" cy="447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58999">
              <a:schemeClr val="accent2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ctrTitle" idx="4294967295"/>
          </p:nvPr>
        </p:nvSpPr>
        <p:spPr>
          <a:xfrm>
            <a:off x="1755797" y="4570288"/>
            <a:ext cx="1263124" cy="3591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/>
              <a:t>muhzahid</a:t>
            </a:r>
            <a:endParaRPr sz="1600"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4294967295"/>
          </p:nvPr>
        </p:nvSpPr>
        <p:spPr>
          <a:xfrm>
            <a:off x="1275150" y="2562324"/>
            <a:ext cx="6593700" cy="109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Open Sans"/>
                <a:ea typeface="Open Sans"/>
                <a:cs typeface="Open Sans"/>
                <a:sym typeface="Open Sans"/>
              </a:rPr>
              <a:t>Muhammad </a:t>
            </a:r>
            <a:r>
              <a:rPr lang="en-US" b="1" dirty="0" err="1" smtClean="0">
                <a:latin typeface="Open Sans"/>
                <a:ea typeface="Open Sans"/>
                <a:cs typeface="Open Sans"/>
                <a:sym typeface="Open Sans"/>
              </a:rPr>
              <a:t>Zahid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dirty="0"/>
              <a:t>Physics Engineering, </a:t>
            </a:r>
            <a:r>
              <a:rPr lang="en-US" dirty="0" smtClean="0"/>
              <a:t>Telkom University, 2015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986" y="278070"/>
            <a:ext cx="1428107" cy="18110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83" y="4599400"/>
            <a:ext cx="347251" cy="3472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5538934" y="4579543"/>
            <a:ext cx="378981" cy="378981"/>
          </a:xfrm>
          <a:prstGeom prst="rect">
            <a:avLst/>
          </a:prstGeom>
        </p:spPr>
      </p:pic>
      <p:sp>
        <p:nvSpPr>
          <p:cNvPr id="10" name="Google Shape;88;p17"/>
          <p:cNvSpPr txBox="1">
            <a:spLocks/>
          </p:cNvSpPr>
          <p:nvPr/>
        </p:nvSpPr>
        <p:spPr>
          <a:xfrm>
            <a:off x="5812377" y="4570287"/>
            <a:ext cx="1263124" cy="359125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chemeClr val="dk1">
                <a:alpha val="1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1600" dirty="0" err="1" smtClean="0"/>
              <a:t>mzahidh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/>
          </p:nvPr>
        </p:nvSpPr>
        <p:spPr>
          <a:xfrm>
            <a:off x="685800" y="1547887"/>
            <a:ext cx="7772400" cy="102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Green Jobs-Green NY Programs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685800" y="3226718"/>
            <a:ext cx="7772400" cy="31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The Green Jobs – Green New York (GJGNY) Program provides New Yorkers with access to energy </a:t>
            </a:r>
            <a:r>
              <a:rPr lang="en-US" dirty="0" smtClean="0"/>
              <a:t>assessments.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title"/>
          </p:nvPr>
        </p:nvSpPr>
        <p:spPr>
          <a:xfrm>
            <a:off x="548700" y="354712"/>
            <a:ext cx="8046600" cy="49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PROCESS</a:t>
            </a:r>
            <a:endParaRPr dirty="0"/>
          </a:p>
        </p:txBody>
      </p:sp>
      <p:sp>
        <p:nvSpPr>
          <p:cNvPr id="236" name="Google Shape;236;p3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4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237" name="Google Shape;237;p31"/>
          <p:cNvGrpSpPr/>
          <p:nvPr/>
        </p:nvGrpSpPr>
        <p:grpSpPr>
          <a:xfrm>
            <a:off x="1087525" y="1421625"/>
            <a:ext cx="1834900" cy="2315200"/>
            <a:chOff x="1083025" y="1574025"/>
            <a:chExt cx="1834900" cy="2315200"/>
          </a:xfrm>
        </p:grpSpPr>
        <p:sp>
          <p:nvSpPr>
            <p:cNvPr id="238" name="Google Shape;238;p31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600"/>
                </a:spcAft>
              </a:pPr>
              <a:r>
                <a:rPr lang="en" sz="800" dirty="0">
                  <a:solidFill>
                    <a:srgbClr val="08153D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</a:t>
              </a:r>
              <a:endParaRPr sz="800" dirty="0">
                <a:solidFill>
                  <a:srgbClr val="08153D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39" name="Google Shape;239;p31"/>
            <p:cNvSpPr txBox="1"/>
            <p:nvPr/>
          </p:nvSpPr>
          <p:spPr>
            <a:xfrm>
              <a:off x="1215700" y="26188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1000" dirty="0" smtClean="0">
                  <a:solidFill>
                    <a:srgbClr val="08153D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Pre-Processing</a:t>
              </a:r>
              <a:endParaRPr sz="1000" dirty="0">
                <a:solidFill>
                  <a:srgbClr val="08153D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240" name="Google Shape;240;p31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600"/>
                </a:spcAft>
              </a:pPr>
              <a:r>
                <a:rPr lang="en" sz="800" dirty="0" smtClean="0">
                  <a:solidFill>
                    <a:srgbClr val="08153D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Handling missing value in dataset and recheck if there are anomaly in value</a:t>
              </a:r>
              <a:endParaRPr sz="800" dirty="0">
                <a:solidFill>
                  <a:srgbClr val="08153D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cxnSp>
          <p:nvCxnSpPr>
            <p:cNvPr id="241" name="Google Shape;241;p31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2" name="Google Shape;242;p31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/>
                <a:t>  </a:t>
              </a: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44" name="Google Shape;244;p31"/>
          <p:cNvGrpSpPr/>
          <p:nvPr/>
        </p:nvGrpSpPr>
        <p:grpSpPr>
          <a:xfrm>
            <a:off x="2796474" y="1421625"/>
            <a:ext cx="1834900" cy="2315200"/>
            <a:chOff x="1083025" y="1574025"/>
            <a:chExt cx="1834900" cy="2315200"/>
          </a:xfrm>
        </p:grpSpPr>
        <p:sp>
          <p:nvSpPr>
            <p:cNvPr id="245" name="Google Shape;245;p31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600"/>
                </a:spcAft>
              </a:pPr>
              <a:r>
                <a:rPr lang="en" sz="800" dirty="0" smtClean="0">
                  <a:solidFill>
                    <a:srgbClr val="08153D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2</a:t>
              </a:r>
              <a:endParaRPr sz="800" dirty="0">
                <a:solidFill>
                  <a:srgbClr val="08153D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46" name="Google Shape;246;p31"/>
            <p:cNvSpPr txBox="1"/>
            <p:nvPr/>
          </p:nvSpPr>
          <p:spPr>
            <a:xfrm>
              <a:off x="1215700" y="26188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1000" dirty="0" smtClean="0">
                  <a:solidFill>
                    <a:srgbClr val="08153D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EDA</a:t>
              </a:r>
              <a:endParaRPr sz="1000" dirty="0">
                <a:solidFill>
                  <a:srgbClr val="08153D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247" name="Google Shape;247;p31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600"/>
                </a:spcAft>
              </a:pPr>
              <a:r>
                <a:rPr lang="en" sz="800" dirty="0" smtClean="0">
                  <a:solidFill>
                    <a:srgbClr val="08153D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Looking for insight and deeper information about the data </a:t>
              </a:r>
              <a:endParaRPr sz="800" dirty="0">
                <a:solidFill>
                  <a:srgbClr val="08153D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cxnSp>
          <p:nvCxnSpPr>
            <p:cNvPr id="248" name="Google Shape;248;p31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9" name="Google Shape;249;p31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/>
                <a:t>  </a:t>
              </a: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51" name="Google Shape;251;p31"/>
          <p:cNvGrpSpPr/>
          <p:nvPr/>
        </p:nvGrpSpPr>
        <p:grpSpPr>
          <a:xfrm>
            <a:off x="4508319" y="1420914"/>
            <a:ext cx="1834900" cy="2315200"/>
            <a:chOff x="1083025" y="1574025"/>
            <a:chExt cx="1834900" cy="2315200"/>
          </a:xfrm>
        </p:grpSpPr>
        <p:sp>
          <p:nvSpPr>
            <p:cNvPr id="252" name="Google Shape;252;p31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600"/>
                </a:spcAft>
              </a:pPr>
              <a:r>
                <a:rPr lang="en" sz="800" dirty="0">
                  <a:solidFill>
                    <a:srgbClr val="08153D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3</a:t>
              </a:r>
              <a:endParaRPr sz="800" dirty="0">
                <a:solidFill>
                  <a:srgbClr val="08153D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53" name="Google Shape;253;p31"/>
            <p:cNvSpPr txBox="1"/>
            <p:nvPr/>
          </p:nvSpPr>
          <p:spPr>
            <a:xfrm>
              <a:off x="1215700" y="26188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000" dirty="0" smtClean="0">
                  <a:solidFill>
                    <a:srgbClr val="08153D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Feature Engineering</a:t>
              </a:r>
              <a:endParaRPr sz="1000" dirty="0">
                <a:solidFill>
                  <a:srgbClr val="08153D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254" name="Google Shape;254;p31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600"/>
                </a:spcAft>
              </a:pPr>
              <a:r>
                <a:rPr lang="en" sz="800" dirty="0" smtClean="0">
                  <a:solidFill>
                    <a:srgbClr val="08153D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Selecting which column that will use as independent variable for model</a:t>
              </a:r>
              <a:endParaRPr sz="800" dirty="0">
                <a:solidFill>
                  <a:srgbClr val="08153D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cxnSp>
          <p:nvCxnSpPr>
            <p:cNvPr id="255" name="Google Shape;255;p31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6" name="Google Shape;256;p31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/>
                <a:t>  </a:t>
              </a: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58" name="Google Shape;258;p31"/>
          <p:cNvGrpSpPr/>
          <p:nvPr/>
        </p:nvGrpSpPr>
        <p:grpSpPr>
          <a:xfrm>
            <a:off x="6221583" y="1420903"/>
            <a:ext cx="1834900" cy="2315200"/>
            <a:chOff x="1083025" y="1574025"/>
            <a:chExt cx="1834900" cy="2315200"/>
          </a:xfrm>
        </p:grpSpPr>
        <p:sp>
          <p:nvSpPr>
            <p:cNvPr id="259" name="Google Shape;259;p31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600"/>
                </a:spcAft>
              </a:pPr>
              <a:r>
                <a:rPr lang="en" sz="800" dirty="0" smtClean="0">
                  <a:solidFill>
                    <a:srgbClr val="08153D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4</a:t>
              </a:r>
              <a:endParaRPr sz="800" dirty="0">
                <a:solidFill>
                  <a:srgbClr val="08153D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60" name="Google Shape;260;p31"/>
            <p:cNvSpPr txBox="1"/>
            <p:nvPr/>
          </p:nvSpPr>
          <p:spPr>
            <a:xfrm>
              <a:off x="1215700" y="26188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1000" dirty="0" smtClean="0">
                  <a:solidFill>
                    <a:srgbClr val="08153D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ML Modelling</a:t>
              </a:r>
              <a:endParaRPr sz="1000" dirty="0">
                <a:solidFill>
                  <a:srgbClr val="08153D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261" name="Google Shape;261;p31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600"/>
                </a:spcAft>
              </a:pPr>
              <a:r>
                <a:rPr lang="en" sz="800" dirty="0" smtClean="0">
                  <a:solidFill>
                    <a:srgbClr val="08153D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Scaling, Handle imbalance data, cross validate score, Gridsearch CV, </a:t>
              </a:r>
              <a:r>
                <a:rPr lang="en" sz="800" dirty="0" smtClean="0">
                  <a:solidFill>
                    <a:srgbClr val="08153D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result evaluation</a:t>
              </a:r>
              <a:endParaRPr sz="800" dirty="0">
                <a:solidFill>
                  <a:srgbClr val="08153D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cxnSp>
          <p:nvCxnSpPr>
            <p:cNvPr id="262" name="Google Shape;262;p31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3" name="Google Shape;263;p31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/>
                <a:t>  </a:t>
              </a: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4189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>
            <a:spLocks noGrp="1"/>
          </p:cNvSpPr>
          <p:nvPr>
            <p:ph type="ctrTitle" idx="4294967295"/>
          </p:nvPr>
        </p:nvSpPr>
        <p:spPr>
          <a:xfrm>
            <a:off x="685800" y="1466496"/>
            <a:ext cx="7772400" cy="49549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Random Forest Classifier</a:t>
            </a:r>
            <a:endParaRPr sz="2800" dirty="0"/>
          </a:p>
        </p:txBody>
      </p:sp>
      <p:sp>
        <p:nvSpPr>
          <p:cNvPr id="226" name="Google Shape;226;p30"/>
          <p:cNvSpPr txBox="1">
            <a:spLocks noGrp="1"/>
          </p:cNvSpPr>
          <p:nvPr>
            <p:ph type="ctrTitle" idx="4294967295"/>
          </p:nvPr>
        </p:nvSpPr>
        <p:spPr>
          <a:xfrm>
            <a:off x="685800" y="3200700"/>
            <a:ext cx="193411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71%</a:t>
            </a:r>
            <a:endParaRPr sz="4800" dirty="0"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4294967295"/>
          </p:nvPr>
        </p:nvSpPr>
        <p:spPr>
          <a:xfrm>
            <a:off x="685800" y="4040209"/>
            <a:ext cx="1769724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Accuracy</a:t>
            </a:r>
            <a:endParaRPr dirty="0"/>
          </a:p>
        </p:txBody>
      </p:sp>
      <p:sp>
        <p:nvSpPr>
          <p:cNvPr id="228" name="Google Shape;228;p30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0.84</a:t>
            </a:r>
            <a:endParaRPr sz="4800" dirty="0"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AUC Scores</a:t>
            </a:r>
            <a:endParaRPr dirty="0"/>
          </a:p>
        </p:txBody>
      </p:sp>
      <p:sp>
        <p:nvSpPr>
          <p:cNvPr id="230" name="Google Shape;230;p3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" name="Google Shape;226;p30"/>
          <p:cNvSpPr txBox="1">
            <a:spLocks/>
          </p:cNvSpPr>
          <p:nvPr/>
        </p:nvSpPr>
        <p:spPr>
          <a:xfrm>
            <a:off x="2912240" y="3173209"/>
            <a:ext cx="1934110" cy="8949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chemeClr val="dk1">
                <a:alpha val="1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" sz="4800" dirty="0" smtClean="0"/>
              <a:t>90%</a:t>
            </a:r>
            <a:endParaRPr lang="en" sz="4800" dirty="0"/>
          </a:p>
        </p:txBody>
      </p:sp>
      <p:sp>
        <p:nvSpPr>
          <p:cNvPr id="10" name="Google Shape;227;p30"/>
          <p:cNvSpPr txBox="1">
            <a:spLocks/>
          </p:cNvSpPr>
          <p:nvPr/>
        </p:nvSpPr>
        <p:spPr>
          <a:xfrm>
            <a:off x="2912240" y="4012718"/>
            <a:ext cx="1769724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Open Sans Light"/>
              <a:buChar char="⬩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Open Sans Light"/>
              <a:buChar char="◇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Open Sans Light"/>
              <a:buChar char="■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Open Sans Light"/>
              <a:buChar char="●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Open Sans Light"/>
              <a:buChar char="○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Open Sans Light"/>
              <a:buChar char="■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Open Sans Light"/>
              <a:buChar char="●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Open Sans Light"/>
              <a:buChar char="○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Open Sans Light"/>
              <a:buChar char="■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indent="0" algn="ctr">
              <a:buFont typeface="Open Sans Light"/>
              <a:buNone/>
            </a:pPr>
            <a:r>
              <a:rPr lang="en-US" dirty="0" smtClean="0"/>
              <a:t>Precision</a:t>
            </a:r>
            <a:endParaRPr lang="en-US" dirty="0"/>
          </a:p>
        </p:txBody>
      </p:sp>
      <p:sp>
        <p:nvSpPr>
          <p:cNvPr id="11" name="Google Shape;226;p30"/>
          <p:cNvSpPr txBox="1">
            <a:spLocks/>
          </p:cNvSpPr>
          <p:nvPr/>
        </p:nvSpPr>
        <p:spPr>
          <a:xfrm>
            <a:off x="5138680" y="3125166"/>
            <a:ext cx="1934110" cy="8949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chemeClr val="dk1">
                <a:alpha val="1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" sz="4800" dirty="0" smtClean="0"/>
              <a:t>69%</a:t>
            </a:r>
            <a:endParaRPr lang="en" sz="4800" dirty="0"/>
          </a:p>
        </p:txBody>
      </p:sp>
      <p:sp>
        <p:nvSpPr>
          <p:cNvPr id="12" name="Google Shape;227;p30"/>
          <p:cNvSpPr txBox="1">
            <a:spLocks/>
          </p:cNvSpPr>
          <p:nvPr/>
        </p:nvSpPr>
        <p:spPr>
          <a:xfrm>
            <a:off x="5138680" y="3964675"/>
            <a:ext cx="1769724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Open Sans Light"/>
              <a:buChar char="⬩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Open Sans Light"/>
              <a:buChar char="◇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Open Sans Light"/>
              <a:buChar char="■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Open Sans Light"/>
              <a:buChar char="●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Open Sans Light"/>
              <a:buChar char="○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Open Sans Light"/>
              <a:buChar char="■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Open Sans Light"/>
              <a:buChar char="●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Open Sans Light"/>
              <a:buChar char="○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Open Sans Light"/>
              <a:buChar char="■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indent="0" algn="ctr">
              <a:buFont typeface="Open Sans Light"/>
              <a:buNone/>
            </a:pPr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13" name="Google Shape;226;p30"/>
          <p:cNvSpPr txBox="1">
            <a:spLocks/>
          </p:cNvSpPr>
          <p:nvPr/>
        </p:nvSpPr>
        <p:spPr>
          <a:xfrm>
            <a:off x="7145192" y="3125166"/>
            <a:ext cx="1934110" cy="8949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chemeClr val="dk1">
                <a:alpha val="1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" sz="4800" dirty="0" smtClean="0"/>
              <a:t>78%</a:t>
            </a:r>
            <a:endParaRPr lang="en" sz="4800" dirty="0"/>
          </a:p>
        </p:txBody>
      </p:sp>
      <p:sp>
        <p:nvSpPr>
          <p:cNvPr id="14" name="Google Shape;227;p30"/>
          <p:cNvSpPr txBox="1">
            <a:spLocks/>
          </p:cNvSpPr>
          <p:nvPr/>
        </p:nvSpPr>
        <p:spPr>
          <a:xfrm>
            <a:off x="7145192" y="3964675"/>
            <a:ext cx="1769724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Open Sans Light"/>
              <a:buChar char="⬩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Open Sans Light"/>
              <a:buChar char="◇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Open Sans Light"/>
              <a:buChar char="■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Open Sans Light"/>
              <a:buChar char="●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Open Sans Light"/>
              <a:buChar char="○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Open Sans Light"/>
              <a:buChar char="■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Open Sans Light"/>
              <a:buChar char="●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Open Sans Light"/>
              <a:buChar char="○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Open Sans Light"/>
              <a:buChar char="■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indent="0" algn="ctr">
              <a:buFont typeface="Open Sans Light"/>
              <a:buNone/>
            </a:pPr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15" name="Google Shape;224;p30"/>
          <p:cNvSpPr txBox="1">
            <a:spLocks/>
          </p:cNvSpPr>
          <p:nvPr/>
        </p:nvSpPr>
        <p:spPr>
          <a:xfrm>
            <a:off x="1460373" y="-16050"/>
            <a:ext cx="6443181" cy="58785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chemeClr val="dk1">
                <a:alpha val="1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4000" dirty="0" smtClean="0"/>
              <a:t>Model Evaluation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/>
          <p:nvPr/>
        </p:nvSpPr>
        <p:spPr>
          <a:xfrm>
            <a:off x="2805750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Place your screenshot here</a:t>
            </a:r>
            <a:endParaRPr sz="1000">
              <a:solidFill>
                <a:schemeClr val="accen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15" name="Google Shape;315;p3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316" name="Google Shape;316;p36"/>
          <p:cNvGrpSpPr/>
          <p:nvPr/>
        </p:nvGrpSpPr>
        <p:grpSpPr>
          <a:xfrm>
            <a:off x="2300899" y="760288"/>
            <a:ext cx="5897879" cy="3142065"/>
            <a:chOff x="1177450" y="241631"/>
            <a:chExt cx="6173152" cy="3616776"/>
          </a:xfrm>
        </p:grpSpPr>
        <p:sp>
          <p:nvSpPr>
            <p:cNvPr id="317" name="Google Shape;317;p36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6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dist="4762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6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36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8153D">
                <a:alpha val="111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1" name="Google Shape;321;p36"/>
          <p:cNvSpPr txBox="1">
            <a:spLocks noGrp="1"/>
          </p:cNvSpPr>
          <p:nvPr>
            <p:ph type="body" idx="4294967295"/>
          </p:nvPr>
        </p:nvSpPr>
        <p:spPr>
          <a:xfrm>
            <a:off x="87375" y="1451700"/>
            <a:ext cx="2316900" cy="22401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DESKTOP</a:t>
            </a:r>
            <a:br>
              <a:rPr lang="en" sz="24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" sz="24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PROJECT</a:t>
            </a:r>
            <a:endParaRPr sz="1800" b="1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264" y="867198"/>
            <a:ext cx="4578242" cy="2861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64000">
              <a:srgbClr val="E8C4EC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ctrTitle" idx="4294967295"/>
          </p:nvPr>
        </p:nvSpPr>
        <p:spPr>
          <a:xfrm>
            <a:off x="1628475" y="2040550"/>
            <a:ext cx="588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THANK YOU</a:t>
            </a:r>
            <a:endParaRPr sz="6000" dirty="0"/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sino template">
  <a:themeElements>
    <a:clrScheme name="Custom 347">
      <a:dk1>
        <a:srgbClr val="08153D"/>
      </a:dk1>
      <a:lt1>
        <a:srgbClr val="FFFFFF"/>
      </a:lt1>
      <a:dk2>
        <a:srgbClr val="6E8097"/>
      </a:dk2>
      <a:lt2>
        <a:srgbClr val="F1F3F5"/>
      </a:lt2>
      <a:accent1>
        <a:srgbClr val="1A80F9"/>
      </a:accent1>
      <a:accent2>
        <a:srgbClr val="7CB8F9"/>
      </a:accent2>
      <a:accent3>
        <a:srgbClr val="C4CCEC"/>
      </a:accent3>
      <a:accent4>
        <a:srgbClr val="23AED6"/>
      </a:accent4>
      <a:accent5>
        <a:srgbClr val="00AB5B"/>
      </a:accent5>
      <a:accent6>
        <a:srgbClr val="C6DC5D"/>
      </a:accent6>
      <a:hlink>
        <a:srgbClr val="14427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135</Words>
  <Application>Microsoft Office PowerPoint</Application>
  <PresentationFormat>On-screen Show (16:9)</PresentationFormat>
  <Paragraphs>45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Lexend Deca</vt:lpstr>
      <vt:lpstr>Open Sans</vt:lpstr>
      <vt:lpstr>Calibri</vt:lpstr>
      <vt:lpstr>Open Sans Light</vt:lpstr>
      <vt:lpstr>Arial</vt:lpstr>
      <vt:lpstr>Orsino template</vt:lpstr>
      <vt:lpstr>Green Jobs Program Classification Prediction</vt:lpstr>
      <vt:lpstr>muhzahid</vt:lpstr>
      <vt:lpstr>Green Jobs-Green NY Programs</vt:lpstr>
      <vt:lpstr>PROCESS</vt:lpstr>
      <vt:lpstr>Random Forest Classifier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Jobs Program Classification</dc:title>
  <dc:creator>user_</dc:creator>
  <cp:lastModifiedBy>user_</cp:lastModifiedBy>
  <cp:revision>10</cp:revision>
  <dcterms:modified xsi:type="dcterms:W3CDTF">2020-05-19T23:09:54Z</dcterms:modified>
</cp:coreProperties>
</file>