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316" r:id="rId7"/>
    <p:sldId id="319" r:id="rId8"/>
    <p:sldId id="32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ä¸­åº¦æ ·å¼ 2 - å¼ºè°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Mempertontonkan penyimpangan</a:t>
          </a:r>
          <a:endParaRPr lang="en-US" altLang="en-US"/>
        </a:p>
      </dgm:t>
    </dgm:pt>
    <dgm:pt modelId="{E99562FF-418F-46D1-8F86-E0992ED7BA8E}" cxnId="{DB74BB06-1B39-41CD-93B4-FBE3F7FF0E7C}" type="parTrans">
      <dgm:prSet/>
      <dgm:spPr/>
      <dgm:t>
        <a:bodyPr/>
        <a:p>
          <a:endParaRPr lang="en-US"/>
        </a:p>
      </dgm:t>
    </dgm:pt>
    <dgm:pt modelId="{4BD710C9-2F9D-441E-B548-A9989C0147D7}" cxnId="{DB74BB06-1B39-41CD-93B4-FBE3F7FF0E7C}" type="sibTrans">
      <dgm:prSet/>
      <dgm:spPr/>
      <dgm:t>
        <a:bodyPr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Elite politik</a:t>
          </a:r>
          <a:r>
            <a:rPr lang="en-US"/>
            <a:t/>
          </a:r>
          <a:endParaRPr lang="en-US"/>
        </a:p>
      </dgm:t>
    </dgm:pt>
    <dgm:pt modelId="{FB51E315-BC56-4135-BA1D-66E640931F3A}" cxnId="{F4D40D93-4419-48B5-A158-BD0DBA8E3B51}" type="parTrans">
      <dgm:prSet/>
      <dgm:spPr/>
      <dgm:t>
        <a:bodyPr/>
        <a:p>
          <a:endParaRPr lang="en-US"/>
        </a:p>
      </dgm:t>
    </dgm:pt>
    <dgm:pt modelId="{9ADD2677-777A-4E9D-AE48-B83F0BAD6874}" cxnId="{F4D40D93-4419-48B5-A158-BD0DBA8E3B51}" type="sibTrans">
      <dgm:prSet/>
      <dgm:spPr/>
      <dgm:t>
        <a:bodyPr/>
        <a:p>
          <a:endParaRPr lang="en-US"/>
        </a:p>
      </dgm:t>
    </dgm:pt>
    <dgm:pt modelId="{ED1CBC03-3FB1-4AD4-86E0-19A6C88F70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Tokoh</a:t>
          </a:r>
          <a:endParaRPr lang="en-US" altLang="en-US"/>
        </a:p>
      </dgm:t>
    </dgm:pt>
    <dgm:pt modelId="{92DD0AA8-F00C-4DA1-A1BA-04C7CFAF2140}" cxnId="{317A0C71-0C3E-4D2F-990F-4971A33D2B2C}" type="parTrans">
      <dgm:prSet/>
      <dgm:spPr/>
    </dgm:pt>
    <dgm:pt modelId="{CEC04CA2-8545-4085-A350-47D298A64DF3}" cxnId="{317A0C71-0C3E-4D2F-990F-4971A33D2B2C}" type="sibTrans">
      <dgm:prSet/>
      <dgm:spPr/>
    </dgm:pt>
    <dgm:pt modelId="{9EF5E7EC-0EF8-4F59-AAC6-2DBA287AA01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Contoh: berbagai kasus korupsi</a:t>
          </a:r>
          <a:endParaRPr lang="en-US" altLang="en-US"/>
        </a:p>
      </dgm:t>
    </dgm:pt>
    <dgm:pt modelId="{3C5AE0E0-9782-48AB-8C71-5FCC2B306CC7}" cxnId="{6AC409FF-1B74-4937-96F1-AC7692737462}" type="parTrans">
      <dgm:prSet/>
      <dgm:spPr/>
    </dgm:pt>
    <dgm:pt modelId="{DF8BF134-F36C-4340-8EA6-3784D9D1B679}" cxnId="{6AC409FF-1B74-4937-96F1-AC7692737462}" type="sibTrans">
      <dgm:prSet/>
      <dgm:spPr/>
    </dgm:pt>
    <dgm:pt modelId="{C17EA81B-EE8F-4BEA-9D93-831900C89C0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Sistem nilai rusak</a:t>
          </a:r>
          <a:r>
            <a:rPr lang="en-US" altLang="en-US"/>
            <a:t/>
          </a:r>
          <a:endParaRPr lang="en-US" altLang="en-US"/>
        </a:p>
      </dgm:t>
    </dgm:pt>
    <dgm:pt modelId="{D73C192A-A373-4ACC-BFC9-76609E41CF4E}" cxnId="{E086CB8D-DD64-432F-930A-9EC42EF7D69D}" type="parTrans">
      <dgm:prSet/>
      <dgm:spPr/>
      <dgm:t>
        <a:bodyPr/>
        <a:p>
          <a:endParaRPr lang="en-US"/>
        </a:p>
      </dgm:t>
    </dgm:pt>
    <dgm:pt modelId="{40C2F390-CB3F-4BF4-827D-B8018A5F3BB7}" cxnId="{E086CB8D-DD64-432F-930A-9EC42EF7D69D}" type="sibTrans">
      <dgm:prSet/>
      <dgm:spPr/>
      <dgm:t>
        <a:bodyPr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Masyarakat</a:t>
          </a:r>
          <a:r>
            <a:rPr lang="en-US"/>
            <a:t/>
          </a:r>
          <a:endParaRPr lang="en-US"/>
        </a:p>
      </dgm:t>
    </dgm:pt>
    <dgm:pt modelId="{291EBA52-15FB-4985-9632-D5F9BE62ACD1}" cxnId="{2BB93F1E-D9C2-43CE-AB51-C328C7E9C504}" type="parTrans">
      <dgm:prSet/>
      <dgm:spPr/>
      <dgm:t>
        <a:bodyPr/>
        <a:p>
          <a:endParaRPr lang="en-US"/>
        </a:p>
      </dgm:t>
    </dgm:pt>
    <dgm:pt modelId="{87346316-64F3-4945-9984-33BC77341C9F}" cxnId="{2BB93F1E-D9C2-43CE-AB51-C328C7E9C504}" type="sibTrans">
      <dgm:prSet/>
      <dgm:spPr/>
      <dgm:t>
        <a:bodyPr/>
        <a:p>
          <a:endParaRPr lang="en-US"/>
        </a:p>
      </dgm:t>
    </dgm:pt>
    <dgm:pt modelId="{89CF50F2-3EE8-4308-BA46-57745656A4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Diperkuat</a:t>
          </a:r>
          <a:r>
            <a:rPr lang="en-US" altLang="en-US"/>
            <a:t/>
          </a:r>
          <a:endParaRPr lang="en-US" altLang="en-US"/>
        </a:p>
      </dgm:t>
    </dgm:pt>
    <dgm:pt modelId="{D242A0FB-DF73-49CA-BA3C-BD459F366127}" cxnId="{9C825D68-4840-4A1E-B5DF-E7A3CFDC1240}" type="parTrans">
      <dgm:prSet/>
      <dgm:spPr/>
      <dgm:t>
        <a:bodyPr/>
        <a:p>
          <a:endParaRPr lang="en-US"/>
        </a:p>
      </dgm:t>
    </dgm:pt>
    <dgm:pt modelId="{9604C662-124F-4916-B7BB-4DF131431D56}" cxnId="{9C825D68-4840-4A1E-B5DF-E7A3CFDC1240}" type="sibTrans">
      <dgm:prSet/>
      <dgm:spPr/>
      <dgm:t>
        <a:bodyPr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Derasnya arus informasi</a:t>
          </a:r>
          <a:r>
            <a:rPr lang="en-US"/>
            <a:t/>
          </a:r>
          <a:endParaRPr lang="en-US"/>
        </a:p>
      </dgm:t>
    </dgm:pt>
    <dgm:pt modelId="{6BF9AA0B-A851-4ABD-9BE8-1336C9738AB8}" cxnId="{9D093F5B-FADF-4B93-AA99-B8A992B29FF2}" type="parTrans">
      <dgm:prSet/>
      <dgm:spPr/>
      <dgm:t>
        <a:bodyPr/>
        <a:p>
          <a:endParaRPr lang="en-US"/>
        </a:p>
      </dgm:t>
    </dgm:pt>
    <dgm:pt modelId="{B71ACFC2-160E-4438-99B2-0295109B5775}" cxnId="{9D093F5B-FADF-4B93-AA99-B8A992B29FF2}" type="sibTrans">
      <dgm:prSet/>
      <dgm:spPr/>
      <dgm:t>
        <a:bodyPr/>
        <a:p>
          <a:endParaRPr lang="en-US"/>
        </a:p>
      </dgm:t>
    </dgm:pt>
    <dgm:pt modelId="{530D9E14-53A7-471D-93BB-E1FAD6F7DC0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Memperlihatkan contoh buruk</a:t>
          </a:r>
          <a:endParaRPr lang="en-US" altLang="en-US"/>
        </a:p>
      </dgm:t>
    </dgm:pt>
    <dgm:pt modelId="{B7ACCAF2-7433-4241-A80A-A4271A0EC0E6}" cxnId="{97028616-B1DC-47AF-A1FB-DE14935EEC24}" type="parTrans">
      <dgm:prSet/>
      <dgm:spPr/>
    </dgm:pt>
    <dgm:pt modelId="{4E32323D-5DD7-4BE3-8358-606890CF5C58}" cxnId="{97028616-B1DC-47AF-A1FB-DE14935EEC24}" type="sibTrans">
      <dgm:prSet/>
      <dgm:spPr/>
    </dgm:pt>
    <dgm:pt modelId="{E2C530D8-25DD-494F-A1A3-E352F0369D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Tidak diberi sanksi</a:t>
          </a:r>
          <a:endParaRPr lang="en-US" altLang="en-US"/>
        </a:p>
      </dgm:t>
    </dgm:pt>
    <dgm:pt modelId="{2D9C703A-4A27-430D-8158-7442A12E43BD}" cxnId="{7AF79796-E12B-47E1-BF8F-39D2B1549577}" type="parTrans">
      <dgm:prSet/>
      <dgm:spPr/>
    </dgm:pt>
    <dgm:pt modelId="{3BD9D723-43EC-44F7-B092-D51195D7D99D}" cxnId="{7AF79796-E12B-47E1-BF8F-39D2B1549577}" type="sibTrans">
      <dgm:prSet/>
      <dgm:spPr/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DB74BB06-1B39-41CD-93B4-FBE3F7FF0E7C}" srcId="{B3B61304-4A0F-4E11-8080-599F9186F6A5}" destId="{06475F0D-9D1A-4BF5-AEE3-CD3F880BC44A}" srcOrd="0" destOrd="0" parTransId="{E99562FF-418F-46D1-8F86-E0992ED7BA8E}" sibTransId="{4BD710C9-2F9D-441E-B548-A9989C0147D7}"/>
    <dgm:cxn modelId="{F4D40D93-4419-48B5-A158-BD0DBA8E3B51}" srcId="{06475F0D-9D1A-4BF5-AEE3-CD3F880BC44A}" destId="{FE2A3430-07B7-4AF8-8050-E9E6630C707F}" srcOrd="0" destOrd="0" parTransId="{FB51E315-BC56-4135-BA1D-66E640931F3A}" sibTransId="{9ADD2677-777A-4E9D-AE48-B83F0BAD6874}"/>
    <dgm:cxn modelId="{317A0C71-0C3E-4D2F-990F-4971A33D2B2C}" srcId="{06475F0D-9D1A-4BF5-AEE3-CD3F880BC44A}" destId="{ED1CBC03-3FB1-4AD4-86E0-19A6C88F702B}" srcOrd="1" destOrd="0" parTransId="{92DD0AA8-F00C-4DA1-A1BA-04C7CFAF2140}" sibTransId="{CEC04CA2-8545-4085-A350-47D298A64DF3}"/>
    <dgm:cxn modelId="{6AC409FF-1B74-4937-96F1-AC7692737462}" srcId="{06475F0D-9D1A-4BF5-AEE3-CD3F880BC44A}" destId="{9EF5E7EC-0EF8-4F59-AAC6-2DBA287AA012}" srcOrd="2" destOrd="0" parTransId="{3C5AE0E0-9782-48AB-8C71-5FCC2B306CC7}" sibTransId="{DF8BF134-F36C-4340-8EA6-3784D9D1B679}"/>
    <dgm:cxn modelId="{E086CB8D-DD64-432F-930A-9EC42EF7D69D}" srcId="{B3B61304-4A0F-4E11-8080-599F9186F6A5}" destId="{C17EA81B-EE8F-4BEA-9D93-831900C89C00}" srcOrd="1" destOrd="0" parTransId="{D73C192A-A373-4ACC-BFC9-76609E41CF4E}" sibTransId="{40C2F390-CB3F-4BF4-827D-B8018A5F3BB7}"/>
    <dgm:cxn modelId="{2BB93F1E-D9C2-43CE-AB51-C328C7E9C504}" srcId="{C17EA81B-EE8F-4BEA-9D93-831900C89C00}" destId="{2E055442-BDF6-42BD-8A8A-460CDF6F5C5E}" srcOrd="0" destOrd="1" parTransId="{291EBA52-15FB-4985-9632-D5F9BE62ACD1}" sibTransId="{87346316-64F3-4945-9984-33BC77341C9F}"/>
    <dgm:cxn modelId="{9C825D68-4840-4A1E-B5DF-E7A3CFDC1240}" srcId="{B3B61304-4A0F-4E11-8080-599F9186F6A5}" destId="{89CF50F2-3EE8-4308-BA46-57745656A4AA}" srcOrd="2" destOrd="0" parTransId="{D242A0FB-DF73-49CA-BA3C-BD459F366127}" sibTransId="{9604C662-124F-4916-B7BB-4DF131431D56}"/>
    <dgm:cxn modelId="{9D093F5B-FADF-4B93-AA99-B8A992B29FF2}" srcId="{89CF50F2-3EE8-4308-BA46-57745656A4AA}" destId="{A4CBB6B8-84E6-41DA-A253-F380CBF4C16F}" srcOrd="0" destOrd="2" parTransId="{6BF9AA0B-A851-4ABD-9BE8-1336C9738AB8}" sibTransId="{B71ACFC2-160E-4438-99B2-0295109B5775}"/>
    <dgm:cxn modelId="{97028616-B1DC-47AF-A1FB-DE14935EEC24}" srcId="{89CF50F2-3EE8-4308-BA46-57745656A4AA}" destId="{530D9E14-53A7-471D-93BB-E1FAD6F7DC03}" srcOrd="1" destOrd="2" parTransId="{B7ACCAF2-7433-4241-A80A-A4271A0EC0E6}" sibTransId="{4E32323D-5DD7-4BE3-8358-606890CF5C58}"/>
    <dgm:cxn modelId="{7AF79796-E12B-47E1-BF8F-39D2B1549577}" srcId="{89CF50F2-3EE8-4308-BA46-57745656A4AA}" destId="{E2C530D8-25DD-494F-A1A3-E352F0369D19}" srcOrd="2" destOrd="2" parTransId="{2D9C703A-4A27-430D-8158-7442A12E43BD}" sibTransId="{3BD9D723-43EC-44F7-B092-D51195D7D99D}"/>
    <dgm:cxn modelId="{14048212-6C53-4BFF-9B07-0D50A0B67BD8}" type="presOf" srcId="{B3B61304-4A0F-4E11-8080-599F9186F6A5}" destId="{7894115B-AABB-46F2-A52E-C27597016790}" srcOrd="0" destOrd="0" presId="urn:microsoft.com/office/officeart/2005/8/layout/hProcess4"/>
    <dgm:cxn modelId="{023A7F5D-D53D-41B1-B1FA-EAA32A093B9B}" type="presParOf" srcId="{7894115B-AABB-46F2-A52E-C27597016790}" destId="{56D916F2-6768-419D-835D-0E92CC7C803C}" srcOrd="0" destOrd="0" presId="urn:microsoft.com/office/officeart/2005/8/layout/hProcess4"/>
    <dgm:cxn modelId="{DBECF03E-AA01-4751-826C-0166DAE78D71}" type="presParOf" srcId="{7894115B-AABB-46F2-A52E-C27597016790}" destId="{ECD0F423-0D40-44D8-AF71-D97C3F9DF26B}" srcOrd="1" destOrd="0" presId="urn:microsoft.com/office/officeart/2005/8/layout/hProcess4"/>
    <dgm:cxn modelId="{7091F8F3-73B4-4C2F-9AB1-213006E4BFF8}" type="presParOf" srcId="{7894115B-AABB-46F2-A52E-C27597016790}" destId="{77157E72-C09D-4CF2-AEC0-0324FBF39226}" srcOrd="2" destOrd="0" presId="urn:microsoft.com/office/officeart/2005/8/layout/hProcess4"/>
    <dgm:cxn modelId="{E414367C-AE36-4D71-8237-79FE0C255E5D}" type="presParOf" srcId="{77157E72-C09D-4CF2-AEC0-0324FBF39226}" destId="{29C62E5B-77E6-4FD6-95C8-E16514EA592F}" srcOrd="0" destOrd="2" presId="urn:microsoft.com/office/officeart/2005/8/layout/hProcess4"/>
    <dgm:cxn modelId="{4C763D1C-7B3A-4765-8E6A-515F7833675E}" type="presParOf" srcId="{29C62E5B-77E6-4FD6-95C8-E16514EA592F}" destId="{24BEEBBD-4900-44F6-A6F9-3F722A9F3012}" srcOrd="0" destOrd="0" presId="urn:microsoft.com/office/officeart/2005/8/layout/hProcess4"/>
    <dgm:cxn modelId="{49AF9D5C-A831-44DB-B18E-E3897319CFC7}" type="presParOf" srcId="{29C62E5B-77E6-4FD6-95C8-E16514EA592F}" destId="{EA4C33C9-9B7B-4236-9D97-1954A4D46745}" srcOrd="1" destOrd="0" presId="urn:microsoft.com/office/officeart/2005/8/layout/hProcess4"/>
    <dgm:cxn modelId="{B96F67A0-40DB-4DCC-BE7B-132F8CC7F5DD}" type="presOf" srcId="{FE2A3430-07B7-4AF8-8050-E9E6630C707F}" destId="{EA4C33C9-9B7B-4236-9D97-1954A4D46745}" srcOrd="0" destOrd="0" presId="urn:microsoft.com/office/officeart/2005/8/layout/hProcess4"/>
    <dgm:cxn modelId="{474B6C39-930A-4E34-B448-C8F42F8208B5}" type="presOf" srcId="{ED1CBC03-3FB1-4AD4-86E0-19A6C88F702B}" destId="{EA4C33C9-9B7B-4236-9D97-1954A4D46745}" srcOrd="0" destOrd="1" presId="urn:microsoft.com/office/officeart/2005/8/layout/hProcess4"/>
    <dgm:cxn modelId="{AC695269-ECA7-4045-909C-C7582404298D}" type="presOf" srcId="{9EF5E7EC-0EF8-4F59-AAC6-2DBA287AA012}" destId="{EA4C33C9-9B7B-4236-9D97-1954A4D46745}" srcOrd="0" destOrd="2" presId="urn:microsoft.com/office/officeart/2005/8/layout/hProcess4"/>
    <dgm:cxn modelId="{6AE70FB5-ED12-4E69-B8FD-BE1F8C640BF7}" type="presParOf" srcId="{29C62E5B-77E6-4FD6-95C8-E16514EA592F}" destId="{1E8A37B1-D464-40AA-8171-F21D027B523A}" srcOrd="2" destOrd="0" presId="urn:microsoft.com/office/officeart/2005/8/layout/hProcess4"/>
    <dgm:cxn modelId="{42171669-01F4-462E-9E8B-740D4E5CAAB5}" type="presOf" srcId="{FE2A3430-07B7-4AF8-8050-E9E6630C707F}" destId="{1E8A37B1-D464-40AA-8171-F21D027B523A}" srcOrd="1" destOrd="0" presId="urn:microsoft.com/office/officeart/2005/8/layout/hProcess4"/>
    <dgm:cxn modelId="{708061D3-7494-4D0C-AEBC-93AD4A6724E2}" type="presOf" srcId="{ED1CBC03-3FB1-4AD4-86E0-19A6C88F702B}" destId="{1E8A37B1-D464-40AA-8171-F21D027B523A}" srcOrd="1" destOrd="1" presId="urn:microsoft.com/office/officeart/2005/8/layout/hProcess4"/>
    <dgm:cxn modelId="{B1B4FBF8-5E85-4740-BCAE-C0E2C21AA688}" type="presOf" srcId="{9EF5E7EC-0EF8-4F59-AAC6-2DBA287AA012}" destId="{1E8A37B1-D464-40AA-8171-F21D027B523A}" srcOrd="1" destOrd="2" presId="urn:microsoft.com/office/officeart/2005/8/layout/hProcess4"/>
    <dgm:cxn modelId="{69B5AA41-ED95-4D09-BE20-E3A188084C4A}" type="presParOf" srcId="{29C62E5B-77E6-4FD6-95C8-E16514EA592F}" destId="{50F89035-D090-4CAD-827E-5FE864D0CC7D}" srcOrd="3" destOrd="0" presId="urn:microsoft.com/office/officeart/2005/8/layout/hProcess4"/>
    <dgm:cxn modelId="{34494E4D-CD3D-4338-9965-5F2795DD9EC9}" type="presOf" srcId="{06475F0D-9D1A-4BF5-AEE3-CD3F880BC44A}" destId="{50F89035-D090-4CAD-827E-5FE864D0CC7D}" srcOrd="0" destOrd="0" presId="urn:microsoft.com/office/officeart/2005/8/layout/hProcess4"/>
    <dgm:cxn modelId="{54AC6B05-57DD-4749-9C5A-7806CFEE255B}" type="presParOf" srcId="{29C62E5B-77E6-4FD6-95C8-E16514EA592F}" destId="{920CA769-40FC-4401-A1E0-FD4D856E9B21}" srcOrd="4" destOrd="0" presId="urn:microsoft.com/office/officeart/2005/8/layout/hProcess4"/>
    <dgm:cxn modelId="{F61E4E8A-F898-4D71-A1A8-0C39F2E852B4}" type="presParOf" srcId="{77157E72-C09D-4CF2-AEC0-0324FBF39226}" destId="{B871E909-CC84-4270-8398-F5F049AEA932}" srcOrd="1" destOrd="2" presId="urn:microsoft.com/office/officeart/2005/8/layout/hProcess4"/>
    <dgm:cxn modelId="{ED72F5CB-4661-4605-92EF-768B6F13D58B}" type="presOf" srcId="{4BD710C9-2F9D-441E-B548-A9989C0147D7}" destId="{B871E909-CC84-4270-8398-F5F049AEA932}" srcOrd="0" destOrd="0" presId="urn:microsoft.com/office/officeart/2005/8/layout/hProcess4"/>
    <dgm:cxn modelId="{9AEFF40F-410F-4021-91EA-8B6D341BB2D1}" type="presParOf" srcId="{77157E72-C09D-4CF2-AEC0-0324FBF39226}" destId="{5381038C-A52C-40F2-AE25-892F98A4F272}" srcOrd="2" destOrd="2" presId="urn:microsoft.com/office/officeart/2005/8/layout/hProcess4"/>
    <dgm:cxn modelId="{5932C02D-69A9-4AC9-8448-AEC890F1ECB1}" type="presParOf" srcId="{5381038C-A52C-40F2-AE25-892F98A4F272}" destId="{8C60EF28-DEE2-471E-9110-F1DE84254762}" srcOrd="0" destOrd="2" presId="urn:microsoft.com/office/officeart/2005/8/layout/hProcess4"/>
    <dgm:cxn modelId="{89A9422E-4ACF-4BAC-A954-97C220FD1A95}" type="presParOf" srcId="{5381038C-A52C-40F2-AE25-892F98A4F272}" destId="{8C4A7715-D8F8-4D2B-94CE-98F25CB35172}" srcOrd="1" destOrd="2" presId="urn:microsoft.com/office/officeart/2005/8/layout/hProcess4"/>
    <dgm:cxn modelId="{9E22A5B6-7840-4B1E-A302-D80374367F28}" type="presOf" srcId="{2E055442-BDF6-42BD-8A8A-460CDF6F5C5E}" destId="{8C4A7715-D8F8-4D2B-94CE-98F25CB35172}" srcOrd="0" destOrd="0" presId="urn:microsoft.com/office/officeart/2005/8/layout/hProcess4"/>
    <dgm:cxn modelId="{97E49144-CFD7-4947-91A2-773E02846690}" type="presParOf" srcId="{5381038C-A52C-40F2-AE25-892F98A4F272}" destId="{E6E63E6B-9802-4903-9CE3-5D4A716AEA02}" srcOrd="2" destOrd="2" presId="urn:microsoft.com/office/officeart/2005/8/layout/hProcess4"/>
    <dgm:cxn modelId="{153032B6-BC1C-4DEC-BAC0-BA162A2C9F0F}" type="presOf" srcId="{2E055442-BDF6-42BD-8A8A-460CDF6F5C5E}" destId="{E6E63E6B-9802-4903-9CE3-5D4A716AEA02}" srcOrd="1" destOrd="0" presId="urn:microsoft.com/office/officeart/2005/8/layout/hProcess4"/>
    <dgm:cxn modelId="{B847EB39-F6BA-42C6-9F06-FAFCE863FA2B}" type="presParOf" srcId="{5381038C-A52C-40F2-AE25-892F98A4F272}" destId="{D48BF050-6660-4D4F-AF7C-757C782402D6}" srcOrd="3" destOrd="2" presId="urn:microsoft.com/office/officeart/2005/8/layout/hProcess4"/>
    <dgm:cxn modelId="{9EC2C8BC-9F7C-4355-A24E-A261C90501C3}" type="presOf" srcId="{C17EA81B-EE8F-4BEA-9D93-831900C89C00}" destId="{D48BF050-6660-4D4F-AF7C-757C782402D6}" srcOrd="0" destOrd="0" presId="urn:microsoft.com/office/officeart/2005/8/layout/hProcess4"/>
    <dgm:cxn modelId="{02E5AE52-7264-4EB8-952B-88C27F16F447}" type="presParOf" srcId="{5381038C-A52C-40F2-AE25-892F98A4F272}" destId="{0D59B193-1E3C-4187-9E9F-A2912DCADAC6}" srcOrd="4" destOrd="2" presId="urn:microsoft.com/office/officeart/2005/8/layout/hProcess4"/>
    <dgm:cxn modelId="{2D7C1F65-FA1B-475B-A282-6D45DF407398}" type="presParOf" srcId="{77157E72-C09D-4CF2-AEC0-0324FBF39226}" destId="{FB15DAFD-B404-4CB3-9791-947A7CB3C00D}" srcOrd="3" destOrd="2" presId="urn:microsoft.com/office/officeart/2005/8/layout/hProcess4"/>
    <dgm:cxn modelId="{6AEF1252-5CD9-4EDA-ABBF-807B074C0683}" type="presOf" srcId="{40C2F390-CB3F-4BF4-827D-B8018A5F3BB7}" destId="{FB15DAFD-B404-4CB3-9791-947A7CB3C00D}" srcOrd="0" destOrd="0" presId="urn:microsoft.com/office/officeart/2005/8/layout/hProcess4"/>
    <dgm:cxn modelId="{45EFA59C-6433-423A-975C-939FCF4AB6CD}" type="presParOf" srcId="{77157E72-C09D-4CF2-AEC0-0324FBF39226}" destId="{754F4C32-447F-4E14-8ED3-35A922A043A5}" srcOrd="4" destOrd="2" presId="urn:microsoft.com/office/officeart/2005/8/layout/hProcess4"/>
    <dgm:cxn modelId="{EC1AF646-2F2A-4F01-99E3-708C52A8B005}" type="presParOf" srcId="{754F4C32-447F-4E14-8ED3-35A922A043A5}" destId="{020AEDA5-DA09-4A53-AF58-AED2EF90E935}" srcOrd="0" destOrd="4" presId="urn:microsoft.com/office/officeart/2005/8/layout/hProcess4"/>
    <dgm:cxn modelId="{8C8836FE-8D95-4822-AA2A-42F68755D605}" type="presParOf" srcId="{754F4C32-447F-4E14-8ED3-35A922A043A5}" destId="{0428F0A0-98D5-457A-BE43-28F46915FA56}" srcOrd="1" destOrd="4" presId="urn:microsoft.com/office/officeart/2005/8/layout/hProcess4"/>
    <dgm:cxn modelId="{4DFE5CFE-258B-4487-A740-4CBFBBC6A5E3}" type="presOf" srcId="{A4CBB6B8-84E6-41DA-A253-F380CBF4C16F}" destId="{0428F0A0-98D5-457A-BE43-28F46915FA56}" srcOrd="0" destOrd="0" presId="urn:microsoft.com/office/officeart/2005/8/layout/hProcess4"/>
    <dgm:cxn modelId="{D66BAD51-6230-40FC-8006-96DF8AD7D37D}" type="presOf" srcId="{530D9E14-53A7-471D-93BB-E1FAD6F7DC03}" destId="{0428F0A0-98D5-457A-BE43-28F46915FA56}" srcOrd="0" destOrd="1" presId="urn:microsoft.com/office/officeart/2005/8/layout/hProcess4"/>
    <dgm:cxn modelId="{2F8B1930-2F20-4BFF-B7FC-B405750FB6DB}" type="presOf" srcId="{E2C530D8-25DD-494F-A1A3-E352F0369D19}" destId="{0428F0A0-98D5-457A-BE43-28F46915FA56}" srcOrd="0" destOrd="2" presId="urn:microsoft.com/office/officeart/2005/8/layout/hProcess4"/>
    <dgm:cxn modelId="{B796D74E-1E63-4398-AE67-4CC2C80B7612}" type="presParOf" srcId="{754F4C32-447F-4E14-8ED3-35A922A043A5}" destId="{F4682735-7E21-4BD6-A94E-5C31E3B718FD}" srcOrd="2" destOrd="4" presId="urn:microsoft.com/office/officeart/2005/8/layout/hProcess4"/>
    <dgm:cxn modelId="{1B28C160-A1EE-4F68-BD28-F4BE2F8A59AE}" type="presOf" srcId="{A4CBB6B8-84E6-41DA-A253-F380CBF4C16F}" destId="{F4682735-7E21-4BD6-A94E-5C31E3B718FD}" srcOrd="1" destOrd="0" presId="urn:microsoft.com/office/officeart/2005/8/layout/hProcess4"/>
    <dgm:cxn modelId="{1B6EF25A-3CAB-45FA-8032-21FA373534A0}" type="presOf" srcId="{530D9E14-53A7-471D-93BB-E1FAD6F7DC03}" destId="{F4682735-7E21-4BD6-A94E-5C31E3B718FD}" srcOrd="1" destOrd="1" presId="urn:microsoft.com/office/officeart/2005/8/layout/hProcess4"/>
    <dgm:cxn modelId="{414E56F6-71E5-401B-AF17-278D049C2DE2}" type="presOf" srcId="{E2C530D8-25DD-494F-A1A3-E352F0369D19}" destId="{F4682735-7E21-4BD6-A94E-5C31E3B718FD}" srcOrd="1" destOrd="2" presId="urn:microsoft.com/office/officeart/2005/8/layout/hProcess4"/>
    <dgm:cxn modelId="{D9702C8D-40CF-47C8-B899-A6436D67698C}" type="presParOf" srcId="{754F4C32-447F-4E14-8ED3-35A922A043A5}" destId="{E8647766-AE1D-45F8-B3AB-5EEE3BDE8498}" srcOrd="3" destOrd="4" presId="urn:microsoft.com/office/officeart/2005/8/layout/hProcess4"/>
    <dgm:cxn modelId="{23A220B3-4C80-477B-B707-C99209532A75}" type="presOf" srcId="{89CF50F2-3EE8-4308-BA46-57745656A4AA}" destId="{E8647766-AE1D-45F8-B3AB-5EEE3BDE8498}" srcOrd="0" destOrd="0" presId="urn:microsoft.com/office/officeart/2005/8/layout/hProcess4"/>
    <dgm:cxn modelId="{AA039EB9-1198-4DF7-9503-A16D19FC4BE0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Rounded Rectangle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Elite politik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Tokoh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Contoh: berbagai kasus korupsi</a:t>
          </a:r>
          <a:endParaRPr lang="" altLang="en-US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Shape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Rounded Rectangle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Mempertontonkan penyimpangan</a:t>
          </a:r>
          <a:endParaRPr lang="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Rounded Rectangle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Masyarakat</a:t>
          </a:r>
          <a:endParaRPr lang="en-US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Circular Arrow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Rounded Rectangle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Sistem nilai rusak</a:t>
          </a:r>
          <a:endParaRPr lang="" altLang="en-US"/>
        </a:p>
      </dsp:txBody>
      <dsp:txXfrm>
        <a:off x="3274629" y="1314086"/>
        <a:ext cx="2104989" cy="837085"/>
      </dsp:txXfrm>
    </dsp:sp>
    <dsp:sp modelId="{0428F0A0-98D5-457A-BE43-28F46915FA56}">
      <dsp:nvSpPr>
        <dsp:cNvPr id="12" name="Rounded Rectangle 11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Derasnya arus informasi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Memperlihatkan contoh buruk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Tidak diberi sanksi</a:t>
          </a:r>
          <a:endParaRPr lang="" altLang="en-US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3" name="Rounded Rectangle 12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Diperkuat</a:t>
          </a:r>
          <a:endParaRPr lang="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Rectangle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Rectangle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1" name="Rectangle 10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472565"/>
            <a:ext cx="10943167" cy="108267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Pengaruh Efikasi Diri dan Dukungan Guru Tahfidz terhadap Motivasi Menghafal Alquran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773045"/>
            <a:ext cx="10949517" cy="17526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(Pada Santri SMA Tahfidz Al Izzah Samarinda)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Muhammad Zaini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(NIM. 1502105051)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0" y="452882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4093210" y="50863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solidFill>
                  <a:schemeClr val="bg1"/>
                </a:solidFill>
              </a:rPr>
              <a:t>PROPOSAL SKRIPSI</a:t>
            </a:r>
            <a:endParaRPr lang="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Latar Belakang </a:t>
            </a:r>
            <a:r>
              <a:rPr lang="" altLang="en-US"/>
              <a:t>- Bab 1</a:t>
            </a:r>
            <a:endParaRPr lang="" alt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451485" y="269240"/>
          <a:ext cx="6002655" cy="400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304540" y="3397885"/>
            <a:ext cx="2447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Siswono (dalam Eksa, 2017)</a:t>
            </a:r>
            <a:endParaRPr 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rcRect b="72386"/>
          <a:stretch>
            <a:fillRect/>
          </a:stretch>
        </p:blipFill>
        <p:spPr>
          <a:xfrm>
            <a:off x="451485" y="3821430"/>
            <a:ext cx="4678045" cy="22967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51485" y="6216650"/>
            <a:ext cx="285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/>
              <a:t>S</a:t>
            </a:r>
            <a:r>
              <a:rPr lang="en-US" sz="1400"/>
              <a:t>urvey Never Okay (Adam, 2019)</a:t>
            </a:r>
            <a:endParaRPr lang="en-US" sz="140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5682615" y="269240"/>
            <a:ext cx="6335395" cy="617220"/>
          </a:xfrm>
        </p:spPr>
        <p:txBody>
          <a:bodyPr/>
          <a:p>
            <a:pPr marL="0" indent="0">
              <a:buNone/>
            </a:pPr>
            <a:r>
              <a:rPr lang="en-US" sz="1600"/>
              <a:t>Perlu suatu sistem pendidikan yang tepat sebagai upaya preventif untuk menjaga masyarakat dari kerusakan moral dan etika.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6647180" y="1161415"/>
            <a:ext cx="537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Solusi: Pendidikan berbasis agama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Menyadarkan masyarakat akan tanggung jawab atas setiap perbuatan yang dilakukannya semasa di dunia (Dhofier, 2011)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Belajar dari sumbernya: Kalam Allah (Alquran)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Memahami Alquran: Menghafalkannya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SMA Tahfidz Al-Izzah Samarinda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945505" y="3453130"/>
            <a:ext cx="525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i="1"/>
              <a:t>Bekal menghafal: waktu yang panjang dan usaha terus-menerus (Sa'dullah, 2008)</a:t>
            </a:r>
            <a:endParaRPr lang="" altLang="en-US" i="1"/>
          </a:p>
        </p:txBody>
      </p:sp>
      <p:sp>
        <p:nvSpPr>
          <p:cNvPr id="25" name="Text Box 24"/>
          <p:cNvSpPr txBox="1"/>
          <p:nvPr/>
        </p:nvSpPr>
        <p:spPr>
          <a:xfrm>
            <a:off x="5278755" y="4271645"/>
            <a:ext cx="540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Hasil Wawancara (Kamis, 13 Desember 2018)</a:t>
            </a:r>
            <a:endParaRPr lang="" alt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5384800" y="4639945"/>
            <a:ext cx="4481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Semangat menghafal Alquran (rendah) - Niat menghafal (rendah) - Kesungguhan mencapai target (rendah) - Bermain-main dalam menghafal - Pikiran negatif - Bosan dengan rutinitas - Mengantuk ketika menghafal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idx="1"/>
          </p:nvPr>
        </p:nvGraphicFramePr>
        <p:xfrm>
          <a:off x="673100" y="569595"/>
          <a:ext cx="5365115" cy="4343400"/>
        </p:xfrm>
        <a:graphic>
          <a:graphicData uri="http://schemas.openxmlformats.org/drawingml/2006/table">
            <a:tbl>
              <a:tblPr firstRow="1" lastRow="1">
                <a:tableStyleId>{073A0DAA-6AF3-43AB-8588-CEC1D06C72B9}</a:tableStyleId>
              </a:tblPr>
              <a:tblGrid>
                <a:gridCol w="3443605"/>
                <a:gridCol w="896620"/>
                <a:gridCol w="102489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Indikator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Tinggi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Rendah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Memiliki kesungguhan dalam usaha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57%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dapat menyelesaikan target yang telah ditentukan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57%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Terbiasa dengan rutinitas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Inisiatif menghafal Alquran ketika liburan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Inisiatif menghafal Alquran ketika waktu luang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Tidak merasa putus asa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Rata-rata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01345" y="201295"/>
            <a:ext cx="543687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700"/>
              <a:t>Hasil </a:t>
            </a:r>
            <a:r>
              <a:rPr lang="en-US" altLang="en-US" sz="1700" i="1"/>
              <a:t>Screening</a:t>
            </a:r>
            <a:r>
              <a:rPr lang="en-US" altLang="en-US" sz="1700"/>
              <a:t> Motivasi Menghafal Alquran (67 santri)</a:t>
            </a:r>
            <a:endParaRPr lang="en-US" altLang="en-US" sz="1700"/>
          </a:p>
        </p:txBody>
      </p:sp>
      <p:graphicFrame>
        <p:nvGraphicFramePr>
          <p:cNvPr id="11" name="Table 10"/>
          <p:cNvGraphicFramePr/>
          <p:nvPr/>
        </p:nvGraphicFramePr>
        <p:xfrm>
          <a:off x="6282690" y="569595"/>
          <a:ext cx="5577205" cy="242316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3549015"/>
                <a:gridCol w="864235"/>
                <a:gridCol w="1163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Indikator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Tinggi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Rendah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Memiliki harapan sehingga terus berjuang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atas kemampuan diri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mampu menyelesaikan tugas walaupun sulit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Rata-rata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282690" y="185420"/>
            <a:ext cx="401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Hasil </a:t>
            </a:r>
            <a:r>
              <a:rPr lang="en-US" altLang="en-US" i="1"/>
              <a:t>Screening</a:t>
            </a:r>
            <a:r>
              <a:rPr lang="en-US" altLang="en-US"/>
              <a:t> </a:t>
            </a:r>
            <a:r>
              <a:rPr lang="" altLang="en-US"/>
              <a:t>Efikasi Diri</a:t>
            </a:r>
            <a:r>
              <a:rPr lang="en-US" altLang="en-US"/>
              <a:t> (67 santri)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282690" y="3275965"/>
            <a:ext cx="4526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i="1">
                <a:sym typeface="+mn-ea"/>
              </a:rPr>
              <a:t>Ada beberapa guru yang jarang memberikan dukungan kepada santrinya dalam bentuk motivasi menghafal Alquran.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US" i="1">
                <a:sym typeface="+mn-ea"/>
              </a:rPr>
              <a:t>Hasil wawancara (Sabtu, 26 Januari 2019)</a:t>
            </a:r>
            <a:endParaRPr lang="en-US" altLang="en-US" i="1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3100" y="5029200"/>
            <a:ext cx="4253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Faktor motivasi belajar (Santrock, 2014)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Internal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/>
              <a:t>Tujuan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/>
              <a:t>Persepsi tentang kecerdasannya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i="1"/>
              <a:t>Keyakinan akan kemampuannya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Eksternal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893435" y="5182870"/>
            <a:ext cx="44075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" altLang="en-US" sz="4400"/>
              <a:t>BAB 1</a:t>
            </a:r>
            <a:endParaRPr lang="" altLang="en-US" sz="4400"/>
          </a:p>
          <a:p>
            <a:pPr algn="r"/>
            <a:r>
              <a:rPr lang="" altLang="en-US" sz="4400"/>
              <a:t>PENDAHULUAN</a:t>
            </a:r>
            <a:endParaRPr lang="" alt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317" y="-115252"/>
            <a:ext cx="5158316" cy="823912"/>
          </a:xfrm>
        </p:spPr>
        <p:txBody>
          <a:bodyPr/>
          <a:p>
            <a:r>
              <a:rPr lang="" altLang="en-US"/>
              <a:t>Rumusan Masalah</a:t>
            </a:r>
            <a:endParaRPr lang="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317" y="708660"/>
            <a:ext cx="5158316" cy="3684588"/>
          </a:xfrm>
        </p:spPr>
        <p:txBody>
          <a:bodyPr/>
          <a:p>
            <a:r>
              <a:rPr lang="en-US" sz="2000">
                <a:sym typeface="+mn-ea"/>
              </a:rPr>
              <a:t>Apakah ada pengaruh efikasi diri dan dukungan guru tahfidz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efikasi diri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dukungan guru tahfidz terhadap motivasi menghafal Alquran santri SMA Tahfidz Al-Izzah Samarinda?</a:t>
            </a:r>
            <a:endParaRPr lang="en-US" sz="2000"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-115252"/>
            <a:ext cx="5183717" cy="823912"/>
          </a:xfrm>
        </p:spPr>
        <p:txBody>
          <a:bodyPr/>
          <a:p>
            <a:r>
              <a:rPr lang="" altLang="en-US"/>
              <a:t>Tujuan Penelitian</a:t>
            </a:r>
            <a:endParaRPr lang="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708660"/>
            <a:ext cx="5183717" cy="3684588"/>
          </a:xfrm>
        </p:spPr>
        <p:txBody>
          <a:bodyPr/>
          <a:p>
            <a:r>
              <a:rPr lang="en-US" sz="2000">
                <a:sym typeface="+mn-ea"/>
              </a:rPr>
              <a:t>Untuk mengetahui pengaruh efikasi diri dan dukungan guru tahfidz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efikasi diri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dukungan guru tahfidz terhadap motivasi menghafal Alquran santri SMA Tahfidz Al-Izzah Samarinda.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783965" y="4485640"/>
            <a:ext cx="6177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Manfaat Penelitian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Teoretis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Pentingnya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Menambah pengetahuan → Bidang pendidikan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Praktis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Cara meningkatkan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Pertimbangan kebijakan </a:t>
            </a:r>
            <a:r>
              <a:rPr altLang="en-US">
                <a:sym typeface="+mn-ea"/>
              </a:rPr>
              <a:t>→ </a:t>
            </a:r>
            <a:r>
              <a:rPr lang="en-US">
                <a:sym typeface="+mn-ea"/>
              </a:rPr>
              <a:t>Meningkatkan kualitas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56235" y="5316855"/>
            <a:ext cx="363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/>
              <a:t>BAB 1</a:t>
            </a:r>
            <a:endParaRPr lang="" altLang="en-US" sz="3600"/>
          </a:p>
          <a:p>
            <a:r>
              <a:rPr lang="" altLang="en-US" sz="3600"/>
              <a:t>PENDAHULUAN</a:t>
            </a:r>
            <a:endParaRPr lang="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176020" y="377825"/>
            <a:ext cx="24980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belajar</a:t>
            </a:r>
            <a:r>
              <a:rPr lang="" altLang="en-US"/>
              <a:t> adalah </a:t>
            </a:r>
            <a:r>
              <a:rPr lang="en-US" altLang="en-US">
                <a:sym typeface="+mn-ea"/>
              </a:rPr>
              <a:t>K</a:t>
            </a:r>
            <a:r>
              <a:rPr lang="en-US">
                <a:sym typeface="+mn-ea"/>
              </a:rPr>
              <a:t>eseluruhan daya penggerak psikis di dalam diri siswa yang menimbulkan kegiatan belajar, menjamin kelangsungan kegiatan belajar dan memberikan arah pada kegiatan belajar itu demi mencapai suatu tujuan</a:t>
            </a:r>
            <a:r>
              <a:rPr lang="en-US" i="1">
                <a:sym typeface="+mn-ea"/>
              </a:rPr>
              <a:t> </a:t>
            </a:r>
            <a:r>
              <a:rPr lang="" altLang="en-US" i="1">
                <a:sym typeface="+mn-ea"/>
              </a:rPr>
              <a:t>(Winkel, 2012)</a:t>
            </a:r>
            <a:r>
              <a:rPr lang="" altLang="en-US">
                <a:sym typeface="+mn-ea"/>
              </a:rPr>
              <a:t>.</a:t>
            </a:r>
            <a:endParaRPr lang="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6020" y="4347210"/>
            <a:ext cx="2588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Menghafal</a:t>
            </a:r>
            <a:r>
              <a:rPr lang="en-US" altLang="en-US">
                <a:sym typeface="+mn-ea"/>
              </a:rPr>
              <a:t> adalah berusaha meresapkan ke dalam pikiran agar selalu ingat </a:t>
            </a:r>
            <a:r>
              <a:rPr lang="" altLang="en-US" i="1">
                <a:sym typeface="+mn-ea"/>
              </a:rPr>
              <a:t>(Kamus Besar Bahasa Indonesia, 2008).</a:t>
            </a:r>
            <a:endParaRPr lang="" altLang="en-US" i="1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64915" y="377825"/>
            <a:ext cx="3771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Alquran</a:t>
            </a:r>
            <a:r>
              <a:rPr lang="" altLang="en-US"/>
              <a:t> adalah </a:t>
            </a:r>
            <a:r>
              <a:rPr lang="" alt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irman-firman Allah Subhanahu wa Taala yang disampaikan oleh malaikat Jibril sesuai dengan redaksi-Nya kepada Nabi Muhammad Shallallahu Alaihi wa Sallam </a:t>
            </a:r>
            <a:r>
              <a:rPr lang="" altLang="en-US" i="1">
                <a:sym typeface="+mn-ea"/>
              </a:rPr>
              <a:t>(Shihab, 2013).</a:t>
            </a:r>
            <a:endParaRPr lang="" altLang="en-US" i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64915" y="2275840"/>
            <a:ext cx="5449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menghafal Alquran</a:t>
            </a:r>
            <a:r>
              <a:rPr lang="" altLang="en-US"/>
              <a:t> adalah </a:t>
            </a:r>
            <a:r>
              <a:rPr lang="en-US" altLang="en-US">
                <a:sym typeface="+mn-ea"/>
              </a:rPr>
              <a:t>keseluruhan daya penggerak baik dari dalam maupun dari luar diri individu dengan menciptakan perasaan untuk menyediakan kondisi-kondisi tertentu yang menjamin kelangsungan hidup dan memberikan arah pada kegiatan menghafal Alquran, sehingga dapat tetap tercapainya tujuan di dalam proses menghafal Alquran.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764915" y="4582795"/>
            <a:ext cx="6464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motivasi belajar </a:t>
            </a:r>
            <a:r>
              <a:rPr lang="" altLang="en-US" i="1"/>
              <a:t>(Uno, 2008)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Hasrat dan Keinginan Berhasil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Dorongan dan Kebutuhan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Harapan dan Cita-Cita Masa Depan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Penghargaan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Kegiatan yang Menarik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Lingkungan Belajar yang Kondusif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085850" y="793750"/>
            <a:ext cx="346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fikasi diri</a:t>
            </a:r>
            <a:r>
              <a:rPr lang="en-US">
                <a:sym typeface="+mn-ea"/>
              </a:rPr>
              <a:t> adalah suatu penilaian subyektif mengenai kemampuannya untuk melaksanakan atau mencapai tujuan tertentu </a:t>
            </a:r>
            <a:r>
              <a:rPr lang="" altLang="en-US" i="1">
                <a:sym typeface="+mn-ea"/>
              </a:rPr>
              <a:t>(Ormrod, 2011).</a:t>
            </a:r>
            <a:endParaRPr lang="" altLang="en-US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52950" y="793750"/>
            <a:ext cx="2784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Efikasi Diri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Besaran (</a:t>
            </a:r>
            <a:r>
              <a:rPr lang="en-US" altLang="en-US" i="1">
                <a:sym typeface="+mn-ea"/>
              </a:rPr>
              <a:t>magnitude/level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Luas bidang (</a:t>
            </a:r>
            <a:r>
              <a:rPr lang="en-US" altLang="en-US" i="1">
                <a:sym typeface="+mn-ea"/>
              </a:rPr>
              <a:t>generality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Kekuatan (</a:t>
            </a:r>
            <a:r>
              <a:rPr lang="en-US" altLang="en-US" i="1">
                <a:sym typeface="+mn-ea"/>
              </a:rPr>
              <a:t>strength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" altLang="en-US" i="1"/>
              <a:t>(Bandura, 2002)</a:t>
            </a:r>
            <a:endParaRPr lang="" altLang="en-US" i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46175" y="2915285"/>
            <a:ext cx="77965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1146175" y="3072765"/>
            <a:ext cx="34067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sosial</a:t>
            </a:r>
            <a:r>
              <a:rPr lang="en-US" altLang="en-US">
                <a:sym typeface="+mn-ea"/>
              </a:rPr>
              <a:t> berasal dari kata dukungan dan sosial. Dukungan adalah mengadakan atau menyediakan sesuatu untuk memenuhi kebutuhan orang lain; dan memberikan dorongan dan pengobaran semangat dan nasehat kepada orang lain dalam situasi pembuatan keputusan. Sedangkan sosial berarti hubungan antara dua orang atau lebih </a:t>
            </a:r>
            <a:r>
              <a:rPr lang="" altLang="en-US" i="1">
                <a:sym typeface="+mn-ea"/>
              </a:rPr>
              <a:t>(Chaplin, 2009).</a:t>
            </a:r>
            <a:endParaRPr lang="" altLang="en-US" i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63770" y="3072765"/>
            <a:ext cx="2664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guru tahfidz </a:t>
            </a:r>
            <a:r>
              <a:rPr lang="en-US" altLang="en-US">
                <a:sym typeface="+mn-ea"/>
              </a:rPr>
              <a:t>adalah suatu pemenuhan, dorongan, pengobaran semangat, dan nasehat dari guru tahfidz kepada santri.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626985" y="3072765"/>
            <a:ext cx="26479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Dukungan Sosial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Emosional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Penghargaan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Instrumental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Informasi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sym typeface="+mn-ea"/>
              </a:rPr>
              <a:t>(</a:t>
            </a:r>
            <a:r>
              <a:rPr lang="en-US" altLang="en-US" i="1">
                <a:sym typeface="+mn-ea"/>
              </a:rPr>
              <a:t>Sarafino dan Timothy</a:t>
            </a:r>
            <a:r>
              <a:rPr lang="" altLang="en-US" i="1">
                <a:sym typeface="+mn-ea"/>
              </a:rPr>
              <a:t>, </a:t>
            </a:r>
            <a:r>
              <a:rPr lang="en-US" altLang="en-US" i="1">
                <a:sym typeface="+mn-ea"/>
              </a:rPr>
              <a:t>2012)</a:t>
            </a:r>
            <a:endParaRPr lang="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BAB 3 - METODE PENELITIAN</a:t>
            </a:r>
            <a:endParaRPr lang="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4742</Words>
  <Application>WPS Presentation</Application>
  <PresentationFormat>Widescreen</PresentationFormat>
  <Paragraphs>193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Monospace</vt:lpstr>
      <vt:lpstr>Times New Roman</vt:lpstr>
      <vt:lpstr>微软雅黑</vt:lpstr>
      <vt:lpstr>Arial Unicode MS</vt:lpstr>
      <vt:lpstr>Calibri</vt:lpstr>
      <vt:lpstr>Webdings</vt:lpstr>
      <vt:lpstr>Blue Waves</vt:lpstr>
      <vt:lpstr>Pengaruh Efikasi Diri dan Dukungan Guru Tahfidz terhadap Motivasi Menghafal Alquran</vt:lpstr>
      <vt:lpstr>Latar Belakang → Fenomena</vt:lpstr>
      <vt:lpstr>Latar Belakang → Motivasi Menghafal Alquran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zen</dc:creator>
  <cp:lastModifiedBy>zen</cp:lastModifiedBy>
  <cp:revision>688</cp:revision>
  <dcterms:created xsi:type="dcterms:W3CDTF">2019-04-23T17:48:59Z</dcterms:created>
  <dcterms:modified xsi:type="dcterms:W3CDTF">2019-04-23T17:48:59Z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