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530" y="321310"/>
            <a:ext cx="2386330" cy="479425"/>
          </a:xfrm>
        </p:spPr>
        <p:txBody>
          <a:bodyPr/>
          <a:p>
            <a:r>
              <a:rPr lang="en-US" altLang="en-US" sz="1800" i="1"/>
              <a:t>Seminar Hasil Skripsi</a:t>
            </a:r>
            <a:endParaRPr lang="en-US" altLang="en-US" sz="1800" i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528" y="663258"/>
            <a:ext cx="10949517" cy="981075"/>
          </a:xfrm>
        </p:spPr>
        <p:txBody>
          <a:bodyPr/>
          <a:p>
            <a:pPr algn="r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US"/>
              <a:t>Pengaruh Efikasi Diri dan Dukungan Guru Tahfidz terhadap Motivasi Menghafal Alquran</a:t>
            </a:r>
            <a:br>
              <a:rPr lang="en-US" altLang="en-US"/>
            </a:br>
            <a:r>
              <a:rPr lang="en-US" altLang="en-US" sz="2400"/>
              <a:t>(Pada Santri SMA Tahfidz Al-Izzah Samarinda)</a:t>
            </a:r>
            <a:endParaRPr lang="en-US" altLang="en-US" sz="2400"/>
          </a:p>
        </p:txBody>
      </p:sp>
      <p:pic>
        <p:nvPicPr>
          <p:cNvPr id="5" name="Picture 3" descr="images.jpg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" y="1898650"/>
            <a:ext cx="1901190" cy="190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3"/>
          <p:cNvSpPr txBox="1"/>
          <p:nvPr/>
        </p:nvSpPr>
        <p:spPr>
          <a:xfrm>
            <a:off x="8737600" y="5554345"/>
            <a:ext cx="2671445" cy="939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400" b="1">
                <a:solidFill>
                  <a:schemeClr val="bg1"/>
                </a:solidFill>
              </a:rPr>
              <a:t>Muhammad Zaini</a:t>
            </a:r>
            <a:endParaRPr lang="en-US" altLang="en-US" sz="2400" b="1">
              <a:solidFill>
                <a:schemeClr val="bg1"/>
              </a:solidFill>
            </a:endParaRPr>
          </a:p>
          <a:p>
            <a:pPr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400">
                <a:solidFill>
                  <a:schemeClr val="bg1"/>
                </a:solidFill>
              </a:rPr>
              <a:t>NIM. 1502105051</a:t>
            </a:r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05105" y="314960"/>
            <a:ext cx="3561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KARAKTERISTIK RESPONDEN</a:t>
            </a:r>
            <a:endParaRPr lang="en-US" alt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4862830" y="314960"/>
            <a:ext cx="2705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HASIL UJI DESKRIPTIF</a:t>
            </a:r>
            <a:endParaRPr lang="en-US" altLang="en-US" b="1"/>
          </a:p>
        </p:txBody>
      </p:sp>
      <p:sp>
        <p:nvSpPr>
          <p:cNvPr id="2" name="Text Box 1"/>
          <p:cNvSpPr txBox="1"/>
          <p:nvPr/>
        </p:nvSpPr>
        <p:spPr>
          <a:xfrm>
            <a:off x="205105" y="780415"/>
            <a:ext cx="1308735" cy="1537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6600"/>
              <a:t>87</a:t>
            </a:r>
            <a:endParaRPr lang="en-US" altLang="en-US" sz="6600"/>
          </a:p>
          <a:p>
            <a:r>
              <a:rPr lang="en-US" altLang="en-US" sz="2800"/>
              <a:t>subyek</a:t>
            </a:r>
            <a:endParaRPr lang="en-US" alt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1685290" y="889000"/>
            <a:ext cx="24091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000"/>
              <a:t>32</a:t>
            </a:r>
            <a:endParaRPr lang="en-US" altLang="en-US" sz="4000"/>
          </a:p>
          <a:p>
            <a:r>
              <a:rPr lang="en-US" altLang="en-US" sz="1400"/>
              <a:t>usia 15 </a:t>
            </a:r>
            <a:r>
              <a:rPr lang="en-US" altLang="en-US" sz="1400" i="1"/>
              <a:t>(rentang usia 13-19)</a:t>
            </a:r>
            <a:endParaRPr lang="en-US" altLang="en-US" sz="1400" i="1"/>
          </a:p>
        </p:txBody>
      </p:sp>
      <p:sp>
        <p:nvSpPr>
          <p:cNvPr id="8" name="Text Box 7"/>
          <p:cNvSpPr txBox="1"/>
          <p:nvPr/>
        </p:nvSpPr>
        <p:spPr>
          <a:xfrm>
            <a:off x="1685290" y="1811020"/>
            <a:ext cx="2595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000"/>
              <a:t>46</a:t>
            </a:r>
            <a:endParaRPr lang="en-US" altLang="en-US" sz="4000"/>
          </a:p>
          <a:p>
            <a:r>
              <a:rPr lang="en-US" altLang="en-US" sz="1400"/>
              <a:t>perempuan </a:t>
            </a:r>
            <a:r>
              <a:rPr lang="en-US" altLang="en-US" sz="1400" i="1"/>
              <a:t>(laki-laki 41 orang)</a:t>
            </a:r>
            <a:endParaRPr lang="en-US" altLang="en-US" sz="1400" i="1"/>
          </a:p>
        </p:txBody>
      </p:sp>
      <p:sp>
        <p:nvSpPr>
          <p:cNvPr id="9" name="Text Box 8"/>
          <p:cNvSpPr txBox="1"/>
          <p:nvPr/>
        </p:nvSpPr>
        <p:spPr>
          <a:xfrm>
            <a:off x="1685290" y="2733040"/>
            <a:ext cx="7664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000"/>
              <a:t>43</a:t>
            </a:r>
            <a:endParaRPr lang="en-US" altLang="en-US" sz="4000"/>
          </a:p>
          <a:p>
            <a:r>
              <a:rPr lang="en-US" altLang="en-US" sz="1400"/>
              <a:t>kelas X</a:t>
            </a:r>
            <a:endParaRPr lang="en-US" altLang="en-US" sz="1400" i="1"/>
          </a:p>
        </p:txBody>
      </p:sp>
      <p:sp>
        <p:nvSpPr>
          <p:cNvPr id="10" name="Text Box 9"/>
          <p:cNvSpPr txBox="1"/>
          <p:nvPr/>
        </p:nvSpPr>
        <p:spPr>
          <a:xfrm>
            <a:off x="1685290" y="3655060"/>
            <a:ext cx="280479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000"/>
              <a:t>56</a:t>
            </a:r>
            <a:endParaRPr lang="en-US" altLang="en-US" sz="4000"/>
          </a:p>
          <a:p>
            <a:r>
              <a:rPr lang="en-US" altLang="en-US" sz="1400"/>
              <a:t>1-5 juz </a:t>
            </a:r>
            <a:r>
              <a:rPr lang="en-US" altLang="en-US" sz="1400" i="1"/>
              <a:t>(rentang hafalan 0-20 juz)</a:t>
            </a:r>
            <a:endParaRPr lang="en-US" altLang="en-US" sz="1400" i="1"/>
          </a:p>
        </p:txBody>
      </p:sp>
      <p:sp>
        <p:nvSpPr>
          <p:cNvPr id="11" name="Text Box 10"/>
          <p:cNvSpPr txBox="1"/>
          <p:nvPr/>
        </p:nvSpPr>
        <p:spPr>
          <a:xfrm>
            <a:off x="4862830" y="889000"/>
            <a:ext cx="330390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000" i="1"/>
              <a:t>Motivasi Menghafal Alquran</a:t>
            </a:r>
            <a:endParaRPr lang="en-US" altLang="en-US" sz="2000" i="1"/>
          </a:p>
          <a:p>
            <a:r>
              <a:rPr lang="en-US" altLang="en-US" sz="2000" b="1"/>
              <a:t>mean </a:t>
            </a:r>
            <a:r>
              <a:rPr lang="en-US" altLang="en-US" sz="2000"/>
              <a:t>181.72 : 141 </a:t>
            </a:r>
            <a:r>
              <a:rPr lang="en-US" altLang="en-US" sz="2000" i="1"/>
              <a:t>(tinggi)</a:t>
            </a:r>
            <a:endParaRPr lang="en-US" altLang="en-US" sz="2000"/>
          </a:p>
          <a:p>
            <a:r>
              <a:rPr lang="en-US" altLang="en-US" sz="2000" b="1"/>
              <a:t>sd      </a:t>
            </a:r>
            <a:r>
              <a:rPr lang="en-US" altLang="en-US" sz="2000"/>
              <a:t>16.406 : 58</a:t>
            </a:r>
            <a:endParaRPr lang="en-US" altLang="en-US" sz="2000"/>
          </a:p>
        </p:txBody>
      </p:sp>
      <p:sp>
        <p:nvSpPr>
          <p:cNvPr id="12" name="Text Box 11"/>
          <p:cNvSpPr txBox="1"/>
          <p:nvPr/>
        </p:nvSpPr>
        <p:spPr>
          <a:xfrm>
            <a:off x="4862830" y="2163445"/>
            <a:ext cx="317182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000" i="1"/>
              <a:t>Efikasi Diri</a:t>
            </a:r>
            <a:endParaRPr lang="en-US" altLang="en-US" sz="2000" i="1"/>
          </a:p>
          <a:p>
            <a:r>
              <a:rPr lang="en-US" altLang="en-US" sz="2000" b="1"/>
              <a:t>mean </a:t>
            </a:r>
            <a:r>
              <a:rPr lang="en-US" altLang="en-US" sz="2000"/>
              <a:t>136.40 : 108 </a:t>
            </a:r>
            <a:r>
              <a:rPr lang="en-US" altLang="en-US" sz="2000" i="1"/>
              <a:t>(tinggi)</a:t>
            </a:r>
            <a:endParaRPr lang="en-US" altLang="en-US" sz="2000"/>
          </a:p>
          <a:p>
            <a:r>
              <a:rPr lang="en-US" altLang="en-US" sz="2000" b="1"/>
              <a:t>sd      </a:t>
            </a:r>
            <a:r>
              <a:rPr lang="en-US" altLang="en-US" sz="2000"/>
              <a:t>16.182 : 58</a:t>
            </a:r>
            <a:endParaRPr lang="en-US" altLang="en-US" sz="2000"/>
          </a:p>
        </p:txBody>
      </p:sp>
      <p:sp>
        <p:nvSpPr>
          <p:cNvPr id="13" name="Text Box 12"/>
          <p:cNvSpPr txBox="1"/>
          <p:nvPr/>
        </p:nvSpPr>
        <p:spPr>
          <a:xfrm>
            <a:off x="4862830" y="3439160"/>
            <a:ext cx="303085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000" i="1"/>
              <a:t>Dukungan Guru Tahfidz</a:t>
            </a:r>
            <a:endParaRPr lang="en-US" altLang="en-US" sz="2000" i="1"/>
          </a:p>
          <a:p>
            <a:r>
              <a:rPr lang="en-US" altLang="en-US" sz="2000" b="1"/>
              <a:t>mean </a:t>
            </a:r>
            <a:r>
              <a:rPr lang="en-US" altLang="en-US" sz="2000"/>
              <a:t>118.74 : 93 </a:t>
            </a:r>
            <a:r>
              <a:rPr lang="en-US" altLang="en-US" sz="2000" i="1"/>
              <a:t>(tinggi)</a:t>
            </a:r>
            <a:endParaRPr lang="en-US" altLang="en-US" sz="2000"/>
          </a:p>
          <a:p>
            <a:r>
              <a:rPr lang="en-US" altLang="en-US" sz="2000" b="1"/>
              <a:t>sd      </a:t>
            </a:r>
            <a:r>
              <a:rPr lang="en-US" altLang="en-US" sz="2000"/>
              <a:t>13.183 : 58</a:t>
            </a:r>
            <a:endParaRPr lang="en-US" altLang="en-US" sz="2000"/>
          </a:p>
        </p:txBody>
      </p:sp>
      <p:sp>
        <p:nvSpPr>
          <p:cNvPr id="15" name="Text Box 14"/>
          <p:cNvSpPr txBox="1"/>
          <p:nvPr/>
        </p:nvSpPr>
        <p:spPr>
          <a:xfrm>
            <a:off x="8487410" y="314960"/>
            <a:ext cx="1905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KATEGORISASI</a:t>
            </a:r>
            <a:endParaRPr lang="en-US" altLang="en-US" b="1"/>
          </a:p>
        </p:txBody>
      </p:sp>
      <p:sp>
        <p:nvSpPr>
          <p:cNvPr id="16" name="Text Box 15"/>
          <p:cNvSpPr txBox="1"/>
          <p:nvPr/>
        </p:nvSpPr>
        <p:spPr>
          <a:xfrm>
            <a:off x="8487410" y="780415"/>
            <a:ext cx="2776855" cy="1414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 i="1"/>
              <a:t>Motivasi Menghafal Alquran</a:t>
            </a:r>
            <a:endParaRPr lang="en-US" altLang="en-US" sz="5400" i="1"/>
          </a:p>
          <a:p>
            <a:r>
              <a:rPr lang="en-US" altLang="en-US" sz="5400"/>
              <a:t>68 tinggi</a:t>
            </a:r>
            <a:endParaRPr lang="en-US" altLang="en-US" sz="5400"/>
          </a:p>
          <a:p>
            <a:r>
              <a:rPr lang="en-US" altLang="en-US"/>
              <a:t>19 sedang</a:t>
            </a:r>
            <a:endParaRPr lang="en-US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8487410" y="2318385"/>
            <a:ext cx="2776855" cy="1691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 i="1"/>
              <a:t>Efikasi Diri</a:t>
            </a:r>
            <a:endParaRPr lang="en-US" altLang="en-US" sz="5400" i="1"/>
          </a:p>
          <a:p>
            <a:r>
              <a:rPr lang="en-US" altLang="en-US" sz="5400"/>
              <a:t>59 tinggi</a:t>
            </a:r>
            <a:endParaRPr lang="en-US" altLang="en-US" sz="5400"/>
          </a:p>
          <a:p>
            <a:r>
              <a:rPr lang="en-US" altLang="en-US"/>
              <a:t>37 sedang</a:t>
            </a:r>
            <a:endParaRPr lang="en-US" altLang="en-US"/>
          </a:p>
          <a:p>
            <a:r>
              <a:rPr lang="en-US" altLang="en-US"/>
              <a:t>1 rendah</a:t>
            </a:r>
            <a:endParaRPr lang="en-US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8487410" y="4137025"/>
            <a:ext cx="3387725" cy="1414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 i="1"/>
              <a:t>Dukungan Guru Tahfidz</a:t>
            </a:r>
            <a:endParaRPr lang="en-US" altLang="en-US" sz="5400" i="1"/>
          </a:p>
          <a:p>
            <a:r>
              <a:rPr lang="en-US" altLang="en-US" sz="5400"/>
              <a:t>57 sedang</a:t>
            </a:r>
            <a:endParaRPr lang="en-US" altLang="en-US" sz="5400"/>
          </a:p>
          <a:p>
            <a:r>
              <a:rPr lang="en-US" altLang="en-US"/>
              <a:t>30 tinggi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6535" y="226695"/>
            <a:ext cx="3156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UJI NORMALITAS </a:t>
            </a:r>
            <a:r>
              <a:rPr lang="en-US" altLang="en-US"/>
              <a:t>(p &gt; 0.05)</a:t>
            </a:r>
            <a:endParaRPr lang="en-US" altLang="en-US"/>
          </a:p>
        </p:txBody>
      </p:sp>
      <p:pic>
        <p:nvPicPr>
          <p:cNvPr id="2" name="Picture -21474826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" y="594995"/>
            <a:ext cx="2047875" cy="16395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2275205" y="706755"/>
            <a:ext cx="29895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Motivasi Menghafal Alquran</a:t>
            </a:r>
            <a:endParaRPr lang="en-US" altLang="en-US"/>
          </a:p>
          <a:p>
            <a:r>
              <a:rPr lang="en-US" altLang="en-US" sz="3600"/>
              <a:t>0.003</a:t>
            </a:r>
            <a:endParaRPr lang="en-US" altLang="en-US" sz="3600"/>
          </a:p>
        </p:txBody>
      </p:sp>
      <p:pic>
        <p:nvPicPr>
          <p:cNvPr id="3" name="Picture -21474826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3" y="2234248"/>
            <a:ext cx="2047517" cy="163677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2275205" y="2374900"/>
            <a:ext cx="1325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Efikasi Diri</a:t>
            </a:r>
            <a:endParaRPr lang="en-US" altLang="en-US"/>
          </a:p>
          <a:p>
            <a:r>
              <a:rPr lang="en-US" altLang="en-US" sz="3600"/>
              <a:t>0.001</a:t>
            </a:r>
            <a:endParaRPr lang="en-US" altLang="en-US" sz="3600"/>
          </a:p>
        </p:txBody>
      </p:sp>
      <p:pic>
        <p:nvPicPr>
          <p:cNvPr id="7" name="Picture -21474826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3871278"/>
            <a:ext cx="2044630" cy="163677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7"/>
          <p:cNvSpPr txBox="1"/>
          <p:nvPr/>
        </p:nvSpPr>
        <p:spPr>
          <a:xfrm>
            <a:off x="2275205" y="3997960"/>
            <a:ext cx="25787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Dukungan Guru Tahfidz</a:t>
            </a:r>
            <a:endParaRPr lang="en-US" altLang="en-US"/>
          </a:p>
          <a:p>
            <a:r>
              <a:rPr lang="en-US" altLang="en-US" sz="3600"/>
              <a:t>0.013</a:t>
            </a:r>
            <a:endParaRPr lang="en-US" altLang="en-US" sz="3600"/>
          </a:p>
        </p:txBody>
      </p:sp>
      <p:sp>
        <p:nvSpPr>
          <p:cNvPr id="9" name="Text Box 8"/>
          <p:cNvSpPr txBox="1"/>
          <p:nvPr/>
        </p:nvSpPr>
        <p:spPr>
          <a:xfrm>
            <a:off x="5497195" y="226695"/>
            <a:ext cx="30041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UJI LINEARITAS</a:t>
            </a:r>
            <a:r>
              <a:rPr lang="en-US" altLang="en-US"/>
              <a:t> (p &gt; 0.05)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5497195" y="706755"/>
            <a:ext cx="1325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/>
              <a:t>X</a:t>
            </a:r>
            <a:r>
              <a:rPr lang="en-US" altLang="en-US" baseline="-25000"/>
              <a:t>1 </a:t>
            </a:r>
            <a:r>
              <a:rPr lang="en-US" altLang="en-US"/>
              <a:t>→ Y</a:t>
            </a:r>
            <a:endParaRPr lang="en-US" altLang="en-US" baseline="-25000"/>
          </a:p>
          <a:p>
            <a:pPr algn="l"/>
            <a:r>
              <a:rPr lang="en-US" altLang="en-US" sz="3600"/>
              <a:t>0.393</a:t>
            </a:r>
            <a:endParaRPr lang="en-US" altLang="en-US" sz="3600"/>
          </a:p>
        </p:txBody>
      </p:sp>
      <p:sp>
        <p:nvSpPr>
          <p:cNvPr id="11" name="Text Box 10"/>
          <p:cNvSpPr txBox="1"/>
          <p:nvPr/>
        </p:nvSpPr>
        <p:spPr>
          <a:xfrm>
            <a:off x="7049135" y="706755"/>
            <a:ext cx="1325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/>
              <a:t>X</a:t>
            </a:r>
            <a:r>
              <a:rPr lang="en-US" altLang="en-US" baseline="-25000"/>
              <a:t>2 </a:t>
            </a:r>
            <a:r>
              <a:rPr lang="en-US" altLang="en-US"/>
              <a:t>→ Y</a:t>
            </a:r>
            <a:endParaRPr lang="en-US" altLang="en-US" baseline="-25000"/>
          </a:p>
          <a:p>
            <a:pPr algn="l"/>
            <a:r>
              <a:rPr lang="en-US" altLang="en-US" sz="3600"/>
              <a:t>0.081</a:t>
            </a:r>
            <a:endParaRPr lang="en-US" altLang="en-US" sz="3600"/>
          </a:p>
        </p:txBody>
      </p:sp>
      <p:sp>
        <p:nvSpPr>
          <p:cNvPr id="12" name="Text Box 11"/>
          <p:cNvSpPr txBox="1"/>
          <p:nvPr/>
        </p:nvSpPr>
        <p:spPr>
          <a:xfrm>
            <a:off x="5497195" y="1742440"/>
            <a:ext cx="4199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UJI MULTIKOLINEARITAS</a:t>
            </a:r>
            <a:r>
              <a:rPr lang="en-US" altLang="en-US"/>
              <a:t> (~VIF &lt; 10)</a:t>
            </a:r>
            <a:endParaRPr lang="en-US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5497195" y="2222500"/>
            <a:ext cx="1325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/>
              <a:t>X</a:t>
            </a:r>
            <a:r>
              <a:rPr lang="en-US" altLang="en-US" baseline="-25000"/>
              <a:t>1 </a:t>
            </a:r>
            <a:r>
              <a:rPr lang="en-US" altLang="en-US"/>
              <a:t>→ Y</a:t>
            </a:r>
            <a:endParaRPr lang="en-US" altLang="en-US" baseline="-25000"/>
          </a:p>
          <a:p>
            <a:pPr algn="l"/>
            <a:r>
              <a:rPr lang="en-US" altLang="en-US" sz="3600"/>
              <a:t>1.551</a:t>
            </a:r>
            <a:endParaRPr lang="en-US" altLang="en-US" sz="3600"/>
          </a:p>
        </p:txBody>
      </p:sp>
      <p:sp>
        <p:nvSpPr>
          <p:cNvPr id="14" name="Text Box 13"/>
          <p:cNvSpPr txBox="1"/>
          <p:nvPr/>
        </p:nvSpPr>
        <p:spPr>
          <a:xfrm>
            <a:off x="7049135" y="2222500"/>
            <a:ext cx="1325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/>
              <a:t>X</a:t>
            </a:r>
            <a:r>
              <a:rPr lang="en-US" altLang="en-US" baseline="-25000"/>
              <a:t>2 </a:t>
            </a:r>
            <a:r>
              <a:rPr lang="en-US" altLang="en-US"/>
              <a:t>→ Y</a:t>
            </a:r>
            <a:endParaRPr lang="en-US" altLang="en-US" baseline="-25000"/>
          </a:p>
          <a:p>
            <a:pPr algn="l"/>
            <a:r>
              <a:rPr lang="en-US" altLang="en-US" sz="3600"/>
              <a:t>1.551</a:t>
            </a:r>
            <a:endParaRPr lang="en-US" altLang="en-US" sz="3600"/>
          </a:p>
        </p:txBody>
      </p:sp>
      <p:sp>
        <p:nvSpPr>
          <p:cNvPr id="15" name="Text Box 14"/>
          <p:cNvSpPr txBox="1"/>
          <p:nvPr/>
        </p:nvSpPr>
        <p:spPr>
          <a:xfrm>
            <a:off x="5497195" y="3244850"/>
            <a:ext cx="4172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UJI </a:t>
            </a:r>
            <a:r>
              <a:rPr lang="" altLang="en-US" b="1"/>
              <a:t>HOMOSKEDASTISITAS</a:t>
            </a:r>
            <a:r>
              <a:rPr lang="en-US" altLang="en-US"/>
              <a:t> (</a:t>
            </a:r>
            <a:r>
              <a:rPr lang="" altLang="en-US"/>
              <a:t>p</a:t>
            </a:r>
            <a:r>
              <a:rPr lang="en-US" altLang="en-US"/>
              <a:t> </a:t>
            </a:r>
            <a:r>
              <a:rPr lang="" altLang="en-US"/>
              <a:t>&gt;</a:t>
            </a:r>
            <a:r>
              <a:rPr lang="en-US" altLang="en-US"/>
              <a:t> </a:t>
            </a:r>
            <a:r>
              <a:rPr lang="" altLang="en-US"/>
              <a:t>0.05</a:t>
            </a:r>
            <a:r>
              <a:rPr lang="en-US" altLang="en-US"/>
              <a:t>)</a:t>
            </a:r>
            <a:endParaRPr lang="en-US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5497195" y="3724910"/>
            <a:ext cx="1325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/>
              <a:t>X</a:t>
            </a:r>
            <a:r>
              <a:rPr lang="en-US" altLang="en-US" baseline="-25000"/>
              <a:t>1</a:t>
            </a:r>
            <a:endParaRPr lang="en-US" altLang="en-US" baseline="-25000"/>
          </a:p>
          <a:p>
            <a:pPr algn="l"/>
            <a:r>
              <a:rPr lang="" altLang="en-US" sz="3600"/>
              <a:t>0.027</a:t>
            </a:r>
            <a:endParaRPr lang="" altLang="en-US" sz="3600"/>
          </a:p>
        </p:txBody>
      </p:sp>
      <p:sp>
        <p:nvSpPr>
          <p:cNvPr id="17" name="Text Box 16"/>
          <p:cNvSpPr txBox="1"/>
          <p:nvPr/>
        </p:nvSpPr>
        <p:spPr>
          <a:xfrm>
            <a:off x="7049135" y="3724910"/>
            <a:ext cx="1325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/>
              <a:t>X</a:t>
            </a:r>
            <a:r>
              <a:rPr lang="en-US" altLang="en-US" baseline="-25000"/>
              <a:t>2</a:t>
            </a:r>
            <a:endParaRPr lang="en-US" altLang="en-US" baseline="-25000"/>
          </a:p>
          <a:p>
            <a:pPr algn="l"/>
            <a:r>
              <a:rPr lang="" altLang="en-US" sz="3600"/>
              <a:t>0.950</a:t>
            </a:r>
            <a:endParaRPr lang="" altLang="en-US" sz="3600"/>
          </a:p>
        </p:txBody>
      </p:sp>
      <p:sp>
        <p:nvSpPr>
          <p:cNvPr id="21" name="Text Box 20"/>
          <p:cNvSpPr txBox="1"/>
          <p:nvPr/>
        </p:nvSpPr>
        <p:spPr>
          <a:xfrm>
            <a:off x="5497195" y="4735195"/>
            <a:ext cx="26231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UJI </a:t>
            </a:r>
            <a:r>
              <a:rPr lang="" altLang="en-US" b="1"/>
              <a:t>AUTOKORELASI </a:t>
            </a:r>
            <a:r>
              <a:rPr lang="" altLang="en-US"/>
              <a:t>~</a:t>
            </a:r>
            <a:endParaRPr lang="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5497195" y="5103495"/>
            <a:ext cx="2303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 sz="3600"/>
              <a:t>dw &gt; 4 - dl</a:t>
            </a:r>
            <a:endParaRPr lang="" altLang="en-US" sz="3600"/>
          </a:p>
          <a:p>
            <a:pPr algn="l"/>
            <a:r>
              <a:rPr lang="" altLang="en-US"/>
              <a:t>terjadi autokorelasi</a:t>
            </a:r>
            <a:endParaRPr lang="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7800975" y="5103495"/>
            <a:ext cx="16497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dw    = 2.482</a:t>
            </a:r>
            <a:endParaRPr lang="" altLang="en-US"/>
          </a:p>
          <a:p>
            <a:r>
              <a:rPr lang="" altLang="en-US"/>
              <a:t>dl      = 1.6046</a:t>
            </a:r>
            <a:endParaRPr lang="" altLang="en-US"/>
          </a:p>
          <a:p>
            <a:r>
              <a:rPr lang="" altLang="en-US"/>
              <a:t>4 - dl = 2.3954</a:t>
            </a:r>
            <a:endParaRPr lang="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6535" y="226695"/>
            <a:ext cx="4747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/>
              <a:t>UJI </a:t>
            </a:r>
            <a:r>
              <a:rPr lang="" altLang="en-US" b="1"/>
              <a:t>HIPOTESIS KENDALL'S TAU</a:t>
            </a:r>
            <a:r>
              <a:rPr lang="en-US" altLang="en-US" b="1"/>
              <a:t> </a:t>
            </a:r>
            <a:r>
              <a:rPr lang="en-US" altLang="en-US"/>
              <a:t>(p &gt; 0.05)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216535" y="820420"/>
            <a:ext cx="189992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>
                <a:sym typeface="+mn-ea"/>
              </a:rPr>
              <a:t>X</a:t>
            </a:r>
            <a:r>
              <a:rPr lang="en-US" altLang="en-US" baseline="-25000">
                <a:sym typeface="+mn-ea"/>
              </a:rPr>
              <a:t>1 </a:t>
            </a:r>
            <a:r>
              <a:rPr lang="en-US" altLang="en-US">
                <a:sym typeface="+mn-ea"/>
              </a:rPr>
              <a:t>→ Y</a:t>
            </a:r>
            <a:endParaRPr lang="en-US" altLang="en-US" baseline="-25000"/>
          </a:p>
          <a:p>
            <a:pPr algn="l"/>
            <a:r>
              <a:rPr lang="en-US" altLang="en-US" sz="5400"/>
              <a:t>0.</a:t>
            </a:r>
            <a:r>
              <a:rPr lang="" altLang="en-US" sz="5400"/>
              <a:t>434</a:t>
            </a:r>
            <a:endParaRPr lang="" altLang="en-US" sz="5400"/>
          </a:p>
          <a:p>
            <a:pPr algn="l"/>
            <a:r>
              <a:rPr lang="" altLang="en-US" sz="2400" b="1"/>
              <a:t>Cukup</a:t>
            </a:r>
            <a:endParaRPr lang="" altLang="en-US" sz="2400" b="1"/>
          </a:p>
        </p:txBody>
      </p:sp>
      <p:sp>
        <p:nvSpPr>
          <p:cNvPr id="6" name="Text Box 5"/>
          <p:cNvSpPr txBox="1"/>
          <p:nvPr/>
        </p:nvSpPr>
        <p:spPr>
          <a:xfrm>
            <a:off x="2452370" y="820420"/>
            <a:ext cx="22656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>
                <a:sym typeface="+mn-ea"/>
              </a:rPr>
              <a:t>X</a:t>
            </a:r>
            <a:r>
              <a:rPr lang="" altLang="en-US" baseline="-25000">
                <a:sym typeface="+mn-ea"/>
              </a:rPr>
              <a:t>2</a:t>
            </a:r>
            <a:r>
              <a:rPr lang="en-US" altLang="en-US" baseline="-25000">
                <a:sym typeface="+mn-ea"/>
              </a:rPr>
              <a:t> </a:t>
            </a:r>
            <a:r>
              <a:rPr lang="en-US" altLang="en-US">
                <a:sym typeface="+mn-ea"/>
              </a:rPr>
              <a:t>→ Y</a:t>
            </a:r>
            <a:endParaRPr lang="en-US" altLang="en-US" baseline="-25000"/>
          </a:p>
          <a:p>
            <a:pPr algn="l"/>
            <a:r>
              <a:rPr lang="en-US" altLang="en-US" sz="5400"/>
              <a:t>0.</a:t>
            </a:r>
            <a:r>
              <a:rPr lang="" altLang="en-US" sz="5400"/>
              <a:t>218</a:t>
            </a:r>
            <a:endParaRPr lang="en-US" altLang="en-US" sz="5400"/>
          </a:p>
          <a:p>
            <a:pPr algn="l"/>
            <a:r>
              <a:rPr lang="" altLang="en-US" sz="2400" b="1"/>
              <a:t>Sangat Lemah</a:t>
            </a:r>
            <a:endParaRPr lang="" altLang="en-US" sz="2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1079</Words>
  <Application>WPS Presentation</Application>
  <PresentationFormat>Widescreen</PresentationFormat>
  <Paragraphs>107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微软雅黑</vt:lpstr>
      <vt:lpstr>Arial Unicode MS</vt:lpstr>
      <vt:lpstr>Calibri</vt:lpstr>
      <vt:lpstr>Times New Roman</vt:lpstr>
      <vt:lpstr>Orange Waves</vt:lpstr>
      <vt:lpstr>Seminar Hasil Skripsi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Hasil Skripsi</dc:title>
  <dc:creator>zen</dc:creator>
  <cp:lastModifiedBy>zen</cp:lastModifiedBy>
  <cp:revision>188</cp:revision>
  <dcterms:created xsi:type="dcterms:W3CDTF">2019-11-26T00:44:47Z</dcterms:created>
  <dcterms:modified xsi:type="dcterms:W3CDTF">2019-11-26T00:44:47Z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