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ä¸­åº¦æ ·å¼ 4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30" y="321310"/>
            <a:ext cx="2386330" cy="479425"/>
          </a:xfrm>
        </p:spPr>
        <p:txBody>
          <a:bodyPr/>
          <a:p>
            <a:r>
              <a:rPr lang="en-US" altLang="en-US" sz="1800" i="1"/>
              <a:t>Seminar Hasil Skripsi</a:t>
            </a:r>
            <a:endParaRPr lang="en-US" altLang="en-US" sz="1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528" y="663258"/>
            <a:ext cx="10949517" cy="981075"/>
          </a:xfrm>
        </p:spPr>
        <p:txBody>
          <a:bodyPr/>
          <a:p>
            <a:pPr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/>
              <a:t>Pengaruh Efikasi Diri dan Dukungan Guru Tahfidz terhadap Motivasi Menghafal Alquran</a:t>
            </a:r>
            <a:br>
              <a:rPr lang="en-US" altLang="en-US"/>
            </a:br>
            <a:r>
              <a:rPr lang="en-US" altLang="en-US" sz="2400"/>
              <a:t>(Pada Santri SMA Tahfidz Al-Izzah Samarinda)</a:t>
            </a:r>
            <a:endParaRPr lang="en-US" altLang="en-US" sz="2400"/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189865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8737600" y="5554345"/>
            <a:ext cx="2671445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chemeClr val="bg1"/>
                </a:solidFill>
              </a:rPr>
              <a:t>Muhammad Zaini</a:t>
            </a:r>
            <a:endParaRPr lang="en-US" altLang="en-US" sz="2400" b="1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>
                <a:solidFill>
                  <a:schemeClr val="bg1"/>
                </a:solidFill>
              </a:rPr>
              <a:t>NIM. 1502105051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5105" y="31496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KARAKTERISTIK RESPONDEN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862830" y="314960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HASIL UJI DESKRIPTIF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05105" y="780415"/>
            <a:ext cx="1308735" cy="1537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600"/>
              <a:t>87</a:t>
            </a:r>
            <a:endParaRPr lang="en-US" altLang="en-US" sz="6600"/>
          </a:p>
          <a:p>
            <a:r>
              <a:rPr lang="en-US" altLang="en-US" sz="2800"/>
              <a:t>subyek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685290" y="889000"/>
            <a:ext cx="2409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32</a:t>
            </a:r>
            <a:endParaRPr lang="en-US" altLang="en-US" sz="4000"/>
          </a:p>
          <a:p>
            <a:r>
              <a:rPr lang="en-US" altLang="en-US" sz="1400"/>
              <a:t>usia 15 </a:t>
            </a:r>
            <a:r>
              <a:rPr lang="en-US" altLang="en-US" sz="1400" i="1"/>
              <a:t>(rentang usia 13-19)</a:t>
            </a:r>
            <a:endParaRPr lang="en-US" altLang="en-US" sz="1400" i="1"/>
          </a:p>
        </p:txBody>
      </p:sp>
      <p:sp>
        <p:nvSpPr>
          <p:cNvPr id="8" name="Text Box 7"/>
          <p:cNvSpPr txBox="1"/>
          <p:nvPr/>
        </p:nvSpPr>
        <p:spPr>
          <a:xfrm>
            <a:off x="1685290" y="1811020"/>
            <a:ext cx="259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46</a:t>
            </a:r>
            <a:endParaRPr lang="en-US" altLang="en-US" sz="4000"/>
          </a:p>
          <a:p>
            <a:r>
              <a:rPr lang="en-US" altLang="en-US" sz="1400"/>
              <a:t>perempuan </a:t>
            </a:r>
            <a:r>
              <a:rPr lang="en-US" altLang="en-US" sz="1400" i="1"/>
              <a:t>(laki-laki 41 orang)</a:t>
            </a:r>
            <a:endParaRPr lang="en-US" altLang="en-US" sz="1400" i="1"/>
          </a:p>
        </p:txBody>
      </p:sp>
      <p:sp>
        <p:nvSpPr>
          <p:cNvPr id="9" name="Text Box 8"/>
          <p:cNvSpPr txBox="1"/>
          <p:nvPr/>
        </p:nvSpPr>
        <p:spPr>
          <a:xfrm>
            <a:off x="1685290" y="2733040"/>
            <a:ext cx="766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43</a:t>
            </a:r>
            <a:endParaRPr lang="en-US" altLang="en-US" sz="4000"/>
          </a:p>
          <a:p>
            <a:r>
              <a:rPr lang="en-US" altLang="en-US" sz="1400"/>
              <a:t>kelas X</a:t>
            </a:r>
            <a:endParaRPr lang="en-US" altLang="en-US" sz="1400" i="1"/>
          </a:p>
        </p:txBody>
      </p:sp>
      <p:sp>
        <p:nvSpPr>
          <p:cNvPr id="10" name="Text Box 9"/>
          <p:cNvSpPr txBox="1"/>
          <p:nvPr/>
        </p:nvSpPr>
        <p:spPr>
          <a:xfrm>
            <a:off x="1685290" y="3655060"/>
            <a:ext cx="2804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56</a:t>
            </a:r>
            <a:endParaRPr lang="en-US" altLang="en-US" sz="4000"/>
          </a:p>
          <a:p>
            <a:r>
              <a:rPr lang="en-US" altLang="en-US" sz="1400"/>
              <a:t>1-5 juz </a:t>
            </a:r>
            <a:r>
              <a:rPr lang="en-US" altLang="en-US" sz="1400" i="1"/>
              <a:t>(rentang hafalan 0-20 juz)</a:t>
            </a:r>
            <a:endParaRPr lang="en-US" altLang="en-US" sz="1400" i="1"/>
          </a:p>
        </p:txBody>
      </p:sp>
      <p:sp>
        <p:nvSpPr>
          <p:cNvPr id="11" name="Text Box 10"/>
          <p:cNvSpPr txBox="1"/>
          <p:nvPr/>
        </p:nvSpPr>
        <p:spPr>
          <a:xfrm>
            <a:off x="4862830" y="889000"/>
            <a:ext cx="33039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Motivasi Menghafal Alquran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181.72 : 141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16.406 : 58</a:t>
            </a:r>
            <a:endParaRPr lang="en-US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862830" y="2163445"/>
            <a:ext cx="31718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Efikasi Diri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136.40 : 108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16.182 : 58</a:t>
            </a:r>
            <a:endParaRPr lang="en-US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4862830" y="3439160"/>
            <a:ext cx="3030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Dukungan Guru Tahfidz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118.74 : 93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13.183 : 58</a:t>
            </a:r>
            <a:endParaRPr lang="en-US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8487410" y="314960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KATEGORISASI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8487410" y="780415"/>
            <a:ext cx="277685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Motivasi Menghafal Alquran</a:t>
            </a:r>
            <a:endParaRPr lang="en-US" altLang="en-US" sz="5400" i="1"/>
          </a:p>
          <a:p>
            <a:r>
              <a:rPr lang="en-US" altLang="en-US" sz="5400"/>
              <a:t>68 tinggi</a:t>
            </a:r>
            <a:endParaRPr lang="en-US" altLang="en-US" sz="5400"/>
          </a:p>
          <a:p>
            <a:r>
              <a:rPr lang="en-US" altLang="en-US"/>
              <a:t>19 sedang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487410" y="2318385"/>
            <a:ext cx="277685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Efikasi Diri</a:t>
            </a:r>
            <a:endParaRPr lang="en-US" altLang="en-US" sz="5400" i="1"/>
          </a:p>
          <a:p>
            <a:r>
              <a:rPr lang="en-US" altLang="en-US" sz="5400"/>
              <a:t>59 tinggi</a:t>
            </a:r>
            <a:endParaRPr lang="en-US" altLang="en-US" sz="5400"/>
          </a:p>
          <a:p>
            <a:r>
              <a:rPr lang="en-US" altLang="en-US"/>
              <a:t>37 sedang</a:t>
            </a:r>
            <a:endParaRPr lang="en-US" altLang="en-US"/>
          </a:p>
          <a:p>
            <a:r>
              <a:rPr lang="en-US" altLang="en-US"/>
              <a:t>1 rendah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487410" y="4137025"/>
            <a:ext cx="338772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Dukungan Guru Tahfidz</a:t>
            </a:r>
            <a:endParaRPr lang="en-US" altLang="en-US" sz="5400" i="1"/>
          </a:p>
          <a:p>
            <a:r>
              <a:rPr lang="en-US" altLang="en-US" sz="5400"/>
              <a:t>57 sedang</a:t>
            </a:r>
            <a:endParaRPr lang="en-US" altLang="en-US" sz="5400"/>
          </a:p>
          <a:p>
            <a:r>
              <a:rPr lang="en-US" altLang="en-US"/>
              <a:t>30 tinggi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3156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NORMALITAS </a:t>
            </a:r>
            <a:r>
              <a:rPr lang="en-US" altLang="en-US"/>
              <a:t>(p &gt; 0.05)</a:t>
            </a:r>
            <a:endParaRPr lang="en-US" altLang="en-US"/>
          </a:p>
        </p:txBody>
      </p:sp>
      <p:pic>
        <p:nvPicPr>
          <p:cNvPr id="2" name="Picture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594995"/>
            <a:ext cx="2047875" cy="163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75205" y="706755"/>
            <a:ext cx="298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Motivasi Menghafal Alquran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sz="3600">
                <a:solidFill>
                  <a:srgbClr val="FF0000"/>
                </a:solidFill>
              </a:rPr>
              <a:t>0.003</a:t>
            </a:r>
            <a:endParaRPr lang="en-US" altLang="en-US" sz="3600">
              <a:solidFill>
                <a:srgbClr val="FF0000"/>
              </a:solidFill>
            </a:endParaRPr>
          </a:p>
        </p:txBody>
      </p:sp>
      <p:pic>
        <p:nvPicPr>
          <p:cNvPr id="3" name="Picture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" y="2234248"/>
            <a:ext cx="2047517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275205" y="23749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Efikasi Diri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sz="3600">
                <a:solidFill>
                  <a:srgbClr val="FF0000"/>
                </a:solidFill>
              </a:rPr>
              <a:t>0.001</a:t>
            </a:r>
            <a:endParaRPr lang="en-US" altLang="en-US" sz="3600">
              <a:solidFill>
                <a:srgbClr val="FF0000"/>
              </a:solidFill>
            </a:endParaRPr>
          </a:p>
        </p:txBody>
      </p:sp>
      <p:pic>
        <p:nvPicPr>
          <p:cNvPr id="7" name="Picture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871278"/>
            <a:ext cx="2044630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275205" y="3997960"/>
            <a:ext cx="2578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Dukungan Guru Tahfidz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sz="3600">
                <a:solidFill>
                  <a:srgbClr val="FF0000"/>
                </a:solidFill>
              </a:rPr>
              <a:t>0.013</a:t>
            </a:r>
            <a:endParaRPr lang="en-US" altLang="en-US" sz="36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97195" y="226695"/>
            <a:ext cx="300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LINEARITAS</a:t>
            </a:r>
            <a:r>
              <a:rPr lang="en-US" altLang="en-US"/>
              <a:t> (p &gt; 0.05)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49719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0.393</a:t>
            </a:r>
            <a:endParaRPr lang="en-US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704913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0.081</a:t>
            </a:r>
            <a:endParaRPr lang="en-US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5497195" y="1742440"/>
            <a:ext cx="5920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MULTIKOLINEARITAS</a:t>
            </a:r>
            <a:r>
              <a:rPr lang="en-US" altLang="en-US"/>
              <a:t> (~ </a:t>
            </a:r>
            <a:r>
              <a:rPr lang="" altLang="en-US"/>
              <a:t>Tolerance &lt; 1 &amp; </a:t>
            </a:r>
            <a:r>
              <a:rPr lang="en-US" altLang="en-US"/>
              <a:t>VIF &lt; 10)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9719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Tolerance</a:t>
            </a:r>
            <a:endParaRPr lang="en-US" altLang="en-US" baseline="-25000"/>
          </a:p>
          <a:p>
            <a:pPr algn="l"/>
            <a:r>
              <a:rPr lang="" altLang="en-US" sz="3600"/>
              <a:t>0.645</a:t>
            </a:r>
            <a:endParaRPr lang="" altLang="en-US" sz="3600"/>
          </a:p>
        </p:txBody>
      </p:sp>
      <p:sp>
        <p:nvSpPr>
          <p:cNvPr id="14" name="Text Box 13"/>
          <p:cNvSpPr txBox="1"/>
          <p:nvPr/>
        </p:nvSpPr>
        <p:spPr>
          <a:xfrm>
            <a:off x="704913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VIF</a:t>
            </a:r>
            <a:endParaRPr lang="en-US" altLang="en-US" baseline="-25000"/>
          </a:p>
          <a:p>
            <a:pPr algn="l"/>
            <a:r>
              <a:rPr lang="en-US" altLang="en-US" sz="3600"/>
              <a:t>1.551</a:t>
            </a:r>
            <a:endParaRPr lang="en-US" alt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5497195" y="3244850"/>
            <a:ext cx="6372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HOMOSKEDASTISITAS</a:t>
            </a:r>
            <a:r>
              <a:rPr lang="en-US" altLang="en-US"/>
              <a:t> (p &gt; 0.05 </a:t>
            </a:r>
            <a:r>
              <a:rPr lang="" altLang="en-US"/>
              <a:t>&amp; t</a:t>
            </a:r>
            <a:r>
              <a:rPr lang="" altLang="en-US" baseline="-25000"/>
              <a:t>tabel  </a:t>
            </a:r>
            <a:r>
              <a:rPr lang="" altLang="en-US"/>
              <a:t>(1.988) </a:t>
            </a:r>
            <a:r>
              <a:rPr lang="" altLang="en-US"/>
              <a:t>&gt; t</a:t>
            </a:r>
            <a:r>
              <a:rPr lang="" altLang="en-US" baseline="-25000"/>
              <a:t>hitung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497195" y="3724910"/>
            <a:ext cx="2548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endParaRPr lang="en-US" altLang="en-US" baseline="-25000">
              <a:solidFill>
                <a:srgbClr val="FF0000"/>
              </a:solidFill>
            </a:endParaRPr>
          </a:p>
          <a:p>
            <a:pPr algn="l"/>
            <a:r>
              <a:rPr lang="en-US" altLang="en-US" sz="3600">
                <a:solidFill>
                  <a:srgbClr val="FF0000"/>
                </a:solidFill>
              </a:rPr>
              <a:t>0.027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  <a:r>
              <a:rPr lang="" altLang="en-US" sz="1600">
                <a:solidFill>
                  <a:srgbClr val="FF0000"/>
                </a:solidFill>
              </a:rPr>
              <a:t>(t</a:t>
            </a:r>
            <a:r>
              <a:rPr lang="" altLang="en-US" sz="1600" baseline="-25000">
                <a:solidFill>
                  <a:srgbClr val="FF0000"/>
                </a:solidFill>
              </a:rPr>
              <a:t>hitung </a:t>
            </a:r>
            <a:r>
              <a:rPr lang="" altLang="en-US" sz="1600">
                <a:solidFill>
                  <a:srgbClr val="FF0000"/>
                </a:solidFill>
              </a:rPr>
              <a:t>-2.258)</a:t>
            </a:r>
            <a:endParaRPr lang="" altLang="en-US" sz="1600">
              <a:solidFill>
                <a:srgbClr val="FF000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497195" y="4735195"/>
            <a:ext cx="2623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AUTOKORELASI </a:t>
            </a:r>
            <a:r>
              <a:rPr lang="en-US" altLang="en-US"/>
              <a:t>~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497195" y="5103495"/>
            <a:ext cx="230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>
                <a:solidFill>
                  <a:srgbClr val="FF0000"/>
                </a:solidFill>
              </a:rPr>
              <a:t>dw &gt; 4 - dl</a:t>
            </a:r>
            <a:endParaRPr lang="en-US" altLang="en-US" sz="3600">
              <a:solidFill>
                <a:srgbClr val="FF0000"/>
              </a:solidFill>
            </a:endParaRPr>
          </a:p>
          <a:p>
            <a:pPr algn="l"/>
            <a:r>
              <a:rPr lang="en-US" altLang="en-US">
                <a:solidFill>
                  <a:srgbClr val="FF0000"/>
                </a:solidFill>
              </a:rPr>
              <a:t>terjadi autokorelasi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800975" y="5103495"/>
            <a:ext cx="1649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dw    = 2.482</a:t>
            </a:r>
            <a:endParaRPr lang="en-US" altLang="en-US"/>
          </a:p>
          <a:p>
            <a:r>
              <a:rPr lang="en-US" altLang="en-US"/>
              <a:t>dl      = 1.6046</a:t>
            </a:r>
            <a:endParaRPr lang="en-US" altLang="en-US"/>
          </a:p>
          <a:p>
            <a:r>
              <a:rPr lang="en-US" altLang="en-US"/>
              <a:t>4 - dl = 2.3954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375015" y="3724910"/>
            <a:ext cx="2548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" altLang="en-US" baseline="-25000"/>
              <a:t>2</a:t>
            </a:r>
            <a:endParaRPr lang="en-US" altLang="en-US" baseline="-25000"/>
          </a:p>
          <a:p>
            <a:pPr algn="l"/>
            <a:r>
              <a:rPr lang="en-US" altLang="en-US" sz="3600">
                <a:sym typeface="+mn-ea"/>
              </a:rPr>
              <a:t>0.950</a:t>
            </a:r>
            <a:r>
              <a:rPr lang="en-US" altLang="en-US" sz="1600"/>
              <a:t> (t</a:t>
            </a:r>
            <a:r>
              <a:rPr lang="en-US" altLang="en-US" sz="1600" baseline="-25000"/>
              <a:t>hitung </a:t>
            </a:r>
            <a:r>
              <a:rPr lang="en-US" altLang="en-US" sz="1600"/>
              <a:t>-</a:t>
            </a:r>
            <a:r>
              <a:rPr lang="" altLang="en-US" sz="1600"/>
              <a:t>0.063</a:t>
            </a:r>
            <a:r>
              <a:rPr lang="en-US" altLang="en-US" sz="1600"/>
              <a:t>)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4747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HIPOTESIS KENDALL'S TAU </a:t>
            </a:r>
            <a:r>
              <a:rPr lang="en-US" altLang="en-US"/>
              <a:t>(p &gt; 0.05)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6535" y="820420"/>
            <a:ext cx="18999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1 </a:t>
            </a:r>
            <a:r>
              <a:rPr lang="en-US" altLang="en-US">
                <a:sym typeface="+mn-ea"/>
              </a:rPr>
              <a:t>→ Y</a:t>
            </a:r>
            <a:endParaRPr lang="en-US" altLang="en-US" baseline="-25000"/>
          </a:p>
          <a:p>
            <a:pPr algn="l"/>
            <a:r>
              <a:rPr lang="en-US" altLang="en-US" sz="5400"/>
              <a:t>0.434</a:t>
            </a:r>
            <a:endParaRPr lang="en-US" altLang="en-US" sz="5400"/>
          </a:p>
          <a:p>
            <a:pPr algn="l"/>
            <a:r>
              <a:rPr lang="en-US" altLang="en-US" sz="2400" b="1"/>
              <a:t>Cukup</a:t>
            </a:r>
            <a:endParaRPr lang="en-US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2452370" y="820420"/>
            <a:ext cx="2265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2 </a:t>
            </a:r>
            <a:r>
              <a:rPr lang="en-US" altLang="en-US">
                <a:sym typeface="+mn-ea"/>
              </a:rPr>
              <a:t>→ Y</a:t>
            </a:r>
            <a:endParaRPr lang="en-US" altLang="en-US" baseline="-25000"/>
          </a:p>
          <a:p>
            <a:pPr algn="l"/>
            <a:r>
              <a:rPr lang="en-US" altLang="en-US" sz="5400"/>
              <a:t>0.218</a:t>
            </a:r>
            <a:endParaRPr lang="en-US" altLang="en-US" sz="5400"/>
          </a:p>
          <a:p>
            <a:pPr algn="l"/>
            <a:r>
              <a:rPr lang="en-US" altLang="en-US" sz="2400" b="1"/>
              <a:t>Sangat Lemah</a:t>
            </a:r>
            <a:endParaRPr lang="en-US" altLang="en-US" sz="2400" b="1"/>
          </a:p>
        </p:txBody>
      </p:sp>
      <p:graphicFrame>
        <p:nvGraphicFramePr>
          <p:cNvPr id="7" name="Table 6"/>
          <p:cNvGraphicFramePr/>
          <p:nvPr/>
        </p:nvGraphicFramePr>
        <p:xfrm>
          <a:off x="216535" y="2602865"/>
          <a:ext cx="2913380" cy="1905000"/>
        </p:xfrm>
        <a:graphic>
          <a:graphicData uri="http://schemas.openxmlformats.org/drawingml/2006/table">
            <a:tbl>
              <a:tblPr bandCol="1">
                <a:tableStyleId>{22838BEF-8BB2-4498-84A7-C5851F593DF1}</a:tableStyleId>
              </a:tblPr>
              <a:tblGrid>
                <a:gridCol w="1197610"/>
                <a:gridCol w="17157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0.00-0.25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Sangat Lemah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0.26-0.50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Cukup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0.51-0.75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Kuat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0.76-0.99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Sangat Kuat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Sempurna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534660" y="226695"/>
            <a:ext cx="3615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UNTUK PENELITI BERIKUTNYA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534660" y="820420"/>
            <a:ext cx="4697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Perbanyak subyek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Ketepatan dalam operasionalisasi konsep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Penyempurnaan tata bahasa aitem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Administrasi skala yang rapi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Pemberian skor yang tepat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Interpretasi yang tepat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Presentation</Application>
  <PresentationFormat>Widescreen</PresentationFormat>
  <Paragraphs>136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微软雅黑</vt:lpstr>
      <vt:lpstr>Arial Unicode MS</vt:lpstr>
      <vt:lpstr>Calibri</vt:lpstr>
      <vt:lpstr>Times New Roman</vt:lpstr>
      <vt:lpstr>Orange Waves</vt:lpstr>
      <vt:lpstr>Seminar Hasil Skripsi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Hasil Skripsi</dc:title>
  <dc:creator>zen</dc:creator>
  <cp:lastModifiedBy>zen</cp:lastModifiedBy>
  <cp:revision>209</cp:revision>
  <dcterms:created xsi:type="dcterms:W3CDTF">2019-11-27T23:09:17Z</dcterms:created>
  <dcterms:modified xsi:type="dcterms:W3CDTF">2019-11-27T23:09:17Z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