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ä¸­åº¦æ ·å¼ 4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530" y="321310"/>
            <a:ext cx="2386330" cy="479425"/>
          </a:xfrm>
        </p:spPr>
        <p:txBody>
          <a:bodyPr/>
          <a:p>
            <a:r>
              <a:rPr lang="en-US" altLang="en-US" sz="1800" i="1"/>
              <a:t>Seminar Hasil Skripsi</a:t>
            </a:r>
            <a:endParaRPr lang="en-US" altLang="en-US" sz="18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528" y="663258"/>
            <a:ext cx="10949517" cy="981075"/>
          </a:xfrm>
        </p:spPr>
        <p:txBody>
          <a:bodyPr/>
          <a:p>
            <a:pPr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/>
              <a:t>Pengaruh Efikasi Diri dan Dukungan Guru Tahfidz terhadap Motivasi Menghafal Alquran</a:t>
            </a:r>
            <a:br>
              <a:rPr lang="en-US" altLang="en-US"/>
            </a:br>
            <a:r>
              <a:rPr lang="en-US" altLang="en-US" sz="2400"/>
              <a:t>(Pada Santri SMA Tahfidz Al-Izzah Samarinda)</a:t>
            </a:r>
            <a:endParaRPr lang="en-US" altLang="en-US" sz="2400"/>
          </a:p>
        </p:txBody>
      </p:sp>
      <p:pic>
        <p:nvPicPr>
          <p:cNvPr id="5" name="Picture 3" descr="images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" y="1898650"/>
            <a:ext cx="1901190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8737600" y="5554345"/>
            <a:ext cx="2671445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chemeClr val="bg1"/>
                </a:solidFill>
              </a:rPr>
              <a:t>Muhammad Zaini</a:t>
            </a:r>
            <a:endParaRPr lang="en-US" altLang="en-US" sz="2400" b="1">
              <a:solidFill>
                <a:schemeClr val="bg1"/>
              </a:solidFill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>
                <a:solidFill>
                  <a:schemeClr val="bg1"/>
                </a:solidFill>
              </a:rPr>
              <a:t>NIM. 1502105051</a:t>
            </a: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5105" y="314960"/>
            <a:ext cx="356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KARAKTERISTIK RESPONDEN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862830" y="314960"/>
            <a:ext cx="270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HASIL UJI DESKRIPTIF</a:t>
            </a:r>
            <a:endParaRPr lang="en-US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205105" y="780415"/>
            <a:ext cx="1308735" cy="1537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600"/>
              <a:t>87</a:t>
            </a:r>
            <a:endParaRPr lang="en-US" altLang="en-US" sz="6600"/>
          </a:p>
          <a:p>
            <a:r>
              <a:rPr lang="en-US" altLang="en-US" sz="2800"/>
              <a:t>subyek</a:t>
            </a:r>
            <a:endParaRPr lang="en-US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685290" y="889000"/>
            <a:ext cx="2409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32</a:t>
            </a:r>
            <a:endParaRPr lang="en-US" altLang="en-US" sz="4000"/>
          </a:p>
          <a:p>
            <a:r>
              <a:rPr lang="en-US" altLang="en-US" sz="1400"/>
              <a:t>usia 15 </a:t>
            </a:r>
            <a:r>
              <a:rPr lang="en-US" altLang="en-US" sz="1400" i="1"/>
              <a:t>(rentang usia 13-19)</a:t>
            </a:r>
            <a:endParaRPr lang="en-US" altLang="en-US" sz="1400" i="1"/>
          </a:p>
        </p:txBody>
      </p:sp>
      <p:sp>
        <p:nvSpPr>
          <p:cNvPr id="8" name="Text Box 7"/>
          <p:cNvSpPr txBox="1"/>
          <p:nvPr/>
        </p:nvSpPr>
        <p:spPr>
          <a:xfrm>
            <a:off x="1685290" y="1811020"/>
            <a:ext cx="259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46</a:t>
            </a:r>
            <a:endParaRPr lang="en-US" altLang="en-US" sz="4000"/>
          </a:p>
          <a:p>
            <a:r>
              <a:rPr lang="en-US" altLang="en-US" sz="1400"/>
              <a:t>perempuan </a:t>
            </a:r>
            <a:r>
              <a:rPr lang="en-US" altLang="en-US" sz="1400" i="1"/>
              <a:t>(laki-laki 41 orang)</a:t>
            </a:r>
            <a:endParaRPr lang="en-US" altLang="en-US" sz="1400" i="1"/>
          </a:p>
        </p:txBody>
      </p:sp>
      <p:sp>
        <p:nvSpPr>
          <p:cNvPr id="9" name="Text Box 8"/>
          <p:cNvSpPr txBox="1"/>
          <p:nvPr/>
        </p:nvSpPr>
        <p:spPr>
          <a:xfrm>
            <a:off x="1685290" y="2733040"/>
            <a:ext cx="766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43</a:t>
            </a:r>
            <a:endParaRPr lang="en-US" altLang="en-US" sz="4000"/>
          </a:p>
          <a:p>
            <a:r>
              <a:rPr lang="en-US" altLang="en-US" sz="1400"/>
              <a:t>kelas X</a:t>
            </a:r>
            <a:endParaRPr lang="en-US" altLang="en-US" sz="1400" i="1"/>
          </a:p>
        </p:txBody>
      </p:sp>
      <p:sp>
        <p:nvSpPr>
          <p:cNvPr id="10" name="Text Box 9"/>
          <p:cNvSpPr txBox="1"/>
          <p:nvPr/>
        </p:nvSpPr>
        <p:spPr>
          <a:xfrm>
            <a:off x="1685290" y="3655060"/>
            <a:ext cx="28047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56</a:t>
            </a:r>
            <a:endParaRPr lang="en-US" altLang="en-US" sz="4000"/>
          </a:p>
          <a:p>
            <a:r>
              <a:rPr lang="en-US" altLang="en-US" sz="1400"/>
              <a:t>1-5 juz </a:t>
            </a:r>
            <a:r>
              <a:rPr lang="en-US" altLang="en-US" sz="1400" i="1"/>
              <a:t>(rentang hafalan 0-20 juz)</a:t>
            </a:r>
            <a:endParaRPr lang="en-US" altLang="en-US" sz="1400" i="1"/>
          </a:p>
        </p:txBody>
      </p:sp>
      <p:sp>
        <p:nvSpPr>
          <p:cNvPr id="11" name="Text Box 10"/>
          <p:cNvSpPr txBox="1"/>
          <p:nvPr/>
        </p:nvSpPr>
        <p:spPr>
          <a:xfrm>
            <a:off x="4862830" y="889000"/>
            <a:ext cx="33039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Motivasi Menghafal Alquran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181.72 : 141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16.406 : 58</a:t>
            </a:r>
            <a:endParaRPr lang="en-US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4862830" y="2163445"/>
            <a:ext cx="31718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Efikasi Diri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136.40 : 108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16.182 : 58</a:t>
            </a:r>
            <a:endParaRPr lang="en-US" alt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4862830" y="3439160"/>
            <a:ext cx="30308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Dukungan Guru Tahfidz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118.74 : 93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13.183 : 58</a:t>
            </a:r>
            <a:endParaRPr lang="en-US" altLang="en-US" sz="2000"/>
          </a:p>
        </p:txBody>
      </p:sp>
      <p:sp>
        <p:nvSpPr>
          <p:cNvPr id="15" name="Text Box 14"/>
          <p:cNvSpPr txBox="1"/>
          <p:nvPr/>
        </p:nvSpPr>
        <p:spPr>
          <a:xfrm>
            <a:off x="8487410" y="314960"/>
            <a:ext cx="190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KATEGORISASI</a:t>
            </a:r>
            <a:endParaRPr lang="en-US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8487410" y="780415"/>
            <a:ext cx="277685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Motivasi Menghafal Alquran</a:t>
            </a:r>
            <a:endParaRPr lang="en-US" altLang="en-US" sz="5400" i="1"/>
          </a:p>
          <a:p>
            <a:r>
              <a:rPr lang="en-US" altLang="en-US" sz="5400"/>
              <a:t>68 tinggi</a:t>
            </a:r>
            <a:endParaRPr lang="en-US" altLang="en-US" sz="5400"/>
          </a:p>
          <a:p>
            <a:r>
              <a:rPr lang="en-US" altLang="en-US"/>
              <a:t>19 sedang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487410" y="2318385"/>
            <a:ext cx="2776855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Efikasi Diri</a:t>
            </a:r>
            <a:endParaRPr lang="en-US" altLang="en-US" sz="5400" i="1"/>
          </a:p>
          <a:p>
            <a:r>
              <a:rPr lang="en-US" altLang="en-US" sz="5400"/>
              <a:t>59 tinggi</a:t>
            </a:r>
            <a:endParaRPr lang="en-US" altLang="en-US" sz="5400"/>
          </a:p>
          <a:p>
            <a:r>
              <a:rPr lang="en-US" altLang="en-US"/>
              <a:t>37 sedang</a:t>
            </a:r>
            <a:endParaRPr lang="en-US" altLang="en-US"/>
          </a:p>
          <a:p>
            <a:r>
              <a:rPr lang="en-US" altLang="en-US"/>
              <a:t>1 rendah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487410" y="4137025"/>
            <a:ext cx="338772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Dukungan Guru Tahfidz</a:t>
            </a:r>
            <a:endParaRPr lang="en-US" altLang="en-US" sz="5400" i="1"/>
          </a:p>
          <a:p>
            <a:r>
              <a:rPr lang="en-US" altLang="en-US" sz="5400"/>
              <a:t>57 sedang</a:t>
            </a:r>
            <a:endParaRPr lang="en-US" altLang="en-US" sz="5400"/>
          </a:p>
          <a:p>
            <a:r>
              <a:rPr lang="en-US" altLang="en-US"/>
              <a:t>30 tinggi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535" y="226695"/>
            <a:ext cx="3156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NORMALITAS </a:t>
            </a:r>
            <a:r>
              <a:rPr lang="en-US" altLang="en-US"/>
              <a:t>(p &gt; 0.05)</a:t>
            </a:r>
            <a:endParaRPr lang="en-US" altLang="en-US"/>
          </a:p>
        </p:txBody>
      </p:sp>
      <p:pic>
        <p:nvPicPr>
          <p:cNvPr id="2" name="Picture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594995"/>
            <a:ext cx="2047875" cy="1639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275205" y="706755"/>
            <a:ext cx="2989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Motivasi Menghafal Alquran</a:t>
            </a:r>
            <a:endParaRPr lang="en-US" altLang="en-US"/>
          </a:p>
          <a:p>
            <a:r>
              <a:rPr lang="en-US" altLang="en-US" sz="3600"/>
              <a:t>0.003</a:t>
            </a:r>
            <a:endParaRPr lang="en-US" altLang="en-US" sz="3600"/>
          </a:p>
        </p:txBody>
      </p:sp>
      <p:pic>
        <p:nvPicPr>
          <p:cNvPr id="3" name="Picture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3" y="2234248"/>
            <a:ext cx="2047517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2275205" y="23749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Efikasi Diri</a:t>
            </a:r>
            <a:endParaRPr lang="en-US" altLang="en-US"/>
          </a:p>
          <a:p>
            <a:r>
              <a:rPr lang="en-US" altLang="en-US" sz="3600"/>
              <a:t>0.001</a:t>
            </a:r>
            <a:endParaRPr lang="en-US" altLang="en-US" sz="3600"/>
          </a:p>
        </p:txBody>
      </p:sp>
      <p:pic>
        <p:nvPicPr>
          <p:cNvPr id="7" name="Picture -2147482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871278"/>
            <a:ext cx="2044630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275205" y="3997960"/>
            <a:ext cx="2578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Dukungan Guru Tahfidz</a:t>
            </a:r>
            <a:endParaRPr lang="en-US" altLang="en-US"/>
          </a:p>
          <a:p>
            <a:r>
              <a:rPr lang="en-US" altLang="en-US" sz="3600"/>
              <a:t>0.013</a:t>
            </a:r>
            <a:endParaRPr lang="en-US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5497195" y="226695"/>
            <a:ext cx="3004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LINEARITAS</a:t>
            </a:r>
            <a:r>
              <a:rPr lang="en-US" altLang="en-US"/>
              <a:t> (p &gt; 0.05)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49719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1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0.393</a:t>
            </a:r>
            <a:endParaRPr lang="en-US" altLang="en-US" sz="3600"/>
          </a:p>
        </p:txBody>
      </p:sp>
      <p:sp>
        <p:nvSpPr>
          <p:cNvPr id="11" name="Text Box 10"/>
          <p:cNvSpPr txBox="1"/>
          <p:nvPr/>
        </p:nvSpPr>
        <p:spPr>
          <a:xfrm>
            <a:off x="704913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2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0.081</a:t>
            </a:r>
            <a:endParaRPr lang="en-US" altLang="en-US" sz="3600"/>
          </a:p>
        </p:txBody>
      </p:sp>
      <p:sp>
        <p:nvSpPr>
          <p:cNvPr id="12" name="Text Box 11"/>
          <p:cNvSpPr txBox="1"/>
          <p:nvPr/>
        </p:nvSpPr>
        <p:spPr>
          <a:xfrm>
            <a:off x="5497195" y="1742440"/>
            <a:ext cx="4199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MULTIKOLINEARITAS</a:t>
            </a:r>
            <a:r>
              <a:rPr lang="en-US" altLang="en-US"/>
              <a:t> (~VIF &lt; 10)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497195" y="22225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1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1.551</a:t>
            </a:r>
            <a:endParaRPr lang="en-US" altLang="en-US" sz="3600"/>
          </a:p>
        </p:txBody>
      </p:sp>
      <p:sp>
        <p:nvSpPr>
          <p:cNvPr id="14" name="Text Box 13"/>
          <p:cNvSpPr txBox="1"/>
          <p:nvPr/>
        </p:nvSpPr>
        <p:spPr>
          <a:xfrm>
            <a:off x="7049135" y="22225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2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1.551</a:t>
            </a:r>
            <a:endParaRPr lang="en-US" alt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5497195" y="3244850"/>
            <a:ext cx="4172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</a:t>
            </a:r>
            <a:r>
              <a:rPr lang="" altLang="en-US" b="1"/>
              <a:t>HOMOSKEDASTISITAS</a:t>
            </a:r>
            <a:r>
              <a:rPr lang="en-US" altLang="en-US"/>
              <a:t> (</a:t>
            </a:r>
            <a:r>
              <a:rPr lang="" altLang="en-US"/>
              <a:t>p</a:t>
            </a:r>
            <a:r>
              <a:rPr lang="en-US" altLang="en-US"/>
              <a:t> </a:t>
            </a:r>
            <a:r>
              <a:rPr lang="" altLang="en-US"/>
              <a:t>&gt;</a:t>
            </a:r>
            <a:r>
              <a:rPr lang="en-US" altLang="en-US"/>
              <a:t> </a:t>
            </a:r>
            <a:r>
              <a:rPr lang="" altLang="en-US"/>
              <a:t>0.05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497195" y="372491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1</a:t>
            </a:r>
            <a:endParaRPr lang="en-US" altLang="en-US" baseline="-25000"/>
          </a:p>
          <a:p>
            <a:pPr algn="l"/>
            <a:r>
              <a:rPr lang="" altLang="en-US" sz="3600"/>
              <a:t>0.027</a:t>
            </a:r>
            <a:endParaRPr lang="" altLang="en-US" sz="3600"/>
          </a:p>
        </p:txBody>
      </p:sp>
      <p:sp>
        <p:nvSpPr>
          <p:cNvPr id="17" name="Text Box 16"/>
          <p:cNvSpPr txBox="1"/>
          <p:nvPr/>
        </p:nvSpPr>
        <p:spPr>
          <a:xfrm>
            <a:off x="7049135" y="372491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2</a:t>
            </a:r>
            <a:endParaRPr lang="en-US" altLang="en-US" baseline="-25000"/>
          </a:p>
          <a:p>
            <a:pPr algn="l"/>
            <a:r>
              <a:rPr lang="" altLang="en-US" sz="3600"/>
              <a:t>0.950</a:t>
            </a:r>
            <a:endParaRPr lang="" altLang="en-US" sz="3600"/>
          </a:p>
        </p:txBody>
      </p:sp>
      <p:sp>
        <p:nvSpPr>
          <p:cNvPr id="21" name="Text Box 20"/>
          <p:cNvSpPr txBox="1"/>
          <p:nvPr/>
        </p:nvSpPr>
        <p:spPr>
          <a:xfrm>
            <a:off x="5497195" y="4735195"/>
            <a:ext cx="2623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</a:t>
            </a:r>
            <a:r>
              <a:rPr lang="" altLang="en-US" b="1"/>
              <a:t>AUTOKORELASI </a:t>
            </a:r>
            <a:r>
              <a:rPr lang="" altLang="en-US"/>
              <a:t>~</a:t>
            </a:r>
            <a:endParaRPr lang="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5497195" y="5103495"/>
            <a:ext cx="2303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3600"/>
              <a:t>dw &gt; 4 - dl</a:t>
            </a:r>
            <a:endParaRPr lang="" altLang="en-US" sz="3600"/>
          </a:p>
          <a:p>
            <a:pPr algn="l"/>
            <a:r>
              <a:rPr lang="" altLang="en-US"/>
              <a:t>terjadi autokorelasi</a:t>
            </a:r>
            <a:endParaRPr lang="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7800975" y="5103495"/>
            <a:ext cx="16497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dw    = 2.482</a:t>
            </a:r>
            <a:endParaRPr lang="" altLang="en-US"/>
          </a:p>
          <a:p>
            <a:r>
              <a:rPr lang="" altLang="en-US"/>
              <a:t>dl      = 1.6046</a:t>
            </a:r>
            <a:endParaRPr lang="" altLang="en-US"/>
          </a:p>
          <a:p>
            <a:r>
              <a:rPr lang="" altLang="en-US"/>
              <a:t>4 - dl = 2.3954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535" y="226695"/>
            <a:ext cx="4747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</a:t>
            </a:r>
            <a:r>
              <a:rPr lang="" altLang="en-US" b="1"/>
              <a:t>HIPOTESIS KENDALL'S TAU</a:t>
            </a:r>
            <a:r>
              <a:rPr lang="en-US" altLang="en-US" b="1"/>
              <a:t> </a:t>
            </a:r>
            <a:r>
              <a:rPr lang="en-US" altLang="en-US"/>
              <a:t>(p &gt; 0.05)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16535" y="820420"/>
            <a:ext cx="18999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X</a:t>
            </a:r>
            <a:r>
              <a:rPr lang="en-US" altLang="en-US" baseline="-25000">
                <a:sym typeface="+mn-ea"/>
              </a:rPr>
              <a:t>1 </a:t>
            </a:r>
            <a:r>
              <a:rPr lang="en-US" altLang="en-US">
                <a:sym typeface="+mn-ea"/>
              </a:rPr>
              <a:t>→ Y</a:t>
            </a:r>
            <a:endParaRPr lang="en-US" altLang="en-US" baseline="-25000"/>
          </a:p>
          <a:p>
            <a:pPr algn="l"/>
            <a:r>
              <a:rPr lang="en-US" altLang="en-US" sz="5400"/>
              <a:t>0.</a:t>
            </a:r>
            <a:r>
              <a:rPr lang="" altLang="en-US" sz="5400"/>
              <a:t>434</a:t>
            </a:r>
            <a:endParaRPr lang="" altLang="en-US" sz="5400"/>
          </a:p>
          <a:p>
            <a:pPr algn="l"/>
            <a:r>
              <a:rPr lang="" altLang="en-US" sz="2400" b="1"/>
              <a:t>Cukup</a:t>
            </a:r>
            <a:endParaRPr lang="" alt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2452370" y="820420"/>
            <a:ext cx="2265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X</a:t>
            </a:r>
            <a:r>
              <a:rPr lang="" altLang="en-US" baseline="-25000">
                <a:sym typeface="+mn-ea"/>
              </a:rPr>
              <a:t>2</a:t>
            </a:r>
            <a:r>
              <a:rPr lang="en-US" altLang="en-US" baseline="-25000">
                <a:sym typeface="+mn-ea"/>
              </a:rPr>
              <a:t> </a:t>
            </a:r>
            <a:r>
              <a:rPr lang="en-US" altLang="en-US">
                <a:sym typeface="+mn-ea"/>
              </a:rPr>
              <a:t>→ Y</a:t>
            </a:r>
            <a:endParaRPr lang="en-US" altLang="en-US" baseline="-25000"/>
          </a:p>
          <a:p>
            <a:pPr algn="l"/>
            <a:r>
              <a:rPr lang="en-US" altLang="en-US" sz="5400"/>
              <a:t>0.</a:t>
            </a:r>
            <a:r>
              <a:rPr lang="" altLang="en-US" sz="5400"/>
              <a:t>218</a:t>
            </a:r>
            <a:endParaRPr lang="en-US" altLang="en-US" sz="5400"/>
          </a:p>
          <a:p>
            <a:pPr algn="l"/>
            <a:r>
              <a:rPr lang="" altLang="en-US" sz="2400" b="1"/>
              <a:t>Sangat Lemah</a:t>
            </a:r>
            <a:endParaRPr lang="" altLang="en-US" sz="2400" b="1"/>
          </a:p>
        </p:txBody>
      </p:sp>
      <p:graphicFrame>
        <p:nvGraphicFramePr>
          <p:cNvPr id="7" name="Table 6"/>
          <p:cNvGraphicFramePr/>
          <p:nvPr/>
        </p:nvGraphicFramePr>
        <p:xfrm>
          <a:off x="216535" y="2602865"/>
          <a:ext cx="2913380" cy="190500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197610"/>
                <a:gridCol w="17157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0.00-0.25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Sangat Lemah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0.26-0.50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Cukup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0.51-0.75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Kuat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0.76-0.99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Sangat Kuat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1.00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Sempurna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5534660" y="226695"/>
            <a:ext cx="3615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/>
              <a:t>UNTUK PENELITI BERIKUTNYA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534660" y="820420"/>
            <a:ext cx="46977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Perbanyak subyek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Ketepatan dalam operasionalisasi konsep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Penyempurnaan tata bahasa aitem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Administrasi skala yang rapi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Pemberian skor yang tepat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Interpretasi yang tepat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Presentation</Application>
  <PresentationFormat>Widescreen</PresentationFormat>
  <Paragraphs>136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微软雅黑</vt:lpstr>
      <vt:lpstr>Arial Unicode MS</vt:lpstr>
      <vt:lpstr>Calibri</vt:lpstr>
      <vt:lpstr>Times New Roman</vt:lpstr>
      <vt:lpstr>Orange Waves</vt:lpstr>
      <vt:lpstr>Seminar Hasil Skripsi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Hasil Skripsi</dc:title>
  <dc:creator>zen</dc:creator>
  <cp:lastModifiedBy>zen</cp:lastModifiedBy>
  <cp:revision>196</cp:revision>
  <dcterms:created xsi:type="dcterms:W3CDTF">2019-11-26T00:54:24Z</dcterms:created>
  <dcterms:modified xsi:type="dcterms:W3CDTF">2019-11-26T00:54:24Z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