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2CB07-609E-47C8-8EA0-EBA4D3B0C297}" type="doc">
      <dgm:prSet loTypeId="urn:microsoft.com/office/officeart/2008/layout/AlternatingPictureBlocks" loCatId="picture" qsTypeId="urn:microsoft.com/office/officeart/2005/8/quickstyle/simple1" qsCatId="simple" csTypeId="urn:microsoft.com/office/officeart/2005/8/colors/accent1_2" csCatId="accent1" phldr="0"/>
      <dgm:spPr/>
    </dgm:pt>
    <dgm:pt modelId="{E153230B-13A8-4248-B00F-70E57C15B08B}">
      <dgm:prSet phldrT="[Text]" phldr="0" custT="0"/>
      <dgm:spPr/>
      <dgm:t>
        <a:bodyPr vert="horz" wrap="square"/>
        <a:p>
          <a:pPr>
            <a:lnSpc>
              <a:spcPct val="100000"/>
            </a:lnSpc>
            <a:spcBef>
              <a:spcPct val="0"/>
            </a:spcBef>
            <a:spcAft>
              <a:spcPct val="35000"/>
            </a:spcAft>
          </a:pPr>
          <a:r>
            <a:rPr lang="" altLang="en-US"/>
            <a:t>M</a:t>
          </a:r>
          <a:r>
            <a:rPr lang="en-US"/>
            <a:t>ahasiswa Universitas Esa Unggul</a:t>
          </a:r>
          <a:endParaRPr lang="en-US"/>
        </a:p>
      </dgm:t>
    </dgm:pt>
    <dgm:pt modelId="{FCE48E2A-695B-4646-97E8-122B5795EEAB}" cxnId="{7295D6ED-00B2-4D07-89A2-74CBE5F3502A}" type="parTrans">
      <dgm:prSet/>
      <dgm:spPr/>
    </dgm:pt>
    <dgm:pt modelId="{7FCA2DA3-8795-41FA-B0F3-CD39CD1C5DAA}" cxnId="{7295D6ED-00B2-4D07-89A2-74CBE5F3502A}" type="sibTrans">
      <dgm:prSet/>
      <dgm:spPr/>
    </dgm:pt>
    <dgm:pt modelId="{3E43A77D-E472-4718-AC7D-DD068B0EC6F7}">
      <dgm:prSet phldrT="[Text]" phldr="0" custT="0"/>
      <dgm:spPr/>
      <dgm:t>
        <a:bodyPr vert="horz" wrap="square"/>
        <a:p>
          <a:pPr>
            <a:lnSpc>
              <a:spcPct val="100000"/>
            </a:lnSpc>
            <a:spcBef>
              <a:spcPct val="0"/>
            </a:spcBef>
            <a:spcAft>
              <a:spcPct val="35000"/>
            </a:spcAft>
          </a:pPr>
          <a:r>
            <a:rPr lang="" altLang="en-US"/>
            <a:t>Teknik sample random sampling</a:t>
          </a:r>
          <a:r>
            <a:rPr lang="en-US"/>
            <a:t/>
          </a:r>
          <a:endParaRPr lang="en-US"/>
        </a:p>
      </dgm:t>
    </dgm:pt>
    <dgm:pt modelId="{CB4A255C-812C-47C6-A907-041DB4F97A02}" cxnId="{F5841B9A-FC32-4558-91A0-2779A13525FB}" type="parTrans">
      <dgm:prSet/>
      <dgm:spPr/>
    </dgm:pt>
    <dgm:pt modelId="{CCAA07FF-973D-4DC0-8FF3-437B5E5DDE58}" cxnId="{F5841B9A-FC32-4558-91A0-2779A13525FB}" type="sibTrans">
      <dgm:prSet/>
      <dgm:spPr/>
    </dgm:pt>
    <dgm:pt modelId="{5594641A-2ACB-4F2C-809B-9EF0F472E26F}">
      <dgm:prSet phldr="0" custT="0"/>
      <dgm:spPr/>
      <dgm:t>
        <a:bodyPr vert="horz" wrap="square"/>
        <a:p>
          <a:pPr>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r>
            <a:rPr lang=""/>
            <a:t/>
          </a:r>
          <a:endParaRPr lang=""/>
        </a:p>
      </dgm:t>
    </dgm:pt>
    <dgm:pt modelId="{40FDCF5C-4438-4FEA-BB27-009EFB99894E}" cxnId="{F892FCA9-3ED0-4B5F-AFE0-BD04B1A688C6}" type="parTrans">
      <dgm:prSet/>
      <dgm:spPr/>
    </dgm:pt>
    <dgm:pt modelId="{7D4A89BC-4A48-4846-BD4F-DFDE87BE6FA4}" cxnId="{F892FCA9-3ED0-4B5F-AFE0-BD04B1A688C6}" type="sibTrans">
      <dgm:prSet/>
      <dgm:spPr/>
    </dgm:pt>
    <dgm:pt modelId="{8D2FD86C-7CA2-4969-81DD-9BAC0592B134}">
      <dgm:prSet phldrT="[Text]" phldr="0" custT="0"/>
      <dgm:spPr/>
      <dgm:t>
        <a:bodyPr vert="horz" wrap="square"/>
        <a:p>
          <a:pPr>
            <a:lnSpc>
              <a:spcPct val="100000"/>
            </a:lnSpc>
            <a:spcBef>
              <a:spcPct val="0"/>
            </a:spcBef>
            <a:spcAft>
              <a:spcPct val="35000"/>
            </a:spcAft>
          </a:pPr>
          <a:r>
            <a:rPr lang="" altLang="en-US"/>
            <a:t>K</a:t>
          </a:r>
          <a:r>
            <a:rPr lang="en-US"/>
            <a:t>oefisien korelasi sebesar 0,694 dengan sig 0,000 (p &lt; 0,005)</a:t>
          </a:r>
          <a:endParaRPr lang="en-US"/>
        </a:p>
      </dgm:t>
    </dgm:pt>
    <dgm:pt modelId="{9AAC2946-2FB2-43C9-AE59-E2B3840D91B4}" cxnId="{0FBE2034-08F8-4AB9-9EEF-31B827B50EC6}" type="parTrans">
      <dgm:prSet/>
      <dgm:spPr/>
    </dgm:pt>
    <dgm:pt modelId="{3F3F75C2-51E5-4397-899E-A7E72893E354}" cxnId="{0FBE2034-08F8-4AB9-9EEF-31B827B50EC6}" type="sibTrans">
      <dgm:prSet/>
      <dgm:spPr/>
    </dgm:pt>
    <dgm:pt modelId="{C8BBBD06-0D32-4E9A-993E-D6DBED0E7C29}" type="pres">
      <dgm:prSet presAssocID="{E972CB07-609E-47C8-8EA0-EBA4D3B0C297}" presName="linearFlow" presStyleCnt="0">
        <dgm:presLayoutVars>
          <dgm:dir/>
          <dgm:resizeHandles val="exact"/>
        </dgm:presLayoutVars>
      </dgm:prSet>
      <dgm:spPr/>
    </dgm:pt>
    <dgm:pt modelId="{BAE4F4B9-7559-4DFB-A1E8-67927C52730A}" type="pres">
      <dgm:prSet presAssocID="{E153230B-13A8-4248-B00F-70E57C15B08B}" presName="comp" presStyleCnt="0"/>
      <dgm:spPr/>
    </dgm:pt>
    <dgm:pt modelId="{37CB2207-F7CC-4553-8691-29A3C8A0076C}" type="pres">
      <dgm:prSet presAssocID="{E153230B-13A8-4248-B00F-70E57C15B08B}" presName="rect2" presStyleLbl="node1" presStyleIdx="0" presStyleCnt="4">
        <dgm:presLayoutVars>
          <dgm:bulletEnabled val="1"/>
        </dgm:presLayoutVars>
      </dgm:prSet>
      <dgm:spPr/>
    </dgm:pt>
    <dgm:pt modelId="{1A669792-C744-4DE7-876D-FFD88E628BDC}" type="pres">
      <dgm:prSet presAssocID="{E153230B-13A8-4248-B00F-70E57C15B08B}" presName="rect1" presStyleLbl="lnNode1" presStyleIdx="0" presStyleCnt="4"/>
      <dgm:spPr/>
    </dgm:pt>
    <dgm:pt modelId="{1E42EB7A-1D14-42F0-AD88-6D5C892EA04B}" type="pres">
      <dgm:prSet presAssocID="{7FCA2DA3-8795-41FA-B0F3-CD39CD1C5DAA}" presName="sibTrans" presStyleCnt="0"/>
      <dgm:spPr/>
    </dgm:pt>
    <dgm:pt modelId="{2D70BAB0-3F29-4775-BC28-2DC0CEC862ED}" type="pres">
      <dgm:prSet presAssocID="{3E43A77D-E472-4718-AC7D-DD068B0EC6F7}" presName="comp" presStyleCnt="0"/>
      <dgm:spPr/>
    </dgm:pt>
    <dgm:pt modelId="{3E470D89-CBFD-4BF7-9095-5AC7CB98F4A3}" type="pres">
      <dgm:prSet presAssocID="{3E43A77D-E472-4718-AC7D-DD068B0EC6F7}" presName="rect2" presStyleLbl="node1" presStyleIdx="1" presStyleCnt="4">
        <dgm:presLayoutVars>
          <dgm:bulletEnabled val="1"/>
        </dgm:presLayoutVars>
      </dgm:prSet>
      <dgm:spPr/>
    </dgm:pt>
    <dgm:pt modelId="{5ADDDB1A-C9C7-43D5-8948-D9A941E5AFAB}" type="pres">
      <dgm:prSet presAssocID="{3E43A77D-E472-4718-AC7D-DD068B0EC6F7}" presName="rect1" presStyleLbl="lnNode1" presStyleIdx="1" presStyleCnt="4"/>
      <dgm:spPr/>
    </dgm:pt>
    <dgm:pt modelId="{3377A5B4-4983-43DB-993A-8B488EDFDCD6}" type="pres">
      <dgm:prSet presAssocID="{CCAA07FF-973D-4DC0-8FF3-437B5E5DDE58}" presName="sibTrans" presStyleCnt="0"/>
      <dgm:spPr/>
    </dgm:pt>
    <dgm:pt modelId="{7DC084B5-AAB6-45E2-9378-8A9D0488A75F}" type="pres">
      <dgm:prSet presAssocID="{5594641A-2ACB-4F2C-809B-9EF0F472E26F}" presName="comp" presStyleCnt="0"/>
      <dgm:spPr/>
    </dgm:pt>
    <dgm:pt modelId="{710F9898-5C40-485B-8A10-B3AFD9173331}" type="pres">
      <dgm:prSet presAssocID="{5594641A-2ACB-4F2C-809B-9EF0F472E26F}" presName="rect2" presStyleLbl="node1" presStyleIdx="2" presStyleCnt="4">
        <dgm:presLayoutVars>
          <dgm:bulletEnabled val="1"/>
        </dgm:presLayoutVars>
      </dgm:prSet>
      <dgm:spPr/>
    </dgm:pt>
    <dgm:pt modelId="{9F4198A5-2B25-412B-93E9-3C715D406A00}" type="pres">
      <dgm:prSet presAssocID="{5594641A-2ACB-4F2C-809B-9EF0F472E26F}" presName="rect1" presStyleLbl="lnNode1" presStyleIdx="2" presStyleCnt="4"/>
      <dgm:spPr/>
    </dgm:pt>
    <dgm:pt modelId="{5407ED62-5548-4E43-A77A-FE12380CB8D2}" type="pres">
      <dgm:prSet presAssocID="{7D4A89BC-4A48-4846-BD4F-DFDE87BE6FA4}" presName="sibTrans" presStyleCnt="0"/>
      <dgm:spPr/>
    </dgm:pt>
    <dgm:pt modelId="{61AFE3F5-63B0-4829-B9CA-94998BC3C77B}" type="pres">
      <dgm:prSet presAssocID="{8D2FD86C-7CA2-4969-81DD-9BAC0592B134}" presName="comp" presStyleCnt="0"/>
      <dgm:spPr/>
    </dgm:pt>
    <dgm:pt modelId="{3F790318-8443-4609-A8A9-9D7EDDDB9B4D}" type="pres">
      <dgm:prSet presAssocID="{8D2FD86C-7CA2-4969-81DD-9BAC0592B134}" presName="rect2" presStyleLbl="node1" presStyleIdx="3" presStyleCnt="4">
        <dgm:presLayoutVars>
          <dgm:bulletEnabled val="1"/>
        </dgm:presLayoutVars>
      </dgm:prSet>
      <dgm:spPr/>
    </dgm:pt>
    <dgm:pt modelId="{1B3973E2-50F5-4446-B753-9CFC304375B4}" type="pres">
      <dgm:prSet presAssocID="{8D2FD86C-7CA2-4969-81DD-9BAC0592B134}" presName="rect1" presStyleLbl="lnNode1" presStyleIdx="3" presStyleCnt="4"/>
      <dgm:spPr/>
    </dgm:pt>
  </dgm:ptLst>
  <dgm:cxnLst>
    <dgm:cxn modelId="{7295D6ED-00B2-4D07-89A2-74CBE5F3502A}" srcId="{E972CB07-609E-47C8-8EA0-EBA4D3B0C297}" destId="{E153230B-13A8-4248-B00F-70E57C15B08B}" srcOrd="0" destOrd="0" parTransId="{FCE48E2A-695B-4646-97E8-122B5795EEAB}" sibTransId="{7FCA2DA3-8795-41FA-B0F3-CD39CD1C5DAA}"/>
    <dgm:cxn modelId="{F5841B9A-FC32-4558-91A0-2779A13525FB}" srcId="{E972CB07-609E-47C8-8EA0-EBA4D3B0C297}" destId="{3E43A77D-E472-4718-AC7D-DD068B0EC6F7}" srcOrd="1" destOrd="0" parTransId="{CB4A255C-812C-47C6-A907-041DB4F97A02}" sibTransId="{CCAA07FF-973D-4DC0-8FF3-437B5E5DDE58}"/>
    <dgm:cxn modelId="{F892FCA9-3ED0-4B5F-AFE0-BD04B1A688C6}" srcId="{E972CB07-609E-47C8-8EA0-EBA4D3B0C297}" destId="{5594641A-2ACB-4F2C-809B-9EF0F472E26F}" srcOrd="2" destOrd="0" parTransId="{40FDCF5C-4438-4FEA-BB27-009EFB99894E}" sibTransId="{7D4A89BC-4A48-4846-BD4F-DFDE87BE6FA4}"/>
    <dgm:cxn modelId="{0FBE2034-08F8-4AB9-9EEF-31B827B50EC6}" srcId="{E972CB07-609E-47C8-8EA0-EBA4D3B0C297}" destId="{8D2FD86C-7CA2-4969-81DD-9BAC0592B134}" srcOrd="3" destOrd="0" parTransId="{9AAC2946-2FB2-43C9-AE59-E2B3840D91B4}" sibTransId="{3F3F75C2-51E5-4397-899E-A7E72893E354}"/>
    <dgm:cxn modelId="{08A8F4CB-F874-4B38-BCE1-B3E959AD0DB0}" type="presOf" srcId="{E972CB07-609E-47C8-8EA0-EBA4D3B0C297}" destId="{C8BBBD06-0D32-4E9A-993E-D6DBED0E7C29}" srcOrd="0" destOrd="0" presId="urn:microsoft.com/office/officeart/2008/layout/AlternatingPictureBlocks"/>
    <dgm:cxn modelId="{B2079430-CADF-472B-B2E5-50F6C8FA53A4}" type="presParOf" srcId="{C8BBBD06-0D32-4E9A-993E-D6DBED0E7C29}" destId="{BAE4F4B9-7559-4DFB-A1E8-67927C52730A}" srcOrd="0" destOrd="0" presId="urn:microsoft.com/office/officeart/2008/layout/AlternatingPictureBlocks"/>
    <dgm:cxn modelId="{31A597CD-865F-4660-A34B-20DA00710E42}" type="presParOf" srcId="{BAE4F4B9-7559-4DFB-A1E8-67927C52730A}" destId="{37CB2207-F7CC-4553-8691-29A3C8A0076C}" srcOrd="0" destOrd="0" presId="urn:microsoft.com/office/officeart/2008/layout/AlternatingPictureBlocks"/>
    <dgm:cxn modelId="{7E120095-2B49-455F-8FBA-93B40CCB25F9}" type="presOf" srcId="{E153230B-13A8-4248-B00F-70E57C15B08B}" destId="{37CB2207-F7CC-4553-8691-29A3C8A0076C}" srcOrd="0" destOrd="0" presId="urn:microsoft.com/office/officeart/2008/layout/AlternatingPictureBlocks"/>
    <dgm:cxn modelId="{EA46F81B-5D48-4464-8CD5-43E86059800A}" type="presParOf" srcId="{BAE4F4B9-7559-4DFB-A1E8-67927C52730A}" destId="{1A669792-C744-4DE7-876D-FFD88E628BDC}" srcOrd="1" destOrd="0" presId="urn:microsoft.com/office/officeart/2008/layout/AlternatingPictureBlocks"/>
    <dgm:cxn modelId="{42C16078-3E13-4B9A-8CC1-9979E933C127}" type="presParOf" srcId="{C8BBBD06-0D32-4E9A-993E-D6DBED0E7C29}" destId="{1E42EB7A-1D14-42F0-AD88-6D5C892EA04B}" srcOrd="1" destOrd="0" presId="urn:microsoft.com/office/officeart/2008/layout/AlternatingPictureBlocks"/>
    <dgm:cxn modelId="{6A2E3926-CDF8-4116-BDEB-543BEB7EFAC5}" type="presParOf" srcId="{C8BBBD06-0D32-4E9A-993E-D6DBED0E7C29}" destId="{2D70BAB0-3F29-4775-BC28-2DC0CEC862ED}" srcOrd="2" destOrd="0" presId="urn:microsoft.com/office/officeart/2008/layout/AlternatingPictureBlocks"/>
    <dgm:cxn modelId="{D3FFE4F6-CBE9-41F5-B5CB-82888B546DC6}" type="presParOf" srcId="{2D70BAB0-3F29-4775-BC28-2DC0CEC862ED}" destId="{3E470D89-CBFD-4BF7-9095-5AC7CB98F4A3}" srcOrd="0" destOrd="2" presId="urn:microsoft.com/office/officeart/2008/layout/AlternatingPictureBlocks"/>
    <dgm:cxn modelId="{B075AD36-7D3C-42B2-AF35-17C447BC2124}" type="presOf" srcId="{3E43A77D-E472-4718-AC7D-DD068B0EC6F7}" destId="{3E470D89-CBFD-4BF7-9095-5AC7CB98F4A3}" srcOrd="0" destOrd="0" presId="urn:microsoft.com/office/officeart/2008/layout/AlternatingPictureBlocks"/>
    <dgm:cxn modelId="{57D798C9-4771-4AD3-8D84-D03C1EE09DAD}" type="presParOf" srcId="{2D70BAB0-3F29-4775-BC28-2DC0CEC862ED}" destId="{5ADDDB1A-C9C7-43D5-8948-D9A941E5AFAB}" srcOrd="1" destOrd="2" presId="urn:microsoft.com/office/officeart/2008/layout/AlternatingPictureBlocks"/>
    <dgm:cxn modelId="{5472F722-CF3D-4E88-946B-9609A03678FA}" type="presParOf" srcId="{C8BBBD06-0D32-4E9A-993E-D6DBED0E7C29}" destId="{3377A5B4-4983-43DB-993A-8B488EDFDCD6}" srcOrd="3" destOrd="0" presId="urn:microsoft.com/office/officeart/2008/layout/AlternatingPictureBlocks"/>
    <dgm:cxn modelId="{F25433A0-EFCD-48B8-9C31-CB5AF8250AD8}" type="presParOf" srcId="{C8BBBD06-0D32-4E9A-993E-D6DBED0E7C29}" destId="{7DC084B5-AAB6-45E2-9378-8A9D0488A75F}" srcOrd="4" destOrd="0" presId="urn:microsoft.com/office/officeart/2008/layout/AlternatingPictureBlocks"/>
    <dgm:cxn modelId="{1FEA5754-0FB6-47A7-95EF-0C724A828110}" type="presParOf" srcId="{7DC084B5-AAB6-45E2-9378-8A9D0488A75F}" destId="{710F9898-5C40-485B-8A10-B3AFD9173331}" srcOrd="0" destOrd="4" presId="urn:microsoft.com/office/officeart/2008/layout/AlternatingPictureBlocks"/>
    <dgm:cxn modelId="{1344B34A-4079-4762-9E48-305A1CA0D546}" type="presOf" srcId="{5594641A-2ACB-4F2C-809B-9EF0F472E26F}" destId="{710F9898-5C40-485B-8A10-B3AFD9173331}" srcOrd="0" destOrd="0" presId="urn:microsoft.com/office/officeart/2008/layout/AlternatingPictureBlocks"/>
    <dgm:cxn modelId="{45709BED-B7FD-4687-A3ED-BCC4725F14F8}" type="presParOf" srcId="{7DC084B5-AAB6-45E2-9378-8A9D0488A75F}" destId="{9F4198A5-2B25-412B-93E9-3C715D406A00}" srcOrd="1" destOrd="4" presId="urn:microsoft.com/office/officeart/2008/layout/AlternatingPictureBlocks"/>
    <dgm:cxn modelId="{0F154D87-7A1E-4DC8-A858-124E9AC5C169}" type="presParOf" srcId="{C8BBBD06-0D32-4E9A-993E-D6DBED0E7C29}" destId="{5407ED62-5548-4E43-A77A-FE12380CB8D2}" srcOrd="5" destOrd="0" presId="urn:microsoft.com/office/officeart/2008/layout/AlternatingPictureBlocks"/>
    <dgm:cxn modelId="{ACB8935B-2ABE-4966-8A5E-12BDA0DB08A4}" type="presParOf" srcId="{C8BBBD06-0D32-4E9A-993E-D6DBED0E7C29}" destId="{61AFE3F5-63B0-4829-B9CA-94998BC3C77B}" srcOrd="6" destOrd="0" presId="urn:microsoft.com/office/officeart/2008/layout/AlternatingPictureBlocks"/>
    <dgm:cxn modelId="{58C73A9D-D9D7-497E-892C-F7EF2DBE0D44}" type="presParOf" srcId="{61AFE3F5-63B0-4829-B9CA-94998BC3C77B}" destId="{3F790318-8443-4609-A8A9-9D7EDDDB9B4D}" srcOrd="0" destOrd="6" presId="urn:microsoft.com/office/officeart/2008/layout/AlternatingPictureBlocks"/>
    <dgm:cxn modelId="{AEDBBDAB-CAA5-47A4-A51D-6F79E1DF3839}" type="presOf" srcId="{8D2FD86C-7CA2-4969-81DD-9BAC0592B134}" destId="{3F790318-8443-4609-A8A9-9D7EDDDB9B4D}" srcOrd="0" destOrd="0" presId="urn:microsoft.com/office/officeart/2008/layout/AlternatingPictureBlocks"/>
    <dgm:cxn modelId="{7A56D4B4-3326-4484-9C2F-A1225FC4C22E}" type="presParOf" srcId="{61AFE3F5-63B0-4829-B9CA-94998BC3C77B}" destId="{1B3973E2-50F5-4446-B753-9CFC304375B4}" srcOrd="1" destOrd="6" presId="urn:microsoft.com/office/officeart/2008/layout/AlternatingPictureBlock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43805" cy="4996180"/>
        <a:chOff x="0" y="0"/>
        <a:chExt cx="5043805" cy="4996180"/>
      </a:xfrm>
    </dsp:grpSpPr>
    <dsp:sp modelId="{37CB2207-F7CC-4553-8691-29A3C8A0076C}">
      <dsp:nvSpPr>
        <dsp:cNvPr id="3" name="Rectangle 2"/>
        <dsp:cNvSpPr/>
      </dsp:nvSpPr>
      <dsp:spPr bwMode="white">
        <a:xfrm>
          <a:off x="1898353" y="0"/>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a:t>
          </a:r>
          <a:r>
            <a:rPr lang="en-US"/>
            <a:t>ahasiswa Universitas Esa Unggul</a:t>
          </a:r>
          <a:endParaRPr lang="en-US"/>
        </a:p>
      </dsp:txBody>
      <dsp:txXfrm>
        <a:off x="1898353" y="0"/>
        <a:ext cx="2457520" cy="1111497"/>
      </dsp:txXfrm>
    </dsp:sp>
    <dsp:sp modelId="{1A669792-C744-4DE7-876D-FFD88E628BDC}">
      <dsp:nvSpPr>
        <dsp:cNvPr id="4" name="Rectangle 3"/>
        <dsp:cNvSpPr/>
      </dsp:nvSpPr>
      <dsp:spPr bwMode="white">
        <a:xfrm>
          <a:off x="687932" y="0"/>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0"/>
        <a:ext cx="1100382" cy="1111497"/>
      </dsp:txXfrm>
    </dsp:sp>
    <dsp:sp modelId="{3E470D89-CBFD-4BF7-9095-5AC7CB98F4A3}">
      <dsp:nvSpPr>
        <dsp:cNvPr id="5" name="Rectangle 4"/>
        <dsp:cNvSpPr/>
      </dsp:nvSpPr>
      <dsp:spPr bwMode="white">
        <a:xfrm>
          <a:off x="687932" y="1294894"/>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Teknik sample random sampling</a:t>
          </a:r>
          <a:endParaRPr lang="en-US"/>
        </a:p>
      </dsp:txBody>
      <dsp:txXfrm>
        <a:off x="687932" y="1294894"/>
        <a:ext cx="2457520" cy="1111497"/>
      </dsp:txXfrm>
    </dsp:sp>
    <dsp:sp modelId="{5ADDDB1A-C9C7-43D5-8948-D9A941E5AFAB}">
      <dsp:nvSpPr>
        <dsp:cNvPr id="6" name="Rectangle 5"/>
        <dsp:cNvSpPr/>
      </dsp:nvSpPr>
      <dsp:spPr bwMode="white">
        <a:xfrm>
          <a:off x="3255491" y="1294894"/>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1294894"/>
        <a:ext cx="1100382" cy="1111497"/>
      </dsp:txXfrm>
    </dsp:sp>
    <dsp:sp modelId="{710F9898-5C40-485B-8A10-B3AFD9173331}">
      <dsp:nvSpPr>
        <dsp:cNvPr id="9" name="Rectangle 8"/>
        <dsp:cNvSpPr/>
      </dsp:nvSpPr>
      <dsp:spPr bwMode="white">
        <a:xfrm>
          <a:off x="1898353" y="2589789"/>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endParaRPr lang=""/>
        </a:p>
      </dsp:txBody>
      <dsp:txXfrm>
        <a:off x="1898353" y="2589789"/>
        <a:ext cx="2457520" cy="1111497"/>
      </dsp:txXfrm>
    </dsp:sp>
    <dsp:sp modelId="{9F4198A5-2B25-412B-93E9-3C715D406A00}">
      <dsp:nvSpPr>
        <dsp:cNvPr id="10" name="Rectangle 9"/>
        <dsp:cNvSpPr/>
      </dsp:nvSpPr>
      <dsp:spPr bwMode="white">
        <a:xfrm>
          <a:off x="687932" y="2589789"/>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2589789"/>
        <a:ext cx="1100382" cy="1111497"/>
      </dsp:txXfrm>
    </dsp:sp>
    <dsp:sp modelId="{3F790318-8443-4609-A8A9-9D7EDDDB9B4D}">
      <dsp:nvSpPr>
        <dsp:cNvPr id="7" name="Rectangle 6"/>
        <dsp:cNvSpPr/>
      </dsp:nvSpPr>
      <dsp:spPr bwMode="white">
        <a:xfrm>
          <a:off x="687932" y="3884683"/>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K</a:t>
          </a:r>
          <a:r>
            <a:rPr lang="en-US"/>
            <a:t>oefisien korelasi sebesar 0,694 dengan sig 0,000 (p &lt; 0,005)</a:t>
          </a:r>
          <a:endParaRPr lang="en-US"/>
        </a:p>
      </dsp:txBody>
      <dsp:txXfrm>
        <a:off x="687932" y="3884683"/>
        <a:ext cx="2457520" cy="1111497"/>
      </dsp:txXfrm>
    </dsp:sp>
    <dsp:sp modelId="{1B3973E2-50F5-4446-B753-9CFC304375B4}">
      <dsp:nvSpPr>
        <dsp:cNvPr id="8" name="Rectangle 7"/>
        <dsp:cNvSpPr/>
      </dsp:nvSpPr>
      <dsp:spPr bwMode="white">
        <a:xfrm>
          <a:off x="3255491" y="3884683"/>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3884683"/>
        <a:ext cx="1100382" cy="111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Motivasi Menghafal Alquran</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 → Efikasi Diri</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Efikasi Diri</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Efikasi Diri</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Dukungan Guru Tahfidz</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a:t>
            </a:r>
            <a:r>
              <a:rPr lang="en-US" altLang="en-US">
                <a:sym typeface="+mn-ea"/>
              </a:rPr>
              <a:t>→ Dukungan Guru Tahfidz</a:t>
            </a:r>
            <a:endParaRPr lang="" altLang="en-US"/>
          </a:p>
        </p:txBody>
      </p:sp>
      <p:sp>
        <p:nvSpPr>
          <p:cNvPr id="3" name="Content Placeholder 2"/>
          <p:cNvSpPr>
            <a:spLocks noGrp="1"/>
          </p:cNvSpPr>
          <p:nvPr>
            <p:ph idx="1"/>
          </p:nvPr>
        </p:nvSpPr>
        <p:spPr/>
        <p:txBody>
          <a:bodyPr/>
          <a:p>
            <a:pPr marL="0" indent="0">
              <a:buNone/>
            </a:pPr>
            <a:r>
              <a:rPr lang="" altLang="en-US" i="1"/>
              <a:t>Ada beberapa guru yang jarang memberikan dukungan kepada santrinya dalam bentuk motivasi menghafal Alquran.</a:t>
            </a:r>
            <a:endParaRPr lang="" altLang="en-US" i="1"/>
          </a:p>
          <a:p>
            <a:pPr marL="0" indent="0">
              <a:buNone/>
            </a:pPr>
            <a:endParaRPr lang="" altLang="en-US" i="1"/>
          </a:p>
          <a:p>
            <a:pPr marL="0" indent="0">
              <a:buNone/>
            </a:pPr>
            <a:r>
              <a:rPr lang="" altLang="en-US" i="1"/>
              <a:t>Hasil wawancara (Sabtu, 26 Januari 2019)</a:t>
            </a:r>
            <a:endParaRPr lang=""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a:t>
            </a:r>
            <a:r>
              <a:rPr lang="en-US" altLang="en-US">
                <a:sym typeface="+mn-ea"/>
              </a:rPr>
              <a:t>→ Dukungan Guru Tahfidz</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6403975" y="773430"/>
          <a:ext cx="5043805" cy="49961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756410" y="1174750"/>
            <a:ext cx="4349115" cy="2245360"/>
          </a:xfrm>
          <a:prstGeom prst="rect">
            <a:avLst/>
          </a:prstGeom>
          <a:noFill/>
        </p:spPr>
        <p:txBody>
          <a:bodyPr wrap="square" rtlCol="0">
            <a:spAutoFit/>
          </a:bodyPr>
          <a:p>
            <a:pPr algn="r"/>
            <a:r>
              <a:rPr lang="" altLang="en-US" sz="2800"/>
              <a:t>Hubungan antara Dukungan Sosial (dosen) dan Motivasi Belajar</a:t>
            </a:r>
            <a:endParaRPr lang="" altLang="en-US" sz="2800"/>
          </a:p>
          <a:p>
            <a:pPr algn="r"/>
            <a:endParaRPr lang="" altLang="en-US" sz="2800"/>
          </a:p>
          <a:p>
            <a:pPr algn="r"/>
            <a:r>
              <a:rPr lang="" altLang="en-US" sz="2800"/>
              <a:t>Suciani dan Rozali (2014)</a:t>
            </a:r>
            <a:endParaRPr lang=""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Rumusan Masalah</a:t>
            </a:r>
            <a:endParaRPr lang=""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a:t>
            </a:r>
            <a:endParaRPr lang="" altLang="en-US"/>
          </a:p>
        </p:txBody>
      </p:sp>
      <p:sp>
        <p:nvSpPr>
          <p:cNvPr id="5" name="Text Placeholder 4"/>
          <p:cNvSpPr>
            <a:spLocks noGrp="1"/>
          </p:cNvSpPr>
          <p:nvPr>
            <p:ph type="body" idx="1"/>
          </p:nvPr>
        </p:nvSpPr>
        <p:spPr/>
        <p:txBody>
          <a:bodyPr/>
          <a:p>
            <a:r>
              <a:rPr lang="" altLang="en-US"/>
              <a:t>PENDAHULUAN</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Tujuan Penelitian</a:t>
            </a:r>
            <a:endParaRPr lang=""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Manfaat Penelitian</a:t>
            </a:r>
            <a:endParaRPr lang=""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II</a:t>
            </a:r>
            <a:endParaRPr lang="" altLang="en-US"/>
          </a:p>
        </p:txBody>
      </p:sp>
      <p:sp>
        <p:nvSpPr>
          <p:cNvPr id="5" name="Text Placeholder 4"/>
          <p:cNvSpPr>
            <a:spLocks noGrp="1"/>
          </p:cNvSpPr>
          <p:nvPr>
            <p:ph type="body" idx="1"/>
          </p:nvPr>
        </p:nvSpPr>
        <p:spPr/>
        <p:txBody>
          <a:bodyPr/>
          <a:p>
            <a:r>
              <a:rPr lang="" altLang="en-US"/>
              <a:t>TINJAUAN PUSTAKA</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Definisi</a:t>
            </a:r>
            <a:endParaRPr lang="" altLang="en-US"/>
          </a:p>
        </p:txBody>
      </p:sp>
      <p:sp>
        <p:nvSpPr>
          <p:cNvPr id="5" name="Text Placeholder 4"/>
          <p:cNvSpPr>
            <a:spLocks noGrp="1"/>
          </p:cNvSpPr>
          <p:nvPr>
            <p:ph type="body" idx="1"/>
          </p:nvPr>
        </p:nvSpPr>
        <p:spPr/>
        <p:txBody>
          <a:bodyPr/>
          <a:p>
            <a:r>
              <a:rPr lang="" altLang="en-US"/>
              <a:t>Winkel (2012)</a:t>
            </a:r>
            <a:endParaRPr lang="" altLang="en-US"/>
          </a:p>
        </p:txBody>
      </p:sp>
      <p:sp>
        <p:nvSpPr>
          <p:cNvPr id="6" name="Content Placeholder 5"/>
          <p:cNvSpPr>
            <a:spLocks noGrp="1"/>
          </p:cNvSpPr>
          <p:nvPr>
            <p:ph sz="half" idx="2"/>
          </p:nvPr>
        </p:nvSpPr>
        <p:spPr/>
        <p:txBody>
          <a:bodyPr/>
          <a:p>
            <a:pPr marL="0" indent="0">
              <a:buNone/>
            </a:pPr>
            <a:r>
              <a:rPr lang="" altLang="en-US" sz="2100" b="1"/>
              <a:t>Motivasi belajar: </a:t>
            </a:r>
            <a:r>
              <a:rPr lang=""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 altLang="en-US"/>
              <a:t>(</a:t>
            </a:r>
            <a:r>
              <a:rPr lang="en-US"/>
              <a:t>2009)</a:t>
            </a:r>
            <a:endParaRPr lang="en-US"/>
          </a:p>
        </p:txBody>
      </p:sp>
      <p:sp>
        <p:nvSpPr>
          <p:cNvPr id="8" name="Content Placeholder 7"/>
          <p:cNvSpPr>
            <a:spLocks noGrp="1"/>
          </p:cNvSpPr>
          <p:nvPr>
            <p:ph sz="quarter" idx="4"/>
          </p:nvPr>
        </p:nvSpPr>
        <p:spPr/>
        <p:txBody>
          <a:bodyPr/>
          <a:p>
            <a:pPr marL="0" indent="0">
              <a:buNone/>
            </a:pPr>
            <a:r>
              <a:rPr lang="" altLang="en-US" sz="2000" b="1"/>
              <a:t>Motivasi belajar:</a:t>
            </a:r>
            <a:r>
              <a:rPr lang=""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 altLang="en-US" sz="2600" b="1"/>
              <a:t>Menghafal: </a:t>
            </a:r>
            <a:r>
              <a:rPr lang=""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 altLang="en-US" sz="3100" b="1"/>
              <a:t>Alquran:</a:t>
            </a:r>
            <a:r>
              <a:rPr lang="" altLang="en-US" sz="3100"/>
              <a:t> Firman-firman Allah Subhanahu wa Taala yang disampaikan oleh malaikat Jibril sesuai dengan redaksi-Nya kepada Nabi Muhammad Shallallahu Alaihi wa Sallam.</a:t>
            </a:r>
            <a:endParaRPr lang="" altLang="en-US" sz="3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 → Definisi</a:t>
            </a:r>
            <a:endParaRPr lang="" altLang="en-US"/>
          </a:p>
        </p:txBody>
      </p:sp>
      <p:sp>
        <p:nvSpPr>
          <p:cNvPr id="7" name="Text Placeholder 6"/>
          <p:cNvSpPr>
            <a:spLocks noGrp="1"/>
          </p:cNvSpPr>
          <p:nvPr>
            <p:ph type="body" idx="1"/>
          </p:nvPr>
        </p:nvSpPr>
        <p:spPr/>
        <p:txBody>
          <a:bodyPr/>
          <a:p>
            <a:r>
              <a:rPr lang="" altLang="en-US" sz="2000" b="1"/>
              <a:t>Motivasi menghafal Alquran: </a:t>
            </a:r>
            <a:r>
              <a:rPr lang=""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 → Faktor yang Mempengaruhi</a:t>
            </a:r>
            <a:endParaRPr lang=""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 altLang="en-US" sz="1400"/>
              <a:t>Faktor internal</a:t>
            </a:r>
            <a:endParaRPr lang="" altLang="en-US" sz="1400"/>
          </a:p>
          <a:p>
            <a:pPr lvl="1"/>
            <a:r>
              <a:rPr lang="" altLang="en-US" sz="1400"/>
              <a:t>Faktor jasmaniah</a:t>
            </a:r>
            <a:endParaRPr lang="" altLang="en-US" sz="1400"/>
          </a:p>
          <a:p>
            <a:pPr lvl="1"/>
            <a:r>
              <a:rPr lang="" altLang="en-US" sz="1400"/>
              <a:t>Faktor psikologis</a:t>
            </a:r>
            <a:endParaRPr lang="" altLang="en-US" sz="1400"/>
          </a:p>
          <a:p>
            <a:r>
              <a:rPr lang="" altLang="en-US" sz="1400"/>
              <a:t>Faktor eksternal</a:t>
            </a:r>
            <a:endParaRPr lang="" altLang="en-US" sz="1400"/>
          </a:p>
          <a:p>
            <a:pPr lvl="1"/>
            <a:r>
              <a:rPr lang="" altLang="en-US" sz="1400"/>
              <a:t>Faktor keluarga</a:t>
            </a:r>
            <a:endParaRPr lang="" altLang="en-US" sz="1400"/>
          </a:p>
          <a:p>
            <a:pPr lvl="2"/>
            <a:r>
              <a:rPr lang="" altLang="en-US" sz="1400"/>
              <a:t>Orangtua</a:t>
            </a:r>
            <a:endParaRPr lang="" altLang="en-US" sz="1400"/>
          </a:p>
          <a:p>
            <a:pPr lvl="2"/>
            <a:r>
              <a:rPr lang="" altLang="en-US" sz="1400"/>
              <a:t>Relasi antaranggota keluarga</a:t>
            </a:r>
            <a:endParaRPr lang="" altLang="en-US" sz="1400"/>
          </a:p>
          <a:p>
            <a:pPr lvl="1"/>
            <a:r>
              <a:rPr lang="" altLang="en-US" sz="1400"/>
              <a:t>Faktor sekolah</a:t>
            </a:r>
            <a:endParaRPr lang="" altLang="en-US" sz="1400"/>
          </a:p>
          <a:p>
            <a:pPr lvl="2"/>
            <a:r>
              <a:rPr lang="" altLang="en-US" sz="1400"/>
              <a:t>Kurikulum</a:t>
            </a:r>
            <a:endParaRPr lang="" altLang="en-US" sz="1400"/>
          </a:p>
          <a:p>
            <a:pPr lvl="2"/>
            <a:r>
              <a:rPr lang="" altLang="en-US" sz="1400"/>
              <a:t>Dukungan guru</a:t>
            </a:r>
            <a:endParaRPr lang="" altLang="en-US" sz="1400"/>
          </a:p>
          <a:p>
            <a:pPr lvl="2"/>
            <a:r>
              <a:rPr lang="" altLang="en-US" sz="1400"/>
              <a:t>Lingkungan</a:t>
            </a:r>
            <a:endParaRPr lang="" altLang="en-US" sz="1400"/>
          </a:p>
          <a:p>
            <a:pPr lvl="1"/>
            <a:r>
              <a:rPr lang="" altLang="en-US" sz="1400"/>
              <a:t>Faktor masyarakat</a:t>
            </a:r>
            <a:endParaRPr lang="" altLang="en-US" sz="1400"/>
          </a:p>
          <a:p>
            <a:pPr lvl="2"/>
            <a:r>
              <a:rPr lang="" altLang="en-US" sz="1400"/>
              <a:t>Media massa</a:t>
            </a:r>
            <a:endParaRPr lang="" altLang="en-US" sz="1400"/>
          </a:p>
          <a:p>
            <a:pPr lvl="2"/>
            <a:r>
              <a:rPr lang="" altLang="en-US" sz="1400"/>
              <a:t>Teman</a:t>
            </a:r>
            <a:endParaRPr lang=""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t>
            </a:r>
            <a:r>
              <a:rPr lang="" altLang="en-US">
                <a:sym typeface="+mn-ea"/>
              </a:rPr>
              <a:t>Aspek</a:t>
            </a:r>
            <a:endParaRPr lang=""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Efikasi Diri → Definisi</a:t>
            </a:r>
            <a:endParaRPr lang=""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 altLang="en-US"/>
              <a:t>Mawanti (2011)</a:t>
            </a:r>
            <a:endParaRPr lang="" altLang="en-US"/>
          </a:p>
        </p:txBody>
      </p:sp>
      <p:sp>
        <p:nvSpPr>
          <p:cNvPr id="4" name="Content Placeholder 3"/>
          <p:cNvSpPr>
            <a:spLocks noGrp="1"/>
          </p:cNvSpPr>
          <p:nvPr>
            <p:ph sz="half" idx="2"/>
          </p:nvPr>
        </p:nvSpPr>
        <p:spPr/>
        <p:txBody>
          <a:bodyPr/>
          <a:p>
            <a:pPr marL="0" indent="0">
              <a:buNone/>
            </a:pPr>
            <a:r>
              <a:rPr lang=""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 </a:t>
            </a:r>
            <a:r>
              <a:rPr lang="" altLang="en-US"/>
              <a:t>Fenomena</a:t>
            </a:r>
            <a:endParaRPr lang=""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a:t>
            </a:r>
            <a:r>
              <a:rPr lang="" altLang="en-US"/>
              <a:t>(</a:t>
            </a:r>
            <a:r>
              <a:rPr lang="en-US" altLang="en-US"/>
              <a:t>2014</a:t>
            </a:r>
            <a:r>
              <a:rPr lang="" altLang="en-US"/>
              <a:t>)</a:t>
            </a:r>
            <a:endParaRPr lang=""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 altLang="en-US" sz="2200"/>
              <a:t>.</a:t>
            </a:r>
            <a:endParaRPr lang=""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t>
            </a:r>
            <a:r>
              <a:rPr lang="" altLang="en-US"/>
              <a:t>Faktor yang Mempengaruhi</a:t>
            </a:r>
            <a:endParaRPr lang=""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 altLang="en-US" sz="2200"/>
              <a:t>Sifat tugas yang dihadapi</a:t>
            </a:r>
            <a:endParaRPr lang="" altLang="en-US" sz="2200"/>
          </a:p>
          <a:p>
            <a:r>
              <a:rPr lang="" altLang="en-US" sz="2200"/>
              <a:t>Insentif eksternal</a:t>
            </a:r>
            <a:endParaRPr lang="" altLang="en-US" sz="2200"/>
          </a:p>
          <a:p>
            <a:r>
              <a:rPr lang="" altLang="en-US" sz="2200"/>
              <a:t>Status individu dalam lingkungan</a:t>
            </a:r>
            <a:endParaRPr lang="" altLang="en-US" sz="2200"/>
          </a:p>
          <a:p>
            <a:r>
              <a:rPr lang="" altLang="en-US" sz="2200"/>
              <a:t>Informasi tentang kemampuan diri</a:t>
            </a:r>
            <a:endParaRPr lang=""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t>
            </a:r>
            <a:r>
              <a:rPr lang="" altLang="en-US"/>
              <a:t>Aspek</a:t>
            </a:r>
            <a:endParaRPr lang=""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Besaran (magnitude/level)</a:t>
            </a:r>
            <a:endParaRPr lang="en-US" altLang="en-US" sz="2200"/>
          </a:p>
          <a:p>
            <a:r>
              <a:rPr lang="en-US" altLang="en-US" sz="2200"/>
              <a:t>Luas bidang (generality)</a:t>
            </a:r>
            <a:endParaRPr lang="en-US" altLang="en-US" sz="2200"/>
          </a:p>
          <a:p>
            <a:r>
              <a:rPr lang="en-US" altLang="en-US" sz="2200"/>
              <a:t>Kekuatan (strength)</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Dukungan Guru Tahfidz</a:t>
            </a:r>
            <a:r>
              <a:rPr lang="en-US" altLang="en-US"/>
              <a:t> → </a:t>
            </a:r>
            <a:r>
              <a:rPr lang="" altLang="en-US"/>
              <a:t>Definisi</a:t>
            </a:r>
            <a:endParaRPr lang="" altLang="en-US"/>
          </a:p>
        </p:txBody>
      </p:sp>
      <p:sp>
        <p:nvSpPr>
          <p:cNvPr id="3" name="Text Placeholder 2"/>
          <p:cNvSpPr>
            <a:spLocks noGrp="1"/>
          </p:cNvSpPr>
          <p:nvPr>
            <p:ph type="body" idx="1"/>
          </p:nvPr>
        </p:nvSpPr>
        <p:spPr/>
        <p:txBody>
          <a:bodyPr/>
          <a:p>
            <a:r>
              <a:rPr lang="en-US" altLang="en-US"/>
              <a:t>Chaplin </a:t>
            </a:r>
            <a:r>
              <a:rPr lang="" altLang="en-US"/>
              <a:t>(</a:t>
            </a:r>
            <a:r>
              <a:rPr lang="en-US" altLang="en-US"/>
              <a:t>2009)</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berasal dari kata dukungan dan sosial. Dukungan adalah mengadakan atau menyediakan sesuatu untuk memenuhi kebutuhan orang lain; dan memberikan dorongan dan pengobaran semangat dan nasehat kepada orang lain dalam situasi pembuatan keputusan. Sedangkan sosial berarti hubungan antara dua orang atau lebih</a:t>
            </a:r>
            <a:r>
              <a:rPr lang="" altLang="en-US" sz="2200"/>
              <a:t>.</a:t>
            </a:r>
            <a:endParaRPr lang="" altLang="en-US" sz="2200"/>
          </a:p>
        </p:txBody>
      </p:sp>
      <p:sp>
        <p:nvSpPr>
          <p:cNvPr id="5" name="Text Placeholder 4"/>
          <p:cNvSpPr>
            <a:spLocks noGrp="1"/>
          </p:cNvSpPr>
          <p:nvPr>
            <p:ph type="body" sz="quarter" idx="3"/>
          </p:nvPr>
        </p:nvSpPr>
        <p:spPr/>
        <p:txBody>
          <a:bodyPr/>
          <a:p>
            <a:r>
              <a:rPr lang="en-US"/>
              <a:t>Dunst, Trivette, dan Cross (dalam Gousmett, 2006)</a:t>
            </a:r>
            <a:endParaRPr lang="en-US"/>
          </a:p>
        </p:txBody>
      </p:sp>
      <p:sp>
        <p:nvSpPr>
          <p:cNvPr id="6" name="Content Placeholder 5"/>
          <p:cNvSpPr>
            <a:spLocks noGrp="1"/>
          </p:cNvSpPr>
          <p:nvPr>
            <p:ph sz="quarter" idx="4"/>
          </p:nvPr>
        </p:nvSpPr>
        <p:spPr/>
        <p:txBody>
          <a:bodyPr/>
          <a:p>
            <a:pPr marL="0" indent="0">
              <a:buNone/>
            </a:pPr>
            <a:r>
              <a:rPr lang="" altLang="en-US" sz="2400"/>
              <a:t>D</a:t>
            </a:r>
            <a:r>
              <a:rPr lang="en-US" sz="2400"/>
              <a:t>ukungan sosial </a:t>
            </a:r>
            <a:r>
              <a:rPr lang="" altLang="en-US" sz="2400"/>
              <a:t>adalah </a:t>
            </a:r>
            <a:r>
              <a:rPr lang="en-US" sz="2400"/>
              <a:t>konstruksi multidimensi yang berisi bantuan fisik dan instrumental; berbagai informasi dan sumber daya; dan menyediakan dukungan emosional dan psikologis. Istilah ini dapat juga berarti suatu pelayanan formal yang diterima dari para professional, organisasi formal, atau yang semiformal.</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Cutrona </a:t>
            </a:r>
            <a:r>
              <a:rPr lang="" altLang="en-US"/>
              <a:t>(</a:t>
            </a:r>
            <a:r>
              <a:rPr lang="en-US" altLang="en-US"/>
              <a:t>2000)</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t>
            </a:r>
            <a:r>
              <a:rPr lang="" altLang="en-US" sz="2200"/>
              <a:t>adalah</a:t>
            </a:r>
            <a:r>
              <a:rPr lang="en-US" altLang="en-US" sz="2200"/>
              <a:t> suatu perilaku yang membantu orang-orang yang sedang menjalani situasi kehidupan yang penuh tekanan untuk mengatasi masalah yang sedang dihadapi secara efektif</a:t>
            </a:r>
            <a:r>
              <a:rPr lang="" altLang="en-US" sz="2200"/>
              <a:t>.</a:t>
            </a:r>
            <a:endParaRPr lang="" altLang="en-US" sz="2200"/>
          </a:p>
        </p:txBody>
      </p:sp>
      <p:sp>
        <p:nvSpPr>
          <p:cNvPr id="5" name="Text Placeholder 4"/>
          <p:cNvSpPr>
            <a:spLocks noGrp="1"/>
          </p:cNvSpPr>
          <p:nvPr>
            <p:ph type="body" sz="quarter" idx="3"/>
          </p:nvPr>
        </p:nvSpPr>
        <p:spPr/>
        <p:txBody>
          <a:bodyPr/>
          <a:p>
            <a:r>
              <a:rPr lang="en-US"/>
              <a:t>Cobb (dalam Gousmett, 2006)</a:t>
            </a:r>
            <a:endParaRPr lang="en-US"/>
          </a:p>
        </p:txBody>
      </p:sp>
      <p:sp>
        <p:nvSpPr>
          <p:cNvPr id="6" name="Content Placeholder 5"/>
          <p:cNvSpPr>
            <a:spLocks noGrp="1"/>
          </p:cNvSpPr>
          <p:nvPr>
            <p:ph sz="quarter" idx="4"/>
          </p:nvPr>
        </p:nvSpPr>
        <p:spPr/>
        <p:txBody>
          <a:bodyPr/>
          <a:p>
            <a:pPr marL="0" indent="0">
              <a:buNone/>
            </a:pPr>
            <a:r>
              <a:rPr lang="" altLang="en-US" sz="2200"/>
              <a:t>D</a:t>
            </a:r>
            <a:r>
              <a:rPr lang="en-US" sz="2200"/>
              <a:t>ukungan sosial adalah informasi dari beberapa hal berikut ini: informasi yang mengarah orang untuk percaya bahwa mereka diperhatikan dan dicintai; informasi yang mengarah ke orang untuk percaya bahwa mereka berharga dan dihargai; dan informasi yang mengarah pada orang untuk percaya bahwa mereka berasal dari jaringan komunikasi yang sama dengan kewajiban bersama.</a:t>
            </a:r>
            <a:endParaRPr lang="en-US" sz="2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pPr marL="0" indent="0">
              <a:buNone/>
            </a:pPr>
            <a:r>
              <a:rPr lang="" altLang="en-US" sz="2200"/>
              <a:t>D</a:t>
            </a:r>
            <a:r>
              <a:rPr lang="en-US" altLang="en-US" sz="2200"/>
              <a:t>ukungan sosial </a:t>
            </a:r>
            <a:r>
              <a:rPr lang="" altLang="en-US" sz="2200"/>
              <a:t>adalah</a:t>
            </a:r>
            <a:r>
              <a:rPr lang="en-US" altLang="en-US" sz="2200"/>
              <a:t> kenyamanan, perhatian, penghargaan, ataupun bantuan yang diterima individu dari orang lain.</a:t>
            </a:r>
            <a:endParaRPr lang="en-US" altLang="en-US" sz="2200"/>
          </a:p>
        </p:txBody>
      </p:sp>
      <p:sp>
        <p:nvSpPr>
          <p:cNvPr id="5" name="Text Placeholder 4"/>
          <p:cNvSpPr>
            <a:spLocks noGrp="1"/>
          </p:cNvSpPr>
          <p:nvPr>
            <p:ph type="body" sz="quarter" idx="3"/>
          </p:nvPr>
        </p:nvSpPr>
        <p:spPr/>
        <p:txBody>
          <a:bodyPr/>
          <a:p>
            <a:r>
              <a:rPr lang="en-US"/>
              <a:t>Dariyo </a:t>
            </a:r>
            <a:r>
              <a:rPr lang="" altLang="en-US"/>
              <a:t>(</a:t>
            </a:r>
            <a:r>
              <a:rPr lang="en-US"/>
              <a:t>2013)</a:t>
            </a:r>
            <a:endParaRPr lang="en-US"/>
          </a:p>
        </p:txBody>
      </p:sp>
      <p:sp>
        <p:nvSpPr>
          <p:cNvPr id="6" name="Content Placeholder 5"/>
          <p:cNvSpPr>
            <a:spLocks noGrp="1"/>
          </p:cNvSpPr>
          <p:nvPr>
            <p:ph sz="quarter" idx="4"/>
          </p:nvPr>
        </p:nvSpPr>
        <p:spPr/>
        <p:txBody>
          <a:bodyPr/>
          <a:p>
            <a:pPr marL="0" indent="0">
              <a:buNone/>
            </a:pPr>
            <a:r>
              <a:rPr lang="en-US" sz="2200"/>
              <a:t>Berdasarkan Peraturan Pemerintah Republik Indonesia No. 19 tahun 2005 tentang Standard Nasional Pendidikan, guru adalah pendidik profesional dengan tugas utama mengajar, membimbing, mengarahkan, melatih, menilai, dan mengevaluasi siswa pada pendidikan formal, pendidikan dasar, dan pendidikan menengah</a:t>
            </a:r>
            <a:r>
              <a:rPr lang="" altLang="en-US" sz="2200"/>
              <a:t>.</a:t>
            </a:r>
            <a:endParaRPr lang="" altLang="en-US" sz="2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Kaplan dkk </a:t>
            </a:r>
            <a:r>
              <a:rPr lang="" altLang="en-US"/>
              <a:t>(</a:t>
            </a:r>
            <a:r>
              <a:rPr lang="en-US" altLang="en-US"/>
              <a:t>2007)</a:t>
            </a:r>
            <a:endParaRPr lang="en-US" altLang="en-US"/>
          </a:p>
        </p:txBody>
      </p:sp>
      <p:sp>
        <p:nvSpPr>
          <p:cNvPr id="4" name="Content Placeholder 3"/>
          <p:cNvSpPr>
            <a:spLocks noGrp="1"/>
          </p:cNvSpPr>
          <p:nvPr>
            <p:ph sz="half" idx="2"/>
          </p:nvPr>
        </p:nvSpPr>
        <p:spPr/>
        <p:txBody>
          <a:bodyPr/>
          <a:p>
            <a:pPr marL="0" indent="0">
              <a:buNone/>
            </a:pPr>
            <a:r>
              <a:rPr lang="en-US" altLang="en-US" sz="1800"/>
              <a:t>Dukungan guru </a:t>
            </a:r>
            <a:r>
              <a:rPr lang="" altLang="en-US" sz="1800"/>
              <a:t>adalah</a:t>
            </a:r>
            <a:r>
              <a:rPr lang="en-US" altLang="en-US" sz="1800"/>
              <a:t> persepsi siswa bahwa mereka mendapat perhatian dan akan dibantu guru. Ketika siswa merasa mendapat dukungan secara emosional dari guru, mereka akan lebih terlibat dalam akademisnya, termasuk meningkatkan usahanya, meminta bantuan, dan menggunakan strategi self-regulated learning. Siswa juga akan cenderung memiliki prestasi yang lebih tinggi. Hal tersebut terjadi karena ketika siswa merasa dipedulikan oleh guru, maka akan mendorong siswa untuk memenuhi harapan guru</a:t>
            </a:r>
            <a:r>
              <a:rPr lang="" altLang="en-US" sz="1800"/>
              <a:t>.</a:t>
            </a:r>
            <a:endParaRPr lang="" altLang="en-US" sz="18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 altLang="en-US"/>
              <a:t>D</a:t>
            </a:r>
            <a:r>
              <a:rPr lang="en-US" altLang="en-US"/>
              <a:t>ukungan guru tahfidz adalah suatu pemenuhan, dorongan, pengobaran semangat, dan nasehat dari guru tahfidz kepada santri.</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t>
            </a:r>
            <a:r>
              <a:rPr lang="" altLang="en-US"/>
              <a:t>Faktor yang Mempengaruhi</a:t>
            </a:r>
            <a:endParaRPr lang="" altLang="en-US"/>
          </a:p>
        </p:txBody>
      </p:sp>
      <p:sp>
        <p:nvSpPr>
          <p:cNvPr id="3" name="Text Placeholder 2"/>
          <p:cNvSpPr>
            <a:spLocks noGrp="1"/>
          </p:cNvSpPr>
          <p:nvPr>
            <p:ph type="body" idx="1"/>
          </p:nvPr>
        </p:nvSpPr>
        <p:spPr/>
        <p:txBody>
          <a:bodyPr/>
          <a:p>
            <a:r>
              <a:rPr lang="en-US" altLang="en-US"/>
              <a:t>Cohen dan Syme (2005)</a:t>
            </a:r>
            <a:endParaRPr lang="en-US" altLang="en-US"/>
          </a:p>
        </p:txBody>
      </p:sp>
      <p:sp>
        <p:nvSpPr>
          <p:cNvPr id="4" name="Content Placeholder 3"/>
          <p:cNvSpPr>
            <a:spLocks noGrp="1"/>
          </p:cNvSpPr>
          <p:nvPr>
            <p:ph sz="half" idx="2"/>
          </p:nvPr>
        </p:nvSpPr>
        <p:spPr/>
        <p:txBody>
          <a:bodyPr/>
          <a:p>
            <a:r>
              <a:rPr lang="en-US" altLang="en-US" sz="2400"/>
              <a:t>Pemberi Dukungan Sosial</a:t>
            </a:r>
            <a:endParaRPr lang="en-US" altLang="en-US" sz="2400"/>
          </a:p>
          <a:p>
            <a:r>
              <a:rPr lang="en-US" altLang="en-US" sz="2400"/>
              <a:t>Jenis Dukungan</a:t>
            </a:r>
            <a:endParaRPr lang="en-US" altLang="en-US" sz="2400"/>
          </a:p>
          <a:p>
            <a:r>
              <a:rPr lang="en-US" altLang="en-US" sz="2400"/>
              <a:t>Penerima Dukungan</a:t>
            </a:r>
            <a:endParaRPr lang="en-US" altLang="en-US" sz="2400"/>
          </a:p>
          <a:p>
            <a:endParaRPr lang="en-US" altLang="en-US" sz="2400"/>
          </a:p>
        </p:txBody>
      </p:sp>
      <p:sp>
        <p:nvSpPr>
          <p:cNvPr id="5" name="Text Placeholder 4"/>
          <p:cNvSpPr>
            <a:spLocks noGrp="1"/>
          </p:cNvSpPr>
          <p:nvPr>
            <p:ph type="body" sz="quarter" idx="3"/>
          </p:nvPr>
        </p:nvSpPr>
        <p:spPr/>
        <p:txBody>
          <a:bodyPr/>
          <a:p>
            <a:r>
              <a:rPr lang="en-US"/>
              <a:t>Myers (2012)</a:t>
            </a:r>
            <a:endParaRPr lang="en-US"/>
          </a:p>
        </p:txBody>
      </p:sp>
      <p:sp>
        <p:nvSpPr>
          <p:cNvPr id="6" name="Content Placeholder 5"/>
          <p:cNvSpPr>
            <a:spLocks noGrp="1"/>
          </p:cNvSpPr>
          <p:nvPr>
            <p:ph sz="quarter" idx="4"/>
          </p:nvPr>
        </p:nvSpPr>
        <p:spPr/>
        <p:txBody>
          <a:bodyPr/>
          <a:p>
            <a:r>
              <a:rPr lang="en-US" altLang="en-US" sz="2400"/>
              <a:t>Empati</a:t>
            </a:r>
            <a:endParaRPr lang="en-US" altLang="en-US" sz="2400"/>
          </a:p>
          <a:p>
            <a:r>
              <a:rPr lang="en-US" altLang="en-US" sz="2400"/>
              <a:t>Norma-norma</a:t>
            </a: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t>
            </a:r>
            <a:r>
              <a:rPr lang="" altLang="en-US"/>
              <a:t>Aspek</a:t>
            </a:r>
            <a:endParaRPr lang=""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r>
              <a:rPr lang="en-US" altLang="en-US" sz="2400"/>
              <a:t>Dukungan Emosional</a:t>
            </a:r>
            <a:endParaRPr lang="en-US" altLang="en-US" sz="2400"/>
          </a:p>
          <a:p>
            <a:r>
              <a:rPr lang="en-US" altLang="en-US" sz="2400"/>
              <a:t>Dukungan Penghargaan</a:t>
            </a:r>
            <a:endParaRPr lang="en-US" altLang="en-US" sz="2400"/>
          </a:p>
          <a:p>
            <a:r>
              <a:rPr lang="en-US" altLang="en-US" sz="2400"/>
              <a:t>Dukungan Instrumental</a:t>
            </a:r>
            <a:endParaRPr lang="en-US" altLang="en-US" sz="2400"/>
          </a:p>
          <a:p>
            <a:r>
              <a:rPr lang="en-US" altLang="en-US" sz="2400"/>
              <a:t>Dukungan Informasi</a:t>
            </a:r>
            <a:endParaRPr lang="en-US" altLang="en-US" sz="2400"/>
          </a:p>
        </p:txBody>
      </p:sp>
      <p:sp>
        <p:nvSpPr>
          <p:cNvPr id="5" name="Text Placeholder 4"/>
          <p:cNvSpPr>
            <a:spLocks noGrp="1"/>
          </p:cNvSpPr>
          <p:nvPr>
            <p:ph type="body" sz="quarter" idx="3"/>
          </p:nvPr>
        </p:nvSpPr>
        <p:spPr/>
        <p:txBody>
          <a:bodyPr/>
          <a:p>
            <a:r>
              <a:rPr lang="en-US"/>
              <a:t>Weiss (dalam Bulmer, 2015)</a:t>
            </a:r>
            <a:endParaRPr lang="en-US"/>
          </a:p>
        </p:txBody>
      </p:sp>
      <p:sp>
        <p:nvSpPr>
          <p:cNvPr id="6" name="Content Placeholder 5"/>
          <p:cNvSpPr>
            <a:spLocks noGrp="1"/>
          </p:cNvSpPr>
          <p:nvPr>
            <p:ph sz="quarter" idx="4"/>
          </p:nvPr>
        </p:nvSpPr>
        <p:spPr/>
        <p:txBody>
          <a:bodyPr/>
          <a:p>
            <a:r>
              <a:rPr lang="" altLang="en-US" sz="2400"/>
              <a:t>K</a:t>
            </a:r>
            <a:r>
              <a:rPr lang="en-US" altLang="en-US" sz="2400"/>
              <a:t>erekatan emosional</a:t>
            </a:r>
            <a:endParaRPr lang="en-US" altLang="en-US" sz="2400"/>
          </a:p>
          <a:p>
            <a:r>
              <a:rPr lang="" altLang="en-US" sz="2400"/>
              <a:t>I</a:t>
            </a:r>
            <a:r>
              <a:rPr lang="en-US" altLang="en-US" sz="2400"/>
              <a:t>ntegrasi sosial</a:t>
            </a:r>
            <a:endParaRPr lang="en-US" altLang="en-US" sz="2400"/>
          </a:p>
          <a:p>
            <a:r>
              <a:rPr lang="en-US" altLang="en-US" sz="2400"/>
              <a:t>Adanya pengakuan</a:t>
            </a:r>
            <a:endParaRPr lang="en-US" altLang="en-US" sz="2400"/>
          </a:p>
          <a:p>
            <a:r>
              <a:rPr lang="en-US" altLang="en-US" sz="2400"/>
              <a:t>Ketergantungan yang dapat diandalkan</a:t>
            </a:r>
            <a:endParaRPr lang="en-US" altLang="en-US" sz="2400"/>
          </a:p>
          <a:p>
            <a:r>
              <a:rPr lang="en-US" altLang="en-US" sz="2400"/>
              <a:t>Bimbingan</a:t>
            </a:r>
            <a:endParaRPr lang="en-US" altLang="en-US" sz="2400"/>
          </a:p>
          <a:p>
            <a:r>
              <a:rPr lang="en-US" altLang="en-US" sz="2400"/>
              <a:t>Kesempatan mengasuh</a:t>
            </a: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Kerangka Berpikir</a:t>
            </a:r>
            <a:endParaRPr lang="" altLang="en-US"/>
          </a:p>
        </p:txBody>
      </p:sp>
      <p:sp>
        <p:nvSpPr>
          <p:cNvPr id="8" name="Content Placeholder 7"/>
          <p:cNvSpPr>
            <a:spLocks noGrp="1"/>
          </p:cNvSpPr>
          <p:nvPr>
            <p:ph sz="half" idx="1"/>
          </p:nvPr>
        </p:nvSpPr>
        <p:spPr/>
        <p:txBody>
          <a:bodyPr/>
          <a:p>
            <a:pPr marL="0" indent="0">
              <a:buNone/>
            </a:pPr>
            <a:r>
              <a:rPr lang="en-US" sz="1500"/>
              <a:t>Motivasi merupakan tahap awal dalam menghafalkan Alquran yang memberikan dorongan kepada santri untuk menggerakkan dan melakukan kegiatan menghafalkan Alquran yang secara umum dapat mempengaruhi keberhasilan santri dalam menyelesaikan target hafalan Alquran yang telah ditetapkan oleh pondok pesantren. Dengan adanya rutinitas menghafalkan Alquran di kelompok-kelompok tahfidz, motivasi menghafal Alquran berfungsi sebagai pendorong usaha dalam pencapaian prestasi hafalan. Seseorang melakukan sesuatu usaha karena adanya motivasi (Sa’dulloh, 2008). 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sz="1500"/>
          </a:p>
        </p:txBody>
      </p:sp>
      <p:sp>
        <p:nvSpPr>
          <p:cNvPr id="9" name="Content Placeholder 8"/>
          <p:cNvSpPr>
            <a:spLocks noGrp="1"/>
          </p:cNvSpPr>
          <p:nvPr>
            <p:ph sz="half" idx="2"/>
          </p:nvPr>
        </p:nvSpPr>
        <p:spPr/>
        <p:txBody>
          <a:bodyPr/>
          <a:p>
            <a:pPr marL="0" indent="0">
              <a:buNone/>
            </a:pPr>
            <a:r>
              <a:rPr lang="en-US" sz="2000"/>
              <a:t>Dalam perkembangannya motivasi menghafal Alquran seseorang dipengaruhi banyak faktor. Motivasi menghafal tidak dapat terbentuk tanpa melalui proses menghafal. Proses menghafal memerlukan efikasi diri dalam bentuk keyakinan bahwa target menghafal yang telah ditetapkan oleh pondok pesantren pasti akan tercapai sesuai dengan besarnya usaha yang telah dilakukan. Menghafal Alquran adalah suatu kegiatan yang mulia. Namun, selalu saja ada hambatan-hambatan yang membuat kita enggan untuk menghafal Alquran. Dalam aktifitas menghafal Alquran, seorang individu membutuhkan suatu motivasi sehingga sesuatu yang diinginkan dapat tercapai (Sobur, 2011).</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 → </a:t>
            </a:r>
            <a:r>
              <a:rPr lang="" altLang="en-US"/>
              <a:t>Fenomena</a:t>
            </a:r>
            <a:endParaRPr lang=""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 </a:t>
            </a:r>
            <a:r>
              <a:rPr lang="" altLang="en-US"/>
              <a:t>Fenomena</a:t>
            </a:r>
            <a:endParaRPr lang=""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 → </a:t>
            </a:r>
            <a:r>
              <a:rPr lang="" altLang="en-US"/>
              <a:t>Fenomena</a:t>
            </a:r>
            <a:endParaRPr lang=""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 → Fenomena</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12692</Words>
  <Application>WPS Presentation</Application>
  <PresentationFormat>Widescreen</PresentationFormat>
  <Paragraphs>401</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PowerPoint 演示文稿</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Efikasi Diri → Definisi</vt:lpstr>
      <vt:lpstr>Efikasi Diri → Definisi</vt:lpstr>
      <vt:lpstr>Efikasi Diri → Definisi</vt:lpstr>
      <vt:lpstr>Efikasi Diri → Faktor yang Mempengaruhi</vt:lpstr>
      <vt:lpstr>Efikasi Diri → Aspek</vt:lpstr>
      <vt:lpstr>Dukungan Guru Tahfidz → Definisi</vt:lpstr>
      <vt:lpstr>Dukungan Guru Tahfidz → Definisi</vt:lpstr>
      <vt:lpstr>Dukungan Guru Tahfidz → Definisi</vt:lpstr>
      <vt:lpstr>Dukungan Guru Tahfidz → Definisi</vt:lpstr>
      <vt:lpstr>Dukungan Guru Tahfidz → Faktor yang Mempengaruhi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436</cp:revision>
  <dcterms:created xsi:type="dcterms:W3CDTF">2019-04-23T09:40:11Z</dcterms:created>
  <dcterms:modified xsi:type="dcterms:W3CDTF">2019-04-23T09:40:11Z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