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530" y="321310"/>
            <a:ext cx="2386330" cy="479425"/>
          </a:xfrm>
        </p:spPr>
        <p:txBody>
          <a:bodyPr/>
          <a:p>
            <a:r>
              <a:rPr lang="en-US" altLang="en-US" sz="1800" i="1"/>
              <a:t>Seminar Hasil Skripsi</a:t>
            </a:r>
            <a:endParaRPr lang="en-US" altLang="en-US" sz="18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528" y="663258"/>
            <a:ext cx="10949517" cy="981075"/>
          </a:xfrm>
        </p:spPr>
        <p:txBody>
          <a:bodyPr/>
          <a:p>
            <a:pPr algn="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/>
              <a:t>Pengaruh Efikasi Diri dan Dukungan Guru Tahfidz terhadap Motivasi Menghafal Alquran</a:t>
            </a:r>
            <a:br>
              <a:rPr lang="en-US" altLang="en-US"/>
            </a:br>
            <a:r>
              <a:rPr lang="en-US" altLang="en-US" sz="2400"/>
              <a:t>(Pada Santri SMA Tahfidz Al-Izzah Samarinda)</a:t>
            </a:r>
            <a:endParaRPr lang="en-US" altLang="en-US" sz="2400"/>
          </a:p>
        </p:txBody>
      </p:sp>
      <p:pic>
        <p:nvPicPr>
          <p:cNvPr id="5" name="Picture 3" descr="images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" y="1898650"/>
            <a:ext cx="1901190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/>
          <p:nvPr/>
        </p:nvSpPr>
        <p:spPr>
          <a:xfrm>
            <a:off x="8737600" y="5554345"/>
            <a:ext cx="2671445" cy="939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chemeClr val="bg1"/>
                </a:solidFill>
              </a:rPr>
              <a:t>Muhammad Zaini</a:t>
            </a:r>
            <a:endParaRPr lang="en-US" altLang="en-US" sz="2400" b="1">
              <a:solidFill>
                <a:schemeClr val="bg1"/>
              </a:solidFill>
            </a:endParaRPr>
          </a:p>
          <a:p>
            <a:pPr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>
                <a:solidFill>
                  <a:schemeClr val="bg1"/>
                </a:solidFill>
              </a:rPr>
              <a:t>NIM. 1502105051</a:t>
            </a: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5105" y="314960"/>
            <a:ext cx="356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/>
              <a:t>KARAKTERISTIK RESPONDEN</a:t>
            </a:r>
            <a:endParaRPr lang="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4862830" y="314960"/>
            <a:ext cx="2705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/>
              <a:t>HASIL UJI DESKRIPTIF</a:t>
            </a:r>
            <a:endParaRPr lang="" altLang="en-US" b="1"/>
          </a:p>
        </p:txBody>
      </p:sp>
      <p:sp>
        <p:nvSpPr>
          <p:cNvPr id="2" name="Text Box 1"/>
          <p:cNvSpPr txBox="1"/>
          <p:nvPr/>
        </p:nvSpPr>
        <p:spPr>
          <a:xfrm>
            <a:off x="205105" y="780415"/>
            <a:ext cx="1308735" cy="1537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6600"/>
              <a:t>87</a:t>
            </a:r>
            <a:endParaRPr lang="" altLang="en-US" sz="6600"/>
          </a:p>
          <a:p>
            <a:r>
              <a:rPr lang="" altLang="en-US" sz="2800"/>
              <a:t>subyek</a:t>
            </a:r>
            <a:endParaRPr lang="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1685290" y="889000"/>
            <a:ext cx="24091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4000"/>
              <a:t>32</a:t>
            </a:r>
            <a:endParaRPr lang="en-US" altLang="en-US" sz="4000"/>
          </a:p>
          <a:p>
            <a:r>
              <a:rPr lang="" altLang="en-US" sz="1400"/>
              <a:t>usia 15 </a:t>
            </a:r>
            <a:r>
              <a:rPr lang="" altLang="en-US" sz="1400" i="1"/>
              <a:t>(rentang usia 13-19)</a:t>
            </a:r>
            <a:endParaRPr lang="" altLang="en-US" sz="1400" i="1"/>
          </a:p>
        </p:txBody>
      </p:sp>
      <p:sp>
        <p:nvSpPr>
          <p:cNvPr id="8" name="Text Box 7"/>
          <p:cNvSpPr txBox="1"/>
          <p:nvPr/>
        </p:nvSpPr>
        <p:spPr>
          <a:xfrm>
            <a:off x="1685290" y="1811020"/>
            <a:ext cx="259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4000"/>
              <a:t>46</a:t>
            </a:r>
            <a:endParaRPr lang="en-US" altLang="en-US" sz="4000"/>
          </a:p>
          <a:p>
            <a:r>
              <a:rPr lang="" altLang="en-US" sz="1400"/>
              <a:t>perempuan </a:t>
            </a:r>
            <a:r>
              <a:rPr lang="" altLang="en-US" sz="1400" i="1"/>
              <a:t>(laki-laki 41 orang)</a:t>
            </a:r>
            <a:endParaRPr lang="" altLang="en-US" sz="1400" i="1"/>
          </a:p>
        </p:txBody>
      </p:sp>
      <p:sp>
        <p:nvSpPr>
          <p:cNvPr id="9" name="Text Box 8"/>
          <p:cNvSpPr txBox="1"/>
          <p:nvPr/>
        </p:nvSpPr>
        <p:spPr>
          <a:xfrm>
            <a:off x="1685290" y="2733040"/>
            <a:ext cx="7664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4</a:t>
            </a:r>
            <a:r>
              <a:rPr lang="" altLang="en-US" sz="4000"/>
              <a:t>3</a:t>
            </a:r>
            <a:endParaRPr lang="en-US" altLang="en-US" sz="4000"/>
          </a:p>
          <a:p>
            <a:r>
              <a:rPr lang="" altLang="en-US" sz="1400"/>
              <a:t>kelas X</a:t>
            </a:r>
            <a:endParaRPr lang="" altLang="en-US" sz="1400" i="1"/>
          </a:p>
        </p:txBody>
      </p:sp>
      <p:sp>
        <p:nvSpPr>
          <p:cNvPr id="10" name="Text Box 9"/>
          <p:cNvSpPr txBox="1"/>
          <p:nvPr/>
        </p:nvSpPr>
        <p:spPr>
          <a:xfrm>
            <a:off x="1685290" y="3655060"/>
            <a:ext cx="28047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4000"/>
              <a:t>56</a:t>
            </a:r>
            <a:endParaRPr lang="en-US" altLang="en-US" sz="4000"/>
          </a:p>
          <a:p>
            <a:r>
              <a:rPr lang="" altLang="en-US" sz="1400"/>
              <a:t>1-5 juz </a:t>
            </a:r>
            <a:r>
              <a:rPr lang="" altLang="en-US" sz="1400" i="1"/>
              <a:t>(rentang hafalan 0-20 juz)</a:t>
            </a:r>
            <a:endParaRPr lang="" altLang="en-US" sz="1400" i="1"/>
          </a:p>
        </p:txBody>
      </p:sp>
      <p:sp>
        <p:nvSpPr>
          <p:cNvPr id="11" name="Text Box 10"/>
          <p:cNvSpPr txBox="1"/>
          <p:nvPr/>
        </p:nvSpPr>
        <p:spPr>
          <a:xfrm>
            <a:off x="4862830" y="889000"/>
            <a:ext cx="33039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000" i="1"/>
              <a:t>Motivasi Menghafal Alquran</a:t>
            </a:r>
            <a:endParaRPr lang="" altLang="en-US" sz="2000" i="1"/>
          </a:p>
          <a:p>
            <a:r>
              <a:rPr lang="" altLang="en-US" sz="2000" b="1"/>
              <a:t>mean </a:t>
            </a:r>
            <a:r>
              <a:rPr lang="" altLang="en-US" sz="2000"/>
              <a:t>181.72 : 141 </a:t>
            </a:r>
            <a:r>
              <a:rPr lang="" altLang="en-US" sz="2000" i="1"/>
              <a:t>(tinggi)</a:t>
            </a:r>
            <a:endParaRPr lang="" altLang="en-US" sz="2000"/>
          </a:p>
          <a:p>
            <a:r>
              <a:rPr lang="" altLang="en-US" sz="2000" b="1"/>
              <a:t>sd      </a:t>
            </a:r>
            <a:r>
              <a:rPr lang="" altLang="en-US" sz="2000"/>
              <a:t>16.406 : 58</a:t>
            </a:r>
            <a:endParaRPr lang="" alt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4862830" y="2163445"/>
            <a:ext cx="31718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000" i="1"/>
              <a:t>Efikasi Diri</a:t>
            </a:r>
            <a:endParaRPr lang="en-US" altLang="en-US" sz="2000" i="1"/>
          </a:p>
          <a:p>
            <a:r>
              <a:rPr lang="en-US" altLang="en-US" sz="2000" b="1"/>
              <a:t>mean </a:t>
            </a:r>
            <a:r>
              <a:rPr lang="" altLang="en-US" sz="2000"/>
              <a:t>136.40</a:t>
            </a:r>
            <a:r>
              <a:rPr lang="en-US" altLang="en-US" sz="2000"/>
              <a:t> : 1</a:t>
            </a:r>
            <a:r>
              <a:rPr lang="" altLang="en-US" sz="2000"/>
              <a:t>08</a:t>
            </a:r>
            <a:r>
              <a:rPr lang="en-US" altLang="en-US" sz="2000"/>
              <a:t> </a:t>
            </a:r>
            <a:r>
              <a:rPr lang="en-US" altLang="en-US" sz="2000" i="1"/>
              <a:t>(tinggi)</a:t>
            </a:r>
            <a:endParaRPr lang="en-US" altLang="en-US" sz="2000"/>
          </a:p>
          <a:p>
            <a:r>
              <a:rPr lang="en-US" altLang="en-US" sz="2000" b="1"/>
              <a:t>sd      </a:t>
            </a:r>
            <a:r>
              <a:rPr lang="en-US" altLang="en-US" sz="2000"/>
              <a:t>16.</a:t>
            </a:r>
            <a:r>
              <a:rPr lang="" altLang="en-US" sz="2000"/>
              <a:t>182</a:t>
            </a:r>
            <a:r>
              <a:rPr lang="en-US" altLang="en-US" sz="2000"/>
              <a:t> : 58</a:t>
            </a:r>
            <a:endParaRPr lang="en-US" altLang="en-US" sz="2000"/>
          </a:p>
        </p:txBody>
      </p:sp>
      <p:sp>
        <p:nvSpPr>
          <p:cNvPr id="13" name="Text Box 12"/>
          <p:cNvSpPr txBox="1"/>
          <p:nvPr/>
        </p:nvSpPr>
        <p:spPr>
          <a:xfrm>
            <a:off x="4862830" y="3439160"/>
            <a:ext cx="30308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000" i="1"/>
              <a:t>Dukungan Guru Tahfidz</a:t>
            </a:r>
            <a:endParaRPr lang="en-US" altLang="en-US" sz="2000" i="1"/>
          </a:p>
          <a:p>
            <a:r>
              <a:rPr lang="en-US" altLang="en-US" sz="2000" b="1"/>
              <a:t>mean </a:t>
            </a:r>
            <a:r>
              <a:rPr lang="en-US" altLang="en-US" sz="2000"/>
              <a:t>1</a:t>
            </a:r>
            <a:r>
              <a:rPr lang="" altLang="en-US" sz="2000"/>
              <a:t>18.74</a:t>
            </a:r>
            <a:r>
              <a:rPr lang="en-US" altLang="en-US" sz="2000"/>
              <a:t> : </a:t>
            </a:r>
            <a:r>
              <a:rPr lang="" altLang="en-US" sz="2000"/>
              <a:t>93</a:t>
            </a:r>
            <a:r>
              <a:rPr lang="en-US" altLang="en-US" sz="2000"/>
              <a:t> </a:t>
            </a:r>
            <a:r>
              <a:rPr lang="en-US" altLang="en-US" sz="2000" i="1"/>
              <a:t>(tinggi)</a:t>
            </a:r>
            <a:endParaRPr lang="en-US" altLang="en-US" sz="2000"/>
          </a:p>
          <a:p>
            <a:r>
              <a:rPr lang="en-US" altLang="en-US" sz="2000" b="1"/>
              <a:t>sd      </a:t>
            </a:r>
            <a:r>
              <a:rPr lang="en-US" altLang="en-US" sz="2000"/>
              <a:t>1</a:t>
            </a:r>
            <a:r>
              <a:rPr lang="" altLang="en-US" sz="2000"/>
              <a:t>3</a:t>
            </a:r>
            <a:r>
              <a:rPr lang="en-US" altLang="en-US" sz="2000"/>
              <a:t>.18</a:t>
            </a:r>
            <a:r>
              <a:rPr lang="" altLang="en-US" sz="2000"/>
              <a:t>3</a:t>
            </a:r>
            <a:r>
              <a:rPr lang="en-US" altLang="en-US" sz="2000"/>
              <a:t> : 58</a:t>
            </a:r>
            <a:endParaRPr lang="en-US" altLang="en-US" sz="2000"/>
          </a:p>
        </p:txBody>
      </p:sp>
      <p:sp>
        <p:nvSpPr>
          <p:cNvPr id="15" name="Text Box 14"/>
          <p:cNvSpPr txBox="1"/>
          <p:nvPr/>
        </p:nvSpPr>
        <p:spPr>
          <a:xfrm>
            <a:off x="8487410" y="314960"/>
            <a:ext cx="1905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/>
              <a:t>KATEGORISASI</a:t>
            </a:r>
            <a:endParaRPr lang="" alt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8487410" y="780415"/>
            <a:ext cx="2776855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 b="1" i="1"/>
              <a:t>Motivasi Menghafal Alquran</a:t>
            </a:r>
            <a:endParaRPr lang="" altLang="en-US" sz="5400" i="1"/>
          </a:p>
          <a:p>
            <a:r>
              <a:rPr lang="" altLang="en-US" sz="5400"/>
              <a:t>68 tinggi</a:t>
            </a:r>
            <a:endParaRPr lang="en-US" altLang="en-US" sz="5400"/>
          </a:p>
          <a:p>
            <a:r>
              <a:rPr lang="" altLang="en-US"/>
              <a:t>19 sedang</a:t>
            </a:r>
            <a:endParaRPr lang="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8487410" y="2318385"/>
            <a:ext cx="2776855" cy="1691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 b="1" i="1"/>
              <a:t>Efikasi Diri</a:t>
            </a:r>
            <a:endParaRPr lang="en-US" altLang="en-US" sz="5400" i="1"/>
          </a:p>
          <a:p>
            <a:r>
              <a:rPr lang="" altLang="en-US" sz="5400"/>
              <a:t>59 tinggi</a:t>
            </a:r>
            <a:endParaRPr lang="en-US" altLang="en-US" sz="5400"/>
          </a:p>
          <a:p>
            <a:r>
              <a:rPr lang="" altLang="en-US"/>
              <a:t>37 sedang</a:t>
            </a:r>
            <a:endParaRPr lang="" altLang="en-US"/>
          </a:p>
          <a:p>
            <a:r>
              <a:rPr lang="" altLang="en-US"/>
              <a:t>1 rendah</a:t>
            </a:r>
            <a:endParaRPr lang="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8487410" y="4137025"/>
            <a:ext cx="3387725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 b="1" i="1"/>
              <a:t>Dukungan Guru Tahfidz</a:t>
            </a:r>
            <a:endParaRPr lang="en-US" altLang="en-US" sz="5400" i="1"/>
          </a:p>
          <a:p>
            <a:r>
              <a:rPr lang="en-US" altLang="en-US" sz="5400"/>
              <a:t>5</a:t>
            </a:r>
            <a:r>
              <a:rPr lang="" altLang="en-US" sz="5400"/>
              <a:t>7</a:t>
            </a:r>
            <a:r>
              <a:rPr lang="en-US" altLang="en-US" sz="5400"/>
              <a:t> </a:t>
            </a:r>
            <a:r>
              <a:rPr lang="" altLang="en-US" sz="5400"/>
              <a:t>sedang</a:t>
            </a:r>
            <a:endParaRPr lang="en-US" altLang="en-US" sz="5400"/>
          </a:p>
          <a:p>
            <a:r>
              <a:rPr lang="" altLang="en-US"/>
              <a:t>30 tinggi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6535" y="226695"/>
            <a:ext cx="3156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/>
              <a:t>UJI NORMALITAS </a:t>
            </a:r>
            <a:r>
              <a:rPr lang="" altLang="en-US"/>
              <a:t>(p &gt; 0.05)</a:t>
            </a:r>
            <a:endParaRPr lang="" altLang="en-US"/>
          </a:p>
        </p:txBody>
      </p:sp>
      <p:pic>
        <p:nvPicPr>
          <p:cNvPr id="-2147482623" name="Picture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594995"/>
            <a:ext cx="2047875" cy="1639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275205" y="706755"/>
            <a:ext cx="2989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Motivasi Menghafal Alquran</a:t>
            </a:r>
            <a:endParaRPr lang="" altLang="en-US"/>
          </a:p>
          <a:p>
            <a:r>
              <a:rPr lang="" altLang="en-US" sz="3600"/>
              <a:t>0.003</a:t>
            </a:r>
            <a:endParaRPr lang="" altLang="en-US" sz="3600"/>
          </a:p>
        </p:txBody>
      </p:sp>
      <p:pic>
        <p:nvPicPr>
          <p:cNvPr id="-2147482622" name="Picture -21474826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3" y="2234248"/>
            <a:ext cx="2047517" cy="16367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2275205" y="237490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Efikasi Diri</a:t>
            </a:r>
            <a:endParaRPr lang="en-US" altLang="en-US"/>
          </a:p>
          <a:p>
            <a:r>
              <a:rPr lang="en-US" altLang="en-US" sz="3600"/>
              <a:t>0.00</a:t>
            </a:r>
            <a:r>
              <a:rPr lang="" altLang="en-US" sz="3600"/>
              <a:t>1</a:t>
            </a:r>
            <a:endParaRPr lang="" altLang="en-US" sz="3600"/>
          </a:p>
        </p:txBody>
      </p:sp>
      <p:pic>
        <p:nvPicPr>
          <p:cNvPr id="-2147482621" name="Picture -21474826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871278"/>
            <a:ext cx="2044630" cy="16367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2275205" y="3997960"/>
            <a:ext cx="25787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Dukungan Guru Tahfidz</a:t>
            </a:r>
            <a:endParaRPr lang="en-US" altLang="en-US"/>
          </a:p>
          <a:p>
            <a:r>
              <a:rPr lang="en-US" altLang="en-US" sz="3600"/>
              <a:t>0.0</a:t>
            </a:r>
            <a:r>
              <a:rPr lang="" altLang="en-US" sz="3600"/>
              <a:t>13</a:t>
            </a:r>
            <a:endParaRPr lang="" altLang="en-US" sz="3600"/>
          </a:p>
        </p:txBody>
      </p:sp>
      <p:sp>
        <p:nvSpPr>
          <p:cNvPr id="8" name="Text Box 7"/>
          <p:cNvSpPr txBox="1"/>
          <p:nvPr/>
        </p:nvSpPr>
        <p:spPr>
          <a:xfrm>
            <a:off x="5497195" y="226695"/>
            <a:ext cx="3004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</a:t>
            </a:r>
            <a:r>
              <a:rPr lang="" altLang="en-US" b="1"/>
              <a:t>LINEARITAS</a:t>
            </a:r>
            <a:r>
              <a:rPr lang="en-US" altLang="en-US"/>
              <a:t> </a:t>
            </a:r>
            <a:r>
              <a:rPr lang="en-US" altLang="en-US"/>
              <a:t>(p &gt; 0.05)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497195" y="706755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/>
              <a:t>X</a:t>
            </a:r>
            <a:r>
              <a:rPr lang="" altLang="en-US" baseline="-25000"/>
              <a:t>1 </a:t>
            </a:r>
            <a:r>
              <a:rPr lang="" altLang="en-US"/>
              <a:t>→ Y</a:t>
            </a:r>
            <a:endParaRPr lang="" altLang="en-US" baseline="-25000"/>
          </a:p>
          <a:p>
            <a:pPr algn="l"/>
            <a:r>
              <a:rPr lang="en-US" altLang="en-US" sz="3600"/>
              <a:t>0.</a:t>
            </a:r>
            <a:r>
              <a:rPr lang="" altLang="en-US" sz="3600"/>
              <a:t>393</a:t>
            </a:r>
            <a:endParaRPr lang="" altLang="en-US" sz="3600"/>
          </a:p>
        </p:txBody>
      </p:sp>
      <p:sp>
        <p:nvSpPr>
          <p:cNvPr id="10" name="Text Box 9"/>
          <p:cNvSpPr txBox="1"/>
          <p:nvPr/>
        </p:nvSpPr>
        <p:spPr>
          <a:xfrm>
            <a:off x="7049135" y="706755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" altLang="en-US" baseline="-25000"/>
              <a:t>2</a:t>
            </a:r>
            <a:r>
              <a:rPr lang="en-US" altLang="en-US" baseline="-25000"/>
              <a:t> </a:t>
            </a:r>
            <a:r>
              <a:rPr lang="en-US" altLang="en-US"/>
              <a:t>→ Y</a:t>
            </a:r>
            <a:endParaRPr lang="en-US" altLang="en-US" baseline="-25000"/>
          </a:p>
          <a:p>
            <a:pPr algn="l"/>
            <a:r>
              <a:rPr lang="en-US" altLang="en-US" sz="3600"/>
              <a:t>0.</a:t>
            </a:r>
            <a:r>
              <a:rPr lang="" altLang="en-US" sz="3600"/>
              <a:t>081</a:t>
            </a:r>
            <a:endParaRPr lang="" altLang="en-US" sz="3600"/>
          </a:p>
        </p:txBody>
      </p:sp>
      <p:sp>
        <p:nvSpPr>
          <p:cNvPr id="11" name="Text Box 10"/>
          <p:cNvSpPr txBox="1"/>
          <p:nvPr/>
        </p:nvSpPr>
        <p:spPr>
          <a:xfrm>
            <a:off x="5497195" y="1742440"/>
            <a:ext cx="4199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</a:t>
            </a:r>
            <a:r>
              <a:rPr lang="" altLang="en-US" b="1"/>
              <a:t>MULTIKOLINEARITAS</a:t>
            </a:r>
            <a:r>
              <a:rPr lang="en-US" altLang="en-US"/>
              <a:t> (</a:t>
            </a:r>
            <a:r>
              <a:rPr lang="" altLang="en-US"/>
              <a:t>~</a:t>
            </a:r>
            <a:r>
              <a:rPr lang="" altLang="en-US"/>
              <a:t>VIF</a:t>
            </a:r>
            <a:r>
              <a:rPr lang="en-US" altLang="en-US"/>
              <a:t> </a:t>
            </a:r>
            <a:r>
              <a:rPr lang="" altLang="en-US"/>
              <a:t>&lt;</a:t>
            </a:r>
            <a:r>
              <a:rPr lang="en-US" altLang="en-US"/>
              <a:t> </a:t>
            </a:r>
            <a:r>
              <a:rPr lang="" altLang="en-US"/>
              <a:t>10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497195" y="222250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1 </a:t>
            </a:r>
            <a:r>
              <a:rPr lang="en-US" altLang="en-US"/>
              <a:t>→ Y</a:t>
            </a:r>
            <a:endParaRPr lang="en-US" altLang="en-US" baseline="-25000"/>
          </a:p>
          <a:p>
            <a:pPr algn="l"/>
            <a:r>
              <a:rPr lang="" altLang="en-US" sz="3600"/>
              <a:t>1.551</a:t>
            </a:r>
            <a:endParaRPr lang="" altLang="en-US" sz="3600"/>
          </a:p>
        </p:txBody>
      </p:sp>
      <p:sp>
        <p:nvSpPr>
          <p:cNvPr id="13" name="Text Box 12"/>
          <p:cNvSpPr txBox="1"/>
          <p:nvPr/>
        </p:nvSpPr>
        <p:spPr>
          <a:xfrm>
            <a:off x="7049135" y="222250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2 </a:t>
            </a:r>
            <a:r>
              <a:rPr lang="en-US" altLang="en-US"/>
              <a:t>→ Y</a:t>
            </a:r>
            <a:endParaRPr lang="en-US" altLang="en-US" baseline="-25000"/>
          </a:p>
          <a:p>
            <a:pPr algn="l"/>
            <a:r>
              <a:rPr lang="" altLang="en-US" sz="3600"/>
              <a:t>1.551</a:t>
            </a:r>
            <a:endParaRPr lang="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WPS Presentation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微软雅黑</vt:lpstr>
      <vt:lpstr>Arial Unicode MS</vt:lpstr>
      <vt:lpstr>Calibri</vt:lpstr>
      <vt:lpstr>Times New Roman</vt:lpstr>
      <vt:lpstr>Orange Waves</vt:lpstr>
      <vt:lpstr>Seminar Hasil Skripsi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Hasil Skripsi</dc:title>
  <dc:creator>zen</dc:creator>
  <cp:lastModifiedBy>zen</cp:lastModifiedBy>
  <cp:revision>161</cp:revision>
  <dcterms:created xsi:type="dcterms:W3CDTF">2019-11-25T22:28:36Z</dcterms:created>
  <dcterms:modified xsi:type="dcterms:W3CDTF">2019-11-25T22:28:36Z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