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65" r:id="rId6"/>
    <p:sldId id="268" r:id="rId7"/>
    <p:sldId id="273" r:id="rId8"/>
    <p:sldId id="275" r:id="rId9"/>
    <p:sldId id="276" r:id="rId10"/>
    <p:sldId id="277"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ä¸­åº¦æ ·å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ä¸­åº¦æ ·å¼ 2 - å¼ºè°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3B61304-4A0F-4E11-8080-599F9186F6A5}" type="doc">
      <dgm:prSet loTypeId="process" loCatId="process" qsTypeId="urn:microsoft.com/office/officeart/2005/8/quickstyle/simple1" qsCatId="simple" csTypeId="urn:microsoft.com/office/officeart/2005/8/colors/accent1_2" csCatId="accent1" phldr="0"/>
      <dgm:spPr/>
      <dgm:t>
        <a:bodyPr/>
        <a:p>
          <a:endParaRPr lang="en-US"/>
        </a:p>
      </dgm:t>
    </dgm:pt>
    <dgm:pt modelId="{06475F0D-9D1A-4BF5-AEE3-CD3F880BC44A}">
      <dgm:prSet phldrT="[Text]" phldr="0" custT="0"/>
      <dgm:spPr/>
      <dgm:t>
        <a:bodyPr vert="horz" wrap="square"/>
        <a:p>
          <a:pPr>
            <a:lnSpc>
              <a:spcPct val="100000"/>
            </a:lnSpc>
            <a:spcBef>
              <a:spcPct val="0"/>
            </a:spcBef>
            <a:spcAft>
              <a:spcPct val="35000"/>
            </a:spcAft>
          </a:pPr>
          <a:r>
            <a:rPr lang="en-US" altLang="en-US"/>
            <a:t>Mempertontonkan penyimpangan</a:t>
          </a:r>
          <a:endParaRPr lang="en-US" altLang="en-US"/>
        </a:p>
      </dgm:t>
    </dgm:pt>
    <dgm:pt modelId="{E99562FF-418F-46D1-8F86-E0992ED7BA8E}" cxnId="{DB74BB06-1B39-41CD-93B4-FBE3F7FF0E7C}" type="parTrans">
      <dgm:prSet/>
      <dgm:spPr/>
      <dgm:t>
        <a:bodyPr/>
        <a:p>
          <a:endParaRPr lang="en-US"/>
        </a:p>
      </dgm:t>
    </dgm:pt>
    <dgm:pt modelId="{4BD710C9-2F9D-441E-B548-A9989C0147D7}" cxnId="{DB74BB06-1B39-41CD-93B4-FBE3F7FF0E7C}" type="sibTrans">
      <dgm:prSet/>
      <dgm:spPr/>
      <dgm:t>
        <a:bodyPr/>
        <a:p>
          <a:endParaRPr lang="en-US"/>
        </a:p>
      </dgm:t>
    </dgm:pt>
    <dgm:pt modelId="{FE2A3430-07B7-4AF8-8050-E9E6630C707F}">
      <dgm:prSet phldrT="[Text]" phldr="0" custT="0"/>
      <dgm:spPr/>
      <dgm:t>
        <a:bodyPr vert="horz" wrap="square"/>
        <a:p>
          <a:pPr>
            <a:lnSpc>
              <a:spcPct val="100000"/>
            </a:lnSpc>
            <a:spcBef>
              <a:spcPct val="0"/>
            </a:spcBef>
            <a:spcAft>
              <a:spcPct val="15000"/>
            </a:spcAft>
          </a:pPr>
          <a:r>
            <a:rPr lang="en-US" altLang="en-US"/>
            <a:t>Elite politik</a:t>
          </a:r>
          <a:r>
            <a:rPr lang="en-US"/>
            <a:t/>
          </a:r>
          <a:endParaRPr lang="en-US"/>
        </a:p>
      </dgm:t>
    </dgm:pt>
    <dgm:pt modelId="{FB51E315-BC56-4135-BA1D-66E640931F3A}" cxnId="{F4D40D93-4419-48B5-A158-BD0DBA8E3B51}" type="parTrans">
      <dgm:prSet/>
      <dgm:spPr/>
      <dgm:t>
        <a:bodyPr/>
        <a:p>
          <a:endParaRPr lang="en-US"/>
        </a:p>
      </dgm:t>
    </dgm:pt>
    <dgm:pt modelId="{9ADD2677-777A-4E9D-AE48-B83F0BAD6874}" cxnId="{F4D40D93-4419-48B5-A158-BD0DBA8E3B51}" type="sibTrans">
      <dgm:prSet/>
      <dgm:spPr/>
      <dgm:t>
        <a:bodyPr/>
        <a:p>
          <a:endParaRPr lang="en-US"/>
        </a:p>
      </dgm:t>
    </dgm:pt>
    <dgm:pt modelId="{ED1CBC03-3FB1-4AD4-86E0-19A6C88F702B}">
      <dgm:prSet phldr="0" custT="0"/>
      <dgm:spPr/>
      <dgm:t>
        <a:bodyPr vert="horz" wrap="square"/>
        <a:p>
          <a:pPr>
            <a:lnSpc>
              <a:spcPct val="100000"/>
            </a:lnSpc>
            <a:spcBef>
              <a:spcPct val="0"/>
            </a:spcBef>
            <a:spcAft>
              <a:spcPct val="15000"/>
            </a:spcAft>
          </a:pPr>
          <a:r>
            <a:rPr lang="en-US" altLang="en-US"/>
            <a:t>Tokoh</a:t>
          </a:r>
          <a:endParaRPr lang="en-US" altLang="en-US"/>
        </a:p>
      </dgm:t>
    </dgm:pt>
    <dgm:pt modelId="{92DD0AA8-F00C-4DA1-A1BA-04C7CFAF2140}" cxnId="{317A0C71-0C3E-4D2F-990F-4971A33D2B2C}" type="parTrans">
      <dgm:prSet/>
      <dgm:spPr/>
    </dgm:pt>
    <dgm:pt modelId="{CEC04CA2-8545-4085-A350-47D298A64DF3}" cxnId="{317A0C71-0C3E-4D2F-990F-4971A33D2B2C}" type="sibTrans">
      <dgm:prSet/>
      <dgm:spPr/>
    </dgm:pt>
    <dgm:pt modelId="{9EF5E7EC-0EF8-4F59-AAC6-2DBA287AA012}">
      <dgm:prSet phldr="0" custT="0"/>
      <dgm:spPr/>
      <dgm:t>
        <a:bodyPr vert="horz" wrap="square"/>
        <a:p>
          <a:pPr>
            <a:lnSpc>
              <a:spcPct val="100000"/>
            </a:lnSpc>
            <a:spcBef>
              <a:spcPct val="0"/>
            </a:spcBef>
            <a:spcAft>
              <a:spcPct val="15000"/>
            </a:spcAft>
          </a:pPr>
          <a:r>
            <a:rPr lang="en-US" altLang="en-US"/>
            <a:t>Contoh: berbagai kasus korupsi</a:t>
          </a:r>
          <a:endParaRPr lang="en-US" altLang="en-US"/>
        </a:p>
      </dgm:t>
    </dgm:pt>
    <dgm:pt modelId="{3C5AE0E0-9782-48AB-8C71-5FCC2B306CC7}" cxnId="{6AC409FF-1B74-4937-96F1-AC7692737462}" type="parTrans">
      <dgm:prSet/>
      <dgm:spPr/>
    </dgm:pt>
    <dgm:pt modelId="{DF8BF134-F36C-4340-8EA6-3784D9D1B679}" cxnId="{6AC409FF-1B74-4937-96F1-AC7692737462}" type="sibTrans">
      <dgm:prSet/>
      <dgm:spPr/>
    </dgm:pt>
    <dgm:pt modelId="{C17EA81B-EE8F-4BEA-9D93-831900C89C00}">
      <dgm:prSet phldrT="[Text]" phldr="0" custT="0"/>
      <dgm:spPr/>
      <dgm:t>
        <a:bodyPr vert="horz" wrap="square"/>
        <a:p>
          <a:pPr>
            <a:lnSpc>
              <a:spcPct val="100000"/>
            </a:lnSpc>
            <a:spcBef>
              <a:spcPct val="0"/>
            </a:spcBef>
            <a:spcAft>
              <a:spcPct val="35000"/>
            </a:spcAft>
          </a:pPr>
          <a:r>
            <a:rPr lang="en-US" altLang="en-US"/>
            <a:t>Sistem nilai rusak</a:t>
          </a:r>
          <a:r>
            <a:rPr lang="en-US" altLang="en-US"/>
            <a:t/>
          </a:r>
          <a:endParaRPr lang="en-US" altLang="en-US"/>
        </a:p>
      </dgm:t>
    </dgm:pt>
    <dgm:pt modelId="{D73C192A-A373-4ACC-BFC9-76609E41CF4E}" cxnId="{E086CB8D-DD64-432F-930A-9EC42EF7D69D}" type="parTrans">
      <dgm:prSet/>
      <dgm:spPr/>
      <dgm:t>
        <a:bodyPr/>
        <a:p>
          <a:endParaRPr lang="en-US"/>
        </a:p>
      </dgm:t>
    </dgm:pt>
    <dgm:pt modelId="{40C2F390-CB3F-4BF4-827D-B8018A5F3BB7}" cxnId="{E086CB8D-DD64-432F-930A-9EC42EF7D69D}" type="sibTrans">
      <dgm:prSet/>
      <dgm:spPr/>
      <dgm:t>
        <a:bodyPr/>
        <a:p>
          <a:endParaRPr lang="en-US"/>
        </a:p>
      </dgm:t>
    </dgm:pt>
    <dgm:pt modelId="{2E055442-BDF6-42BD-8A8A-460CDF6F5C5E}">
      <dgm:prSet phldrT="[Text]" phldr="0" custT="0"/>
      <dgm:spPr/>
      <dgm:t>
        <a:bodyPr vert="horz" wrap="square"/>
        <a:p>
          <a:pPr>
            <a:lnSpc>
              <a:spcPct val="100000"/>
            </a:lnSpc>
            <a:spcBef>
              <a:spcPct val="0"/>
            </a:spcBef>
            <a:spcAft>
              <a:spcPct val="15000"/>
            </a:spcAft>
          </a:pPr>
          <a:r>
            <a:rPr lang="en-US" altLang="en-US"/>
            <a:t>Masyarakat</a:t>
          </a:r>
          <a:r>
            <a:rPr lang="en-US"/>
            <a:t/>
          </a:r>
          <a:endParaRPr lang="en-US"/>
        </a:p>
      </dgm:t>
    </dgm:pt>
    <dgm:pt modelId="{291EBA52-15FB-4985-9632-D5F9BE62ACD1}" cxnId="{2BB93F1E-D9C2-43CE-AB51-C328C7E9C504}" type="parTrans">
      <dgm:prSet/>
      <dgm:spPr/>
      <dgm:t>
        <a:bodyPr/>
        <a:p>
          <a:endParaRPr lang="en-US"/>
        </a:p>
      </dgm:t>
    </dgm:pt>
    <dgm:pt modelId="{87346316-64F3-4945-9984-33BC77341C9F}" cxnId="{2BB93F1E-D9C2-43CE-AB51-C328C7E9C504}" type="sibTrans">
      <dgm:prSet/>
      <dgm:spPr/>
      <dgm:t>
        <a:bodyPr/>
        <a:p>
          <a:endParaRPr lang="en-US"/>
        </a:p>
      </dgm:t>
    </dgm:pt>
    <dgm:pt modelId="{89CF50F2-3EE8-4308-BA46-57745656A4AA}">
      <dgm:prSet phldrT="[Text]" phldr="0" custT="0"/>
      <dgm:spPr/>
      <dgm:t>
        <a:bodyPr vert="horz" wrap="square"/>
        <a:p>
          <a:pPr>
            <a:lnSpc>
              <a:spcPct val="100000"/>
            </a:lnSpc>
            <a:spcBef>
              <a:spcPct val="0"/>
            </a:spcBef>
            <a:spcAft>
              <a:spcPct val="35000"/>
            </a:spcAft>
          </a:pPr>
          <a:r>
            <a:rPr lang="en-US" altLang="en-US"/>
            <a:t>Diperkuat</a:t>
          </a:r>
          <a:r>
            <a:rPr lang="en-US" altLang="en-US"/>
            <a:t/>
          </a:r>
          <a:endParaRPr lang="en-US" altLang="en-US"/>
        </a:p>
      </dgm:t>
    </dgm:pt>
    <dgm:pt modelId="{D242A0FB-DF73-49CA-BA3C-BD459F366127}" cxnId="{9C825D68-4840-4A1E-B5DF-E7A3CFDC1240}" type="parTrans">
      <dgm:prSet/>
      <dgm:spPr/>
      <dgm:t>
        <a:bodyPr/>
        <a:p>
          <a:endParaRPr lang="en-US"/>
        </a:p>
      </dgm:t>
    </dgm:pt>
    <dgm:pt modelId="{9604C662-124F-4916-B7BB-4DF131431D56}" cxnId="{9C825D68-4840-4A1E-B5DF-E7A3CFDC1240}" type="sibTrans">
      <dgm:prSet/>
      <dgm:spPr/>
      <dgm:t>
        <a:bodyPr/>
        <a:p>
          <a:endParaRPr lang="en-US"/>
        </a:p>
      </dgm:t>
    </dgm:pt>
    <dgm:pt modelId="{A4CBB6B8-84E6-41DA-A253-F380CBF4C16F}">
      <dgm:prSet phldrT="[Text]" phldr="0" custT="0"/>
      <dgm:spPr/>
      <dgm:t>
        <a:bodyPr vert="horz" wrap="square"/>
        <a:p>
          <a:pPr>
            <a:lnSpc>
              <a:spcPct val="100000"/>
            </a:lnSpc>
            <a:spcBef>
              <a:spcPct val="0"/>
            </a:spcBef>
            <a:spcAft>
              <a:spcPct val="15000"/>
            </a:spcAft>
          </a:pPr>
          <a:r>
            <a:rPr lang="en-US" altLang="en-US"/>
            <a:t>Derasnya arus informasi</a:t>
          </a:r>
          <a:r>
            <a:rPr lang="en-US"/>
            <a:t/>
          </a:r>
          <a:endParaRPr lang="en-US"/>
        </a:p>
      </dgm:t>
    </dgm:pt>
    <dgm:pt modelId="{6BF9AA0B-A851-4ABD-9BE8-1336C9738AB8}" cxnId="{9D093F5B-FADF-4B93-AA99-B8A992B29FF2}" type="parTrans">
      <dgm:prSet/>
      <dgm:spPr/>
      <dgm:t>
        <a:bodyPr/>
        <a:p>
          <a:endParaRPr lang="en-US"/>
        </a:p>
      </dgm:t>
    </dgm:pt>
    <dgm:pt modelId="{B71ACFC2-160E-4438-99B2-0295109B5775}" cxnId="{9D093F5B-FADF-4B93-AA99-B8A992B29FF2}" type="sibTrans">
      <dgm:prSet/>
      <dgm:spPr/>
      <dgm:t>
        <a:bodyPr/>
        <a:p>
          <a:endParaRPr lang="en-US"/>
        </a:p>
      </dgm:t>
    </dgm:pt>
    <dgm:pt modelId="{530D9E14-53A7-471D-93BB-E1FAD6F7DC03}">
      <dgm:prSet phldr="0" custT="0"/>
      <dgm:spPr/>
      <dgm:t>
        <a:bodyPr vert="horz" wrap="square"/>
        <a:p>
          <a:pPr>
            <a:lnSpc>
              <a:spcPct val="100000"/>
            </a:lnSpc>
            <a:spcBef>
              <a:spcPct val="0"/>
            </a:spcBef>
            <a:spcAft>
              <a:spcPct val="15000"/>
            </a:spcAft>
          </a:pPr>
          <a:r>
            <a:rPr lang="en-US" altLang="en-US"/>
            <a:t>Memperlihatkan contoh buruk</a:t>
          </a:r>
          <a:endParaRPr lang="en-US" altLang="en-US"/>
        </a:p>
      </dgm:t>
    </dgm:pt>
    <dgm:pt modelId="{B7ACCAF2-7433-4241-A80A-A4271A0EC0E6}" cxnId="{97028616-B1DC-47AF-A1FB-DE14935EEC24}" type="parTrans">
      <dgm:prSet/>
      <dgm:spPr/>
    </dgm:pt>
    <dgm:pt modelId="{4E32323D-5DD7-4BE3-8358-606890CF5C58}" cxnId="{97028616-B1DC-47AF-A1FB-DE14935EEC24}" type="sibTrans">
      <dgm:prSet/>
      <dgm:spPr/>
    </dgm:pt>
    <dgm:pt modelId="{E2C530D8-25DD-494F-A1A3-E352F0369D19}">
      <dgm:prSet phldr="0" custT="0"/>
      <dgm:spPr/>
      <dgm:t>
        <a:bodyPr vert="horz" wrap="square"/>
        <a:p>
          <a:pPr>
            <a:lnSpc>
              <a:spcPct val="100000"/>
            </a:lnSpc>
            <a:spcBef>
              <a:spcPct val="0"/>
            </a:spcBef>
            <a:spcAft>
              <a:spcPct val="15000"/>
            </a:spcAft>
          </a:pPr>
          <a:r>
            <a:rPr lang="en-US" altLang="en-US"/>
            <a:t>Tidak diberi sanksi</a:t>
          </a:r>
          <a:endParaRPr lang="en-US" altLang="en-US"/>
        </a:p>
      </dgm:t>
    </dgm:pt>
    <dgm:pt modelId="{2D9C703A-4A27-430D-8158-7442A12E43BD}" cxnId="{7AF79796-E12B-47E1-BF8F-39D2B1549577}" type="parTrans">
      <dgm:prSet/>
      <dgm:spPr/>
    </dgm:pt>
    <dgm:pt modelId="{3BD9D723-43EC-44F7-B092-D51195D7D99D}" cxnId="{7AF79796-E12B-47E1-BF8F-39D2B1549577}" type="sibTrans">
      <dgm:prSet/>
      <dgm:spPr/>
    </dgm:pt>
    <dgm:pt modelId="{7894115B-AABB-46F2-A52E-C27597016790}" type="pres">
      <dgm:prSet presAssocID="{B3B61304-4A0F-4E11-8080-599F9186F6A5}" presName="Name0" presStyleCnt="0">
        <dgm:presLayoutVars>
          <dgm:dir/>
          <dgm:animLvl val="lvl"/>
          <dgm:resizeHandles val="exact"/>
        </dgm:presLayoutVars>
      </dgm:prSet>
      <dgm:spPr/>
    </dgm:pt>
    <dgm:pt modelId="{56D916F2-6768-419D-835D-0E92CC7C803C}" type="pres">
      <dgm:prSet presAssocID="{B3B61304-4A0F-4E11-8080-599F9186F6A5}" presName="tSp" presStyleCnt="0"/>
      <dgm:spPr/>
    </dgm:pt>
    <dgm:pt modelId="{ECD0F423-0D40-44D8-AF71-D97C3F9DF26B}" type="pres">
      <dgm:prSet presAssocID="{B3B61304-4A0F-4E11-8080-599F9186F6A5}" presName="bSp" presStyleCnt="0"/>
      <dgm:spPr/>
    </dgm:pt>
    <dgm:pt modelId="{77157E72-C09D-4CF2-AEC0-0324FBF39226}" type="pres">
      <dgm:prSet presAssocID="{B3B61304-4A0F-4E11-8080-599F9186F6A5}" presName="process" presStyleCnt="0"/>
      <dgm:spPr/>
    </dgm:pt>
    <dgm:pt modelId="{29C62E5B-77E6-4FD6-95C8-E16514EA592F}" type="pres">
      <dgm:prSet presAssocID="{06475F0D-9D1A-4BF5-AEE3-CD3F880BC44A}" presName="composite1" presStyleCnt="0"/>
      <dgm:spPr/>
    </dgm:pt>
    <dgm:pt modelId="{24BEEBBD-4900-44F6-A6F9-3F722A9F3012}" type="pres">
      <dgm:prSet presAssocID="{06475F0D-9D1A-4BF5-AEE3-CD3F880BC44A}" presName="dummyNode1" presStyleCnt="0"/>
      <dgm:spPr/>
    </dgm:pt>
    <dgm:pt modelId="{EA4C33C9-9B7B-4236-9D97-1954A4D46745}" type="pres">
      <dgm:prSet presAssocID="{06475F0D-9D1A-4BF5-AEE3-CD3F880BC44A}" presName="childNode1" presStyleLbl="bgAcc1" presStyleIdx="0" presStyleCnt="3">
        <dgm:presLayoutVars>
          <dgm:bulletEnabled val="1"/>
        </dgm:presLayoutVars>
      </dgm:prSet>
      <dgm:spPr/>
    </dgm:pt>
    <dgm:pt modelId="{1E8A37B1-D464-40AA-8171-F21D027B523A}" type="pres">
      <dgm:prSet presAssocID="{06475F0D-9D1A-4BF5-AEE3-CD3F880BC44A}" presName="childNode1tx" presStyleCnt="0">
        <dgm:presLayoutVars>
          <dgm:bulletEnabled val="1"/>
        </dgm:presLayoutVars>
      </dgm:prSet>
      <dgm:spPr/>
    </dgm:pt>
    <dgm:pt modelId="{50F89035-D090-4CAD-827E-5FE864D0CC7D}" type="pres">
      <dgm:prSet presAssocID="{06475F0D-9D1A-4BF5-AEE3-CD3F880BC44A}" presName="parentNode1" presStyleLbl="node1" presStyleIdx="0" presStyleCnt="3">
        <dgm:presLayoutVars>
          <dgm:chMax val="1"/>
          <dgm:bulletEnabled val="1"/>
        </dgm:presLayoutVars>
      </dgm:prSet>
      <dgm:spPr/>
    </dgm:pt>
    <dgm:pt modelId="{920CA769-40FC-4401-A1E0-FD4D856E9B21}" type="pres">
      <dgm:prSet presAssocID="{06475F0D-9D1A-4BF5-AEE3-CD3F880BC44A}" presName="connSite1" presStyleCnt="0"/>
      <dgm:spPr/>
    </dgm:pt>
    <dgm:pt modelId="{B871E909-CC84-4270-8398-F5F049AEA932}" type="pres">
      <dgm:prSet presAssocID="{4BD710C9-2F9D-441E-B548-A9989C0147D7}" presName="Name9" presStyleLbl="sibTrans2D1" presStyleIdx="0" presStyleCnt="2"/>
      <dgm:spPr/>
    </dgm:pt>
    <dgm:pt modelId="{5381038C-A52C-40F2-AE25-892F98A4F272}" type="pres">
      <dgm:prSet presAssocID="{C17EA81B-EE8F-4BEA-9D93-831900C89C00}" presName="composite2" presStyleCnt="0"/>
      <dgm:spPr/>
    </dgm:pt>
    <dgm:pt modelId="{8C60EF28-DEE2-471E-9110-F1DE84254762}" type="pres">
      <dgm:prSet presAssocID="{C17EA81B-EE8F-4BEA-9D93-831900C89C00}" presName="dummyNode2" presStyleCnt="0"/>
      <dgm:spPr/>
    </dgm:pt>
    <dgm:pt modelId="{8C4A7715-D8F8-4D2B-94CE-98F25CB35172}" type="pres">
      <dgm:prSet presAssocID="{C17EA81B-EE8F-4BEA-9D93-831900C89C00}" presName="childNode2" presStyleLbl="bgAcc1" presStyleIdx="1" presStyleCnt="3">
        <dgm:presLayoutVars>
          <dgm:bulletEnabled val="1"/>
        </dgm:presLayoutVars>
      </dgm:prSet>
      <dgm:spPr/>
    </dgm:pt>
    <dgm:pt modelId="{E6E63E6B-9802-4903-9CE3-5D4A716AEA02}" type="pres">
      <dgm:prSet presAssocID="{C17EA81B-EE8F-4BEA-9D93-831900C89C00}" presName="childNode2tx" presStyleCnt="0">
        <dgm:presLayoutVars>
          <dgm:bulletEnabled val="1"/>
        </dgm:presLayoutVars>
      </dgm:prSet>
      <dgm:spPr/>
    </dgm:pt>
    <dgm:pt modelId="{D48BF050-6660-4D4F-AF7C-757C782402D6}" type="pres">
      <dgm:prSet presAssocID="{C17EA81B-EE8F-4BEA-9D93-831900C89C00}" presName="parentNode2" presStyleLbl="node1" presStyleIdx="1" presStyleCnt="3">
        <dgm:presLayoutVars>
          <dgm:chMax val="0"/>
          <dgm:bulletEnabled val="1"/>
        </dgm:presLayoutVars>
      </dgm:prSet>
      <dgm:spPr/>
    </dgm:pt>
    <dgm:pt modelId="{0D59B193-1E3C-4187-9E9F-A2912DCADAC6}" type="pres">
      <dgm:prSet presAssocID="{C17EA81B-EE8F-4BEA-9D93-831900C89C00}" presName="connSite2" presStyleCnt="0"/>
      <dgm:spPr/>
    </dgm:pt>
    <dgm:pt modelId="{FB15DAFD-B404-4CB3-9791-947A7CB3C00D}" type="pres">
      <dgm:prSet presAssocID="{40C2F390-CB3F-4BF4-827D-B8018A5F3BB7}" presName="Name18" presStyleLbl="sibTrans2D1" presStyleIdx="1" presStyleCnt="2"/>
      <dgm:spPr/>
    </dgm:pt>
    <dgm:pt modelId="{754F4C32-447F-4E14-8ED3-35A922A043A5}" type="pres">
      <dgm:prSet presAssocID="{89CF50F2-3EE8-4308-BA46-57745656A4AA}" presName="composite1" presStyleCnt="0"/>
      <dgm:spPr/>
    </dgm:pt>
    <dgm:pt modelId="{020AEDA5-DA09-4A53-AF58-AED2EF90E935}" type="pres">
      <dgm:prSet presAssocID="{89CF50F2-3EE8-4308-BA46-57745656A4AA}" presName="dummyNode1" presStyleCnt="0"/>
      <dgm:spPr/>
    </dgm:pt>
    <dgm:pt modelId="{0428F0A0-98D5-457A-BE43-28F46915FA56}" type="pres">
      <dgm:prSet presAssocID="{89CF50F2-3EE8-4308-BA46-57745656A4AA}" presName="childNode1" presStyleLbl="bgAcc1" presStyleIdx="2" presStyleCnt="3">
        <dgm:presLayoutVars>
          <dgm:bulletEnabled val="1"/>
        </dgm:presLayoutVars>
      </dgm:prSet>
      <dgm:spPr/>
    </dgm:pt>
    <dgm:pt modelId="{F4682735-7E21-4BD6-A94E-5C31E3B718FD}" type="pres">
      <dgm:prSet presAssocID="{89CF50F2-3EE8-4308-BA46-57745656A4AA}" presName="childNode1tx" presStyleCnt="0">
        <dgm:presLayoutVars>
          <dgm:bulletEnabled val="1"/>
        </dgm:presLayoutVars>
      </dgm:prSet>
      <dgm:spPr/>
    </dgm:pt>
    <dgm:pt modelId="{E8647766-AE1D-45F8-B3AB-5EEE3BDE8498}" type="pres">
      <dgm:prSet presAssocID="{89CF50F2-3EE8-4308-BA46-57745656A4AA}" presName="parentNode1" presStyleLbl="node1" presStyleIdx="2" presStyleCnt="3">
        <dgm:presLayoutVars>
          <dgm:chMax val="1"/>
          <dgm:bulletEnabled val="1"/>
        </dgm:presLayoutVars>
      </dgm:prSet>
      <dgm:spPr/>
    </dgm:pt>
    <dgm:pt modelId="{96D6127B-1D73-45CB-82BD-67878CD7892E}" type="pres">
      <dgm:prSet presAssocID="{89CF50F2-3EE8-4308-BA46-57745656A4AA}" presName="connSite1" presStyleCnt="0"/>
      <dgm:spPr/>
    </dgm:pt>
  </dgm:ptLst>
  <dgm:cxnLst>
    <dgm:cxn modelId="{DB74BB06-1B39-41CD-93B4-FBE3F7FF0E7C}" srcId="{B3B61304-4A0F-4E11-8080-599F9186F6A5}" destId="{06475F0D-9D1A-4BF5-AEE3-CD3F880BC44A}" srcOrd="0" destOrd="0" parTransId="{E99562FF-418F-46D1-8F86-E0992ED7BA8E}" sibTransId="{4BD710C9-2F9D-441E-B548-A9989C0147D7}"/>
    <dgm:cxn modelId="{F4D40D93-4419-48B5-A158-BD0DBA8E3B51}" srcId="{06475F0D-9D1A-4BF5-AEE3-CD3F880BC44A}" destId="{FE2A3430-07B7-4AF8-8050-E9E6630C707F}" srcOrd="0" destOrd="0" parTransId="{FB51E315-BC56-4135-BA1D-66E640931F3A}" sibTransId="{9ADD2677-777A-4E9D-AE48-B83F0BAD6874}"/>
    <dgm:cxn modelId="{317A0C71-0C3E-4D2F-990F-4971A33D2B2C}" srcId="{06475F0D-9D1A-4BF5-AEE3-CD3F880BC44A}" destId="{ED1CBC03-3FB1-4AD4-86E0-19A6C88F702B}" srcOrd="1" destOrd="0" parTransId="{92DD0AA8-F00C-4DA1-A1BA-04C7CFAF2140}" sibTransId="{CEC04CA2-8545-4085-A350-47D298A64DF3}"/>
    <dgm:cxn modelId="{6AC409FF-1B74-4937-96F1-AC7692737462}" srcId="{06475F0D-9D1A-4BF5-AEE3-CD3F880BC44A}" destId="{9EF5E7EC-0EF8-4F59-AAC6-2DBA287AA012}" srcOrd="2" destOrd="0" parTransId="{3C5AE0E0-9782-48AB-8C71-5FCC2B306CC7}" sibTransId="{DF8BF134-F36C-4340-8EA6-3784D9D1B679}"/>
    <dgm:cxn modelId="{E086CB8D-DD64-432F-930A-9EC42EF7D69D}" srcId="{B3B61304-4A0F-4E11-8080-599F9186F6A5}" destId="{C17EA81B-EE8F-4BEA-9D93-831900C89C00}" srcOrd="1" destOrd="0" parTransId="{D73C192A-A373-4ACC-BFC9-76609E41CF4E}" sibTransId="{40C2F390-CB3F-4BF4-827D-B8018A5F3BB7}"/>
    <dgm:cxn modelId="{2BB93F1E-D9C2-43CE-AB51-C328C7E9C504}" srcId="{C17EA81B-EE8F-4BEA-9D93-831900C89C00}" destId="{2E055442-BDF6-42BD-8A8A-460CDF6F5C5E}" srcOrd="0" destOrd="1" parTransId="{291EBA52-15FB-4985-9632-D5F9BE62ACD1}" sibTransId="{87346316-64F3-4945-9984-33BC77341C9F}"/>
    <dgm:cxn modelId="{9C825D68-4840-4A1E-B5DF-E7A3CFDC1240}" srcId="{B3B61304-4A0F-4E11-8080-599F9186F6A5}" destId="{89CF50F2-3EE8-4308-BA46-57745656A4AA}" srcOrd="2" destOrd="0" parTransId="{D242A0FB-DF73-49CA-BA3C-BD459F366127}" sibTransId="{9604C662-124F-4916-B7BB-4DF131431D56}"/>
    <dgm:cxn modelId="{9D093F5B-FADF-4B93-AA99-B8A992B29FF2}" srcId="{89CF50F2-3EE8-4308-BA46-57745656A4AA}" destId="{A4CBB6B8-84E6-41DA-A253-F380CBF4C16F}" srcOrd="0" destOrd="2" parTransId="{6BF9AA0B-A851-4ABD-9BE8-1336C9738AB8}" sibTransId="{B71ACFC2-160E-4438-99B2-0295109B5775}"/>
    <dgm:cxn modelId="{97028616-B1DC-47AF-A1FB-DE14935EEC24}" srcId="{89CF50F2-3EE8-4308-BA46-57745656A4AA}" destId="{530D9E14-53A7-471D-93BB-E1FAD6F7DC03}" srcOrd="1" destOrd="2" parTransId="{B7ACCAF2-7433-4241-A80A-A4271A0EC0E6}" sibTransId="{4E32323D-5DD7-4BE3-8358-606890CF5C58}"/>
    <dgm:cxn modelId="{7AF79796-E12B-47E1-BF8F-39D2B1549577}" srcId="{89CF50F2-3EE8-4308-BA46-57745656A4AA}" destId="{E2C530D8-25DD-494F-A1A3-E352F0369D19}" srcOrd="2" destOrd="2" parTransId="{2D9C703A-4A27-430D-8158-7442A12E43BD}" sibTransId="{3BD9D723-43EC-44F7-B092-D51195D7D99D}"/>
    <dgm:cxn modelId="{14048212-6C53-4BFF-9B07-0D50A0B67BD8}" type="presOf" srcId="{B3B61304-4A0F-4E11-8080-599F9186F6A5}" destId="{7894115B-AABB-46F2-A52E-C27597016790}" srcOrd="0" destOrd="0" presId="urn:microsoft.com/office/officeart/2005/8/layout/hProcess4"/>
    <dgm:cxn modelId="{023A7F5D-D53D-41B1-B1FA-EAA32A093B9B}" type="presParOf" srcId="{7894115B-AABB-46F2-A52E-C27597016790}" destId="{56D916F2-6768-419D-835D-0E92CC7C803C}" srcOrd="0" destOrd="0" presId="urn:microsoft.com/office/officeart/2005/8/layout/hProcess4"/>
    <dgm:cxn modelId="{DBECF03E-AA01-4751-826C-0166DAE78D71}" type="presParOf" srcId="{7894115B-AABB-46F2-A52E-C27597016790}" destId="{ECD0F423-0D40-44D8-AF71-D97C3F9DF26B}" srcOrd="1" destOrd="0" presId="urn:microsoft.com/office/officeart/2005/8/layout/hProcess4"/>
    <dgm:cxn modelId="{7091F8F3-73B4-4C2F-9AB1-213006E4BFF8}" type="presParOf" srcId="{7894115B-AABB-46F2-A52E-C27597016790}" destId="{77157E72-C09D-4CF2-AEC0-0324FBF39226}" srcOrd="2" destOrd="0" presId="urn:microsoft.com/office/officeart/2005/8/layout/hProcess4"/>
    <dgm:cxn modelId="{E414367C-AE36-4D71-8237-79FE0C255E5D}" type="presParOf" srcId="{77157E72-C09D-4CF2-AEC0-0324FBF39226}" destId="{29C62E5B-77E6-4FD6-95C8-E16514EA592F}" srcOrd="0" destOrd="2" presId="urn:microsoft.com/office/officeart/2005/8/layout/hProcess4"/>
    <dgm:cxn modelId="{4C763D1C-7B3A-4765-8E6A-515F7833675E}" type="presParOf" srcId="{29C62E5B-77E6-4FD6-95C8-E16514EA592F}" destId="{24BEEBBD-4900-44F6-A6F9-3F722A9F3012}" srcOrd="0" destOrd="0" presId="urn:microsoft.com/office/officeart/2005/8/layout/hProcess4"/>
    <dgm:cxn modelId="{49AF9D5C-A831-44DB-B18E-E3897319CFC7}" type="presParOf" srcId="{29C62E5B-77E6-4FD6-95C8-E16514EA592F}" destId="{EA4C33C9-9B7B-4236-9D97-1954A4D46745}" srcOrd="1" destOrd="0" presId="urn:microsoft.com/office/officeart/2005/8/layout/hProcess4"/>
    <dgm:cxn modelId="{B96F67A0-40DB-4DCC-BE7B-132F8CC7F5DD}" type="presOf" srcId="{FE2A3430-07B7-4AF8-8050-E9E6630C707F}" destId="{EA4C33C9-9B7B-4236-9D97-1954A4D46745}" srcOrd="0" destOrd="0" presId="urn:microsoft.com/office/officeart/2005/8/layout/hProcess4"/>
    <dgm:cxn modelId="{474B6C39-930A-4E34-B448-C8F42F8208B5}" type="presOf" srcId="{ED1CBC03-3FB1-4AD4-86E0-19A6C88F702B}" destId="{EA4C33C9-9B7B-4236-9D97-1954A4D46745}" srcOrd="0" destOrd="1" presId="urn:microsoft.com/office/officeart/2005/8/layout/hProcess4"/>
    <dgm:cxn modelId="{AC695269-ECA7-4045-909C-C7582404298D}" type="presOf" srcId="{9EF5E7EC-0EF8-4F59-AAC6-2DBA287AA012}" destId="{EA4C33C9-9B7B-4236-9D97-1954A4D46745}" srcOrd="0" destOrd="2" presId="urn:microsoft.com/office/officeart/2005/8/layout/hProcess4"/>
    <dgm:cxn modelId="{6AE70FB5-ED12-4E69-B8FD-BE1F8C640BF7}" type="presParOf" srcId="{29C62E5B-77E6-4FD6-95C8-E16514EA592F}" destId="{1E8A37B1-D464-40AA-8171-F21D027B523A}" srcOrd="2" destOrd="0" presId="urn:microsoft.com/office/officeart/2005/8/layout/hProcess4"/>
    <dgm:cxn modelId="{42171669-01F4-462E-9E8B-740D4E5CAAB5}" type="presOf" srcId="{FE2A3430-07B7-4AF8-8050-E9E6630C707F}" destId="{1E8A37B1-D464-40AA-8171-F21D027B523A}" srcOrd="1" destOrd="0" presId="urn:microsoft.com/office/officeart/2005/8/layout/hProcess4"/>
    <dgm:cxn modelId="{708061D3-7494-4D0C-AEBC-93AD4A6724E2}" type="presOf" srcId="{ED1CBC03-3FB1-4AD4-86E0-19A6C88F702B}" destId="{1E8A37B1-D464-40AA-8171-F21D027B523A}" srcOrd="1" destOrd="1" presId="urn:microsoft.com/office/officeart/2005/8/layout/hProcess4"/>
    <dgm:cxn modelId="{B1B4FBF8-5E85-4740-BCAE-C0E2C21AA688}" type="presOf" srcId="{9EF5E7EC-0EF8-4F59-AAC6-2DBA287AA012}" destId="{1E8A37B1-D464-40AA-8171-F21D027B523A}" srcOrd="1" destOrd="2" presId="urn:microsoft.com/office/officeart/2005/8/layout/hProcess4"/>
    <dgm:cxn modelId="{69B5AA41-ED95-4D09-BE20-E3A188084C4A}" type="presParOf" srcId="{29C62E5B-77E6-4FD6-95C8-E16514EA592F}" destId="{50F89035-D090-4CAD-827E-5FE864D0CC7D}" srcOrd="3" destOrd="0" presId="urn:microsoft.com/office/officeart/2005/8/layout/hProcess4"/>
    <dgm:cxn modelId="{34494E4D-CD3D-4338-9965-5F2795DD9EC9}" type="presOf" srcId="{06475F0D-9D1A-4BF5-AEE3-CD3F880BC44A}" destId="{50F89035-D090-4CAD-827E-5FE864D0CC7D}" srcOrd="0" destOrd="0" presId="urn:microsoft.com/office/officeart/2005/8/layout/hProcess4"/>
    <dgm:cxn modelId="{54AC6B05-57DD-4749-9C5A-7806CFEE255B}" type="presParOf" srcId="{29C62E5B-77E6-4FD6-95C8-E16514EA592F}" destId="{920CA769-40FC-4401-A1E0-FD4D856E9B21}" srcOrd="4" destOrd="0" presId="urn:microsoft.com/office/officeart/2005/8/layout/hProcess4"/>
    <dgm:cxn modelId="{F61E4E8A-F898-4D71-A1A8-0C39F2E852B4}" type="presParOf" srcId="{77157E72-C09D-4CF2-AEC0-0324FBF39226}" destId="{B871E909-CC84-4270-8398-F5F049AEA932}" srcOrd="1" destOrd="2" presId="urn:microsoft.com/office/officeart/2005/8/layout/hProcess4"/>
    <dgm:cxn modelId="{ED72F5CB-4661-4605-92EF-768B6F13D58B}" type="presOf" srcId="{4BD710C9-2F9D-441E-B548-A9989C0147D7}" destId="{B871E909-CC84-4270-8398-F5F049AEA932}" srcOrd="0" destOrd="0" presId="urn:microsoft.com/office/officeart/2005/8/layout/hProcess4"/>
    <dgm:cxn modelId="{9AEFF40F-410F-4021-91EA-8B6D341BB2D1}" type="presParOf" srcId="{77157E72-C09D-4CF2-AEC0-0324FBF39226}" destId="{5381038C-A52C-40F2-AE25-892F98A4F272}" srcOrd="2" destOrd="2" presId="urn:microsoft.com/office/officeart/2005/8/layout/hProcess4"/>
    <dgm:cxn modelId="{5932C02D-69A9-4AC9-8448-AEC890F1ECB1}" type="presParOf" srcId="{5381038C-A52C-40F2-AE25-892F98A4F272}" destId="{8C60EF28-DEE2-471E-9110-F1DE84254762}" srcOrd="0" destOrd="2" presId="urn:microsoft.com/office/officeart/2005/8/layout/hProcess4"/>
    <dgm:cxn modelId="{89A9422E-4ACF-4BAC-A954-97C220FD1A95}" type="presParOf" srcId="{5381038C-A52C-40F2-AE25-892F98A4F272}" destId="{8C4A7715-D8F8-4D2B-94CE-98F25CB35172}" srcOrd="1" destOrd="2" presId="urn:microsoft.com/office/officeart/2005/8/layout/hProcess4"/>
    <dgm:cxn modelId="{9E22A5B6-7840-4B1E-A302-D80374367F28}" type="presOf" srcId="{2E055442-BDF6-42BD-8A8A-460CDF6F5C5E}" destId="{8C4A7715-D8F8-4D2B-94CE-98F25CB35172}" srcOrd="0" destOrd="0" presId="urn:microsoft.com/office/officeart/2005/8/layout/hProcess4"/>
    <dgm:cxn modelId="{97E49144-CFD7-4947-91A2-773E02846690}" type="presParOf" srcId="{5381038C-A52C-40F2-AE25-892F98A4F272}" destId="{E6E63E6B-9802-4903-9CE3-5D4A716AEA02}" srcOrd="2" destOrd="2" presId="urn:microsoft.com/office/officeart/2005/8/layout/hProcess4"/>
    <dgm:cxn modelId="{153032B6-BC1C-4DEC-BAC0-BA162A2C9F0F}" type="presOf" srcId="{2E055442-BDF6-42BD-8A8A-460CDF6F5C5E}" destId="{E6E63E6B-9802-4903-9CE3-5D4A716AEA02}" srcOrd="1" destOrd="0" presId="urn:microsoft.com/office/officeart/2005/8/layout/hProcess4"/>
    <dgm:cxn modelId="{B847EB39-F6BA-42C6-9F06-FAFCE863FA2B}" type="presParOf" srcId="{5381038C-A52C-40F2-AE25-892F98A4F272}" destId="{D48BF050-6660-4D4F-AF7C-757C782402D6}" srcOrd="3" destOrd="2" presId="urn:microsoft.com/office/officeart/2005/8/layout/hProcess4"/>
    <dgm:cxn modelId="{9EC2C8BC-9F7C-4355-A24E-A261C90501C3}" type="presOf" srcId="{C17EA81B-EE8F-4BEA-9D93-831900C89C00}" destId="{D48BF050-6660-4D4F-AF7C-757C782402D6}" srcOrd="0" destOrd="0" presId="urn:microsoft.com/office/officeart/2005/8/layout/hProcess4"/>
    <dgm:cxn modelId="{02E5AE52-7264-4EB8-952B-88C27F16F447}" type="presParOf" srcId="{5381038C-A52C-40F2-AE25-892F98A4F272}" destId="{0D59B193-1E3C-4187-9E9F-A2912DCADAC6}" srcOrd="4" destOrd="2" presId="urn:microsoft.com/office/officeart/2005/8/layout/hProcess4"/>
    <dgm:cxn modelId="{2D7C1F65-FA1B-475B-A282-6D45DF407398}" type="presParOf" srcId="{77157E72-C09D-4CF2-AEC0-0324FBF39226}" destId="{FB15DAFD-B404-4CB3-9791-947A7CB3C00D}" srcOrd="3" destOrd="2" presId="urn:microsoft.com/office/officeart/2005/8/layout/hProcess4"/>
    <dgm:cxn modelId="{6AEF1252-5CD9-4EDA-ABBF-807B074C0683}" type="presOf" srcId="{40C2F390-CB3F-4BF4-827D-B8018A5F3BB7}" destId="{FB15DAFD-B404-4CB3-9791-947A7CB3C00D}" srcOrd="0" destOrd="0" presId="urn:microsoft.com/office/officeart/2005/8/layout/hProcess4"/>
    <dgm:cxn modelId="{45EFA59C-6433-423A-975C-939FCF4AB6CD}" type="presParOf" srcId="{77157E72-C09D-4CF2-AEC0-0324FBF39226}" destId="{754F4C32-447F-4E14-8ED3-35A922A043A5}" srcOrd="4" destOrd="2" presId="urn:microsoft.com/office/officeart/2005/8/layout/hProcess4"/>
    <dgm:cxn modelId="{EC1AF646-2F2A-4F01-99E3-708C52A8B005}" type="presParOf" srcId="{754F4C32-447F-4E14-8ED3-35A922A043A5}" destId="{020AEDA5-DA09-4A53-AF58-AED2EF90E935}" srcOrd="0" destOrd="4" presId="urn:microsoft.com/office/officeart/2005/8/layout/hProcess4"/>
    <dgm:cxn modelId="{8C8836FE-8D95-4822-AA2A-42F68755D605}" type="presParOf" srcId="{754F4C32-447F-4E14-8ED3-35A922A043A5}" destId="{0428F0A0-98D5-457A-BE43-28F46915FA56}" srcOrd="1" destOrd="4" presId="urn:microsoft.com/office/officeart/2005/8/layout/hProcess4"/>
    <dgm:cxn modelId="{4DFE5CFE-258B-4487-A740-4CBFBBC6A5E3}" type="presOf" srcId="{A4CBB6B8-84E6-41DA-A253-F380CBF4C16F}" destId="{0428F0A0-98D5-457A-BE43-28F46915FA56}" srcOrd="0" destOrd="0" presId="urn:microsoft.com/office/officeart/2005/8/layout/hProcess4"/>
    <dgm:cxn modelId="{D66BAD51-6230-40FC-8006-96DF8AD7D37D}" type="presOf" srcId="{530D9E14-53A7-471D-93BB-E1FAD6F7DC03}" destId="{0428F0A0-98D5-457A-BE43-28F46915FA56}" srcOrd="0" destOrd="1" presId="urn:microsoft.com/office/officeart/2005/8/layout/hProcess4"/>
    <dgm:cxn modelId="{2F8B1930-2F20-4BFF-B7FC-B405750FB6DB}" type="presOf" srcId="{E2C530D8-25DD-494F-A1A3-E352F0369D19}" destId="{0428F0A0-98D5-457A-BE43-28F46915FA56}" srcOrd="0" destOrd="2" presId="urn:microsoft.com/office/officeart/2005/8/layout/hProcess4"/>
    <dgm:cxn modelId="{B796D74E-1E63-4398-AE67-4CC2C80B7612}" type="presParOf" srcId="{754F4C32-447F-4E14-8ED3-35A922A043A5}" destId="{F4682735-7E21-4BD6-A94E-5C31E3B718FD}" srcOrd="2" destOrd="4" presId="urn:microsoft.com/office/officeart/2005/8/layout/hProcess4"/>
    <dgm:cxn modelId="{1B28C160-A1EE-4F68-BD28-F4BE2F8A59AE}" type="presOf" srcId="{A4CBB6B8-84E6-41DA-A253-F380CBF4C16F}" destId="{F4682735-7E21-4BD6-A94E-5C31E3B718FD}" srcOrd="1" destOrd="0" presId="urn:microsoft.com/office/officeart/2005/8/layout/hProcess4"/>
    <dgm:cxn modelId="{1B6EF25A-3CAB-45FA-8032-21FA373534A0}" type="presOf" srcId="{530D9E14-53A7-471D-93BB-E1FAD6F7DC03}" destId="{F4682735-7E21-4BD6-A94E-5C31E3B718FD}" srcOrd="1" destOrd="1" presId="urn:microsoft.com/office/officeart/2005/8/layout/hProcess4"/>
    <dgm:cxn modelId="{414E56F6-71E5-401B-AF17-278D049C2DE2}" type="presOf" srcId="{E2C530D8-25DD-494F-A1A3-E352F0369D19}" destId="{F4682735-7E21-4BD6-A94E-5C31E3B718FD}" srcOrd="1" destOrd="2" presId="urn:microsoft.com/office/officeart/2005/8/layout/hProcess4"/>
    <dgm:cxn modelId="{D9702C8D-40CF-47C8-B899-A6436D67698C}" type="presParOf" srcId="{754F4C32-447F-4E14-8ED3-35A922A043A5}" destId="{E8647766-AE1D-45F8-B3AB-5EEE3BDE8498}" srcOrd="3" destOrd="4" presId="urn:microsoft.com/office/officeart/2005/8/layout/hProcess4"/>
    <dgm:cxn modelId="{23A220B3-4C80-477B-B707-C99209532A75}" type="presOf" srcId="{89CF50F2-3EE8-4308-BA46-57745656A4AA}" destId="{E8647766-AE1D-45F8-B3AB-5EEE3BDE8498}" srcOrd="0" destOrd="0" presId="urn:microsoft.com/office/officeart/2005/8/layout/hProcess4"/>
    <dgm:cxn modelId="{AA039EB9-1198-4DF7-9503-A16D19FC4BE0}" type="presParOf" srcId="{754F4C32-447F-4E14-8ED3-35A922A043A5}" destId="{96D6127B-1D73-45CB-82BD-67878CD7892E}" srcOrd="4" destOrd="4"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EA4C33C9-9B7B-4236-9D97-1954A4D46745}">
      <dsp:nvSpPr>
        <dsp:cNvPr id="4" name="Rounded Rectangle 3"/>
        <dsp:cNvSpPr/>
      </dsp:nvSpPr>
      <dsp:spPr bwMode="white">
        <a:xfrm>
          <a:off x="0"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Elite politik</a:t>
          </a:r>
          <a:endParaRPr lang="en-US">
            <a:solidFill>
              <a:schemeClr val="dk1"/>
            </a:solidFill>
          </a:endParaRPr>
        </a:p>
        <a:p>
          <a:pPr lvl="1">
            <a:lnSpc>
              <a:spcPct val="100000"/>
            </a:lnSpc>
            <a:spcBef>
              <a:spcPct val="0"/>
            </a:spcBef>
            <a:spcAft>
              <a:spcPct val="15000"/>
            </a:spcAft>
            <a:buChar char="•"/>
          </a:pPr>
          <a:r>
            <a:rPr lang="" altLang="en-US">
              <a:solidFill>
                <a:schemeClr val="dk1"/>
              </a:solidFill>
            </a:rPr>
            <a:t>Tokoh</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Contoh: berbagai kasus korupsi</a:t>
          </a:r>
          <a:endParaRPr lang="" altLang="en-US">
            <a:solidFill>
              <a:schemeClr val="dk1"/>
            </a:solidFill>
          </a:endParaRPr>
        </a:p>
      </dsp:txBody>
      <dsp:txXfrm>
        <a:off x="0" y="1787908"/>
        <a:ext cx="2234069" cy="1842640"/>
      </dsp:txXfrm>
    </dsp:sp>
    <dsp:sp modelId="{B871E909-CC84-4270-8398-F5F049AEA932}">
      <dsp:nvSpPr>
        <dsp:cNvPr id="6" name="Shape 5"/>
        <dsp:cNvSpPr/>
      </dsp:nvSpPr>
      <dsp:spPr bwMode="white">
        <a:xfrm>
          <a:off x="1243954" y="2284046"/>
          <a:ext cx="2465665" cy="2465665"/>
        </a:xfrm>
        <a:prstGeom prst="leftCircularArrow">
          <a:avLst>
            <a:gd name="adj1" fmla="val 5000"/>
            <a:gd name="adj2" fmla="val -360000"/>
            <a:gd name="adj3" fmla="val 2276097"/>
            <a:gd name="adj4" fmla="val 9165076"/>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243954" y="2284046"/>
        <a:ext cx="2465665" cy="2465665"/>
      </dsp:txXfrm>
    </dsp:sp>
    <dsp:sp modelId="{50F89035-D090-4CAD-827E-5FE864D0CC7D}">
      <dsp:nvSpPr>
        <dsp:cNvPr id="5" name="Rounded Rectangle 4"/>
        <dsp:cNvSpPr/>
      </dsp:nvSpPr>
      <dsp:spPr bwMode="white">
        <a:xfrm>
          <a:off x="496460"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Mempertontonkan penyimpangan</a:t>
          </a:r>
          <a:endParaRPr lang="" altLang="en-US"/>
        </a:p>
      </dsp:txBody>
      <dsp:txXfrm>
        <a:off x="496460" y="3235696"/>
        <a:ext cx="1985839" cy="789703"/>
      </dsp:txXfrm>
    </dsp:sp>
    <dsp:sp modelId="{8C4A7715-D8F8-4D2B-94CE-98F25CB35172}">
      <dsp:nvSpPr>
        <dsp:cNvPr id="8" name="Rounded Rectangle 7"/>
        <dsp:cNvSpPr/>
      </dsp:nvSpPr>
      <dsp:spPr bwMode="white">
        <a:xfrm>
          <a:off x="2748382" y="1732628"/>
          <a:ext cx="2368113" cy="195319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Masyarakat</a:t>
          </a:r>
          <a:endParaRPr lang="en-US">
            <a:solidFill>
              <a:schemeClr val="dk1"/>
            </a:solidFill>
          </a:endParaRPr>
        </a:p>
      </dsp:txBody>
      <dsp:txXfrm>
        <a:off x="2748382" y="1732628"/>
        <a:ext cx="2368113" cy="1953198"/>
      </dsp:txXfrm>
    </dsp:sp>
    <dsp:sp modelId="{FB15DAFD-B404-4CB3-9791-947A7CB3C00D}">
      <dsp:nvSpPr>
        <dsp:cNvPr id="10" name="Circular Arrow 9"/>
        <dsp:cNvSpPr/>
      </dsp:nvSpPr>
      <dsp:spPr bwMode="white">
        <a:xfrm>
          <a:off x="3999675" y="573270"/>
          <a:ext cx="2809845" cy="2809845"/>
        </a:xfrm>
        <a:prstGeom prst="circularArrow">
          <a:avLst>
            <a:gd name="adj1" fmla="val 5000"/>
            <a:gd name="adj2" fmla="val 360000"/>
            <a:gd name="adj3" fmla="val 19587847"/>
            <a:gd name="adj4" fmla="val 12698869"/>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3999675" y="573270"/>
        <a:ext cx="2809845" cy="2809845"/>
      </dsp:txXfrm>
    </dsp:sp>
    <dsp:sp modelId="{D48BF050-6660-4D4F-AF7C-757C782402D6}">
      <dsp:nvSpPr>
        <dsp:cNvPr id="9" name="Rounded Rectangle 8"/>
        <dsp:cNvSpPr/>
      </dsp:nvSpPr>
      <dsp:spPr bwMode="white">
        <a:xfrm>
          <a:off x="3274629" y="1314086"/>
          <a:ext cx="2104989" cy="83708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Sistem nilai rusak</a:t>
          </a:r>
          <a:endParaRPr lang="" altLang="en-US"/>
        </a:p>
      </dsp:txBody>
      <dsp:txXfrm>
        <a:off x="3274629" y="1314086"/>
        <a:ext cx="2104989" cy="837085"/>
      </dsp:txXfrm>
    </dsp:sp>
    <dsp:sp modelId="{0428F0A0-98D5-457A-BE43-28F46915FA56}">
      <dsp:nvSpPr>
        <dsp:cNvPr id="12" name="Rounded Rectangle 11"/>
        <dsp:cNvSpPr/>
      </dsp:nvSpPr>
      <dsp:spPr bwMode="white">
        <a:xfrm>
          <a:off x="5645701"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Derasnya arus informasi</a:t>
          </a:r>
          <a:endParaRPr lang="en-US">
            <a:solidFill>
              <a:schemeClr val="dk1"/>
            </a:solidFill>
          </a:endParaRPr>
        </a:p>
        <a:p>
          <a:pPr lvl="1">
            <a:lnSpc>
              <a:spcPct val="100000"/>
            </a:lnSpc>
            <a:spcBef>
              <a:spcPct val="0"/>
            </a:spcBef>
            <a:spcAft>
              <a:spcPct val="15000"/>
            </a:spcAft>
            <a:buChar char="•"/>
          </a:pPr>
          <a:r>
            <a:rPr lang="" altLang="en-US">
              <a:solidFill>
                <a:schemeClr val="dk1"/>
              </a:solidFill>
            </a:rPr>
            <a:t>Memperlihatkan contoh buruk</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Tidak diberi sanksi</a:t>
          </a:r>
          <a:endParaRPr lang="" altLang="en-US">
            <a:solidFill>
              <a:schemeClr val="dk1"/>
            </a:solidFill>
          </a:endParaRPr>
        </a:p>
      </dsp:txBody>
      <dsp:txXfrm>
        <a:off x="5645701" y="1787908"/>
        <a:ext cx="2234069" cy="1842640"/>
      </dsp:txXfrm>
    </dsp:sp>
    <dsp:sp modelId="{E8647766-AE1D-45F8-B3AB-5EEE3BDE8498}">
      <dsp:nvSpPr>
        <dsp:cNvPr id="13" name="Rounded Rectangle 12"/>
        <dsp:cNvSpPr/>
      </dsp:nvSpPr>
      <dsp:spPr bwMode="white">
        <a:xfrm>
          <a:off x="6142161"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Diperkuat</a:t>
          </a:r>
          <a:endParaRPr lang="" altLang="en-US"/>
        </a:p>
      </dsp:txBody>
      <dsp:txXfrm>
        <a:off x="6142161" y="3235696"/>
        <a:ext cx="1985839" cy="789703"/>
      </dsp:txXfrm>
    </dsp:sp>
    <dsp:sp modelId="{24BEEBBD-4900-44F6-A6F9-3F722A9F3012}">
      <dsp:nvSpPr>
        <dsp:cNvPr id="3" name="Rectangle 2" hidden="1"/>
        <dsp:cNvSpPr/>
      </dsp:nvSpPr>
      <dsp:spPr>
        <a:xfrm>
          <a:off x="0" y="1393056"/>
          <a:ext cx="2482299" cy="2632342"/>
        </a:xfrm>
        <a:prstGeom prst="rect">
          <a:avLst/>
        </a:prstGeom>
      </dsp:spPr>
      <dsp:txXfrm>
        <a:off x="0" y="1393056"/>
        <a:ext cx="2482299" cy="2632342"/>
      </dsp:txXfrm>
    </dsp:sp>
    <dsp:sp modelId="{8C60EF28-DEE2-471E-9110-F1DE84254762}">
      <dsp:nvSpPr>
        <dsp:cNvPr id="7" name="Rectangle 6" hidden="1"/>
        <dsp:cNvSpPr/>
      </dsp:nvSpPr>
      <dsp:spPr>
        <a:xfrm>
          <a:off x="2748382" y="1314086"/>
          <a:ext cx="2631237" cy="2790283"/>
        </a:xfrm>
        <a:prstGeom prst="rect">
          <a:avLst/>
        </a:prstGeom>
      </dsp:spPr>
      <dsp:txXfrm>
        <a:off x="2748382" y="1314086"/>
        <a:ext cx="2631237" cy="2790283"/>
      </dsp:txXfrm>
    </dsp:sp>
    <dsp:sp modelId="{020AEDA5-DA09-4A53-AF58-AED2EF90E935}">
      <dsp:nvSpPr>
        <dsp:cNvPr id="11" name="Rectangle 10" hidden="1"/>
        <dsp:cNvSpPr/>
      </dsp:nvSpPr>
      <dsp:spPr>
        <a:xfrm>
          <a:off x="5645701" y="1393056"/>
          <a:ext cx="2482299" cy="2632342"/>
        </a:xfrm>
        <a:prstGeom prst="rect">
          <a:avLst/>
        </a:prstGeom>
      </dsp:spPr>
      <dsp:txXfrm>
        <a:off x="5645701" y="1393056"/>
        <a:ext cx="2482299" cy="263234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userDrawn="1"/>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4417" y="1472565"/>
            <a:ext cx="10943167" cy="1082675"/>
          </a:xfrm>
        </p:spPr>
        <p:txBody>
          <a:bodyPr/>
          <a:p>
            <a:r>
              <a:rPr lang="en-US">
                <a:latin typeface="Times New Roman" panose="02020603050405020304" charset="0"/>
                <a:cs typeface="Times New Roman" panose="02020603050405020304" charset="0"/>
              </a:rPr>
              <a:t>Pengaruh Efikasi Diri dan Dukungan Guru Tahfidz terhadap Motivasi Menghafal Alquran</a:t>
            </a:r>
            <a:endParaRPr lang="en-US">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623993" y="2773045"/>
            <a:ext cx="10949517" cy="1752600"/>
          </a:xfrm>
        </p:spPr>
        <p:txBody>
          <a:bodyPr/>
          <a:p>
            <a:r>
              <a:rPr lang="en-US">
                <a:latin typeface="Times New Roman" panose="02020603050405020304" charset="0"/>
                <a:cs typeface="Times New Roman" panose="02020603050405020304" charset="0"/>
              </a:rPr>
              <a:t>(Pada Santri SMA Tahfidz Al Izzah Samarinda)</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tLang="en-US">
                <a:solidFill>
                  <a:schemeClr val="tx1"/>
                </a:solidFill>
                <a:latin typeface="Times New Roman" panose="02020603050405020304" charset="0"/>
                <a:cs typeface="Times New Roman" panose="02020603050405020304" charset="0"/>
              </a:rPr>
              <a:t>Muhammad Zaini</a:t>
            </a:r>
            <a:endParaRPr lang="en-US" altLang="en-US">
              <a:solidFill>
                <a:schemeClr val="tx1"/>
              </a:solidFill>
              <a:latin typeface="Times New Roman" panose="02020603050405020304" charset="0"/>
              <a:cs typeface="Times New Roman" panose="02020603050405020304" charset="0"/>
            </a:endParaRPr>
          </a:p>
          <a:p>
            <a:r>
              <a:rPr lang="en-US" altLang="en-US">
                <a:solidFill>
                  <a:schemeClr val="tx1"/>
                </a:solidFill>
                <a:latin typeface="Times New Roman" panose="02020603050405020304" charset="0"/>
                <a:cs typeface="Times New Roman" panose="02020603050405020304" charset="0"/>
              </a:rPr>
              <a:t>(NIM. 1502105051)</a:t>
            </a:r>
            <a:endParaRPr lang="en-US" altLang="en-US">
              <a:solidFill>
                <a:schemeClr val="tx1"/>
              </a:solidFill>
              <a:latin typeface="Times New Roman" panose="02020603050405020304" charset="0"/>
              <a:cs typeface="Times New Roman" panose="02020603050405020304" charset="0"/>
            </a:endParaRPr>
          </a:p>
        </p:txBody>
      </p:sp>
      <p:pic>
        <p:nvPicPr>
          <p:cNvPr id="5" name="Picture 3" descr="images.jpg"/>
          <p:cNvPicPr>
            <a:picLocks noChangeAspect="1" noChangeArrowheads="1"/>
          </p:cNvPicPr>
          <p:nvPr/>
        </p:nvPicPr>
        <p:blipFill>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a:stretch>
            <a:fillRect/>
          </a:stretch>
        </p:blipFill>
        <p:spPr bwMode="auto">
          <a:xfrm>
            <a:off x="9672320" y="4528820"/>
            <a:ext cx="1901190" cy="190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4093210" y="508635"/>
            <a:ext cx="4011930" cy="521970"/>
          </a:xfrm>
          <a:prstGeom prst="rect">
            <a:avLst/>
          </a:prstGeom>
          <a:noFill/>
        </p:spPr>
        <p:txBody>
          <a:bodyPr wrap="square" rtlCol="0">
            <a:spAutoFit/>
          </a:bodyPr>
          <a:p>
            <a:pPr algn="ctr"/>
            <a:r>
              <a:rPr lang="" altLang="en-US" sz="2800">
                <a:solidFill>
                  <a:schemeClr val="bg1"/>
                </a:solidFill>
              </a:rPr>
              <a:t>PROPOSAL SKRIPSI</a:t>
            </a:r>
            <a:endParaRPr lang="" altLang="en-US" sz="28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a:t>Motivasi Menghafal Alquran → Definisi</a:t>
            </a:r>
            <a:endParaRPr lang="en-US" altLang="en-US"/>
          </a:p>
        </p:txBody>
      </p:sp>
      <p:sp>
        <p:nvSpPr>
          <p:cNvPr id="5" name="Text Placeholder 4"/>
          <p:cNvSpPr>
            <a:spLocks noGrp="1"/>
          </p:cNvSpPr>
          <p:nvPr>
            <p:ph type="body" idx="1"/>
          </p:nvPr>
        </p:nvSpPr>
        <p:spPr/>
        <p:txBody>
          <a:bodyPr/>
          <a:p>
            <a:r>
              <a:rPr lang="en-US" altLang="en-US"/>
              <a:t>Winkel (2012)</a:t>
            </a:r>
            <a:endParaRPr lang="en-US" altLang="en-US"/>
          </a:p>
        </p:txBody>
      </p:sp>
      <p:sp>
        <p:nvSpPr>
          <p:cNvPr id="6" name="Content Placeholder 5"/>
          <p:cNvSpPr>
            <a:spLocks noGrp="1"/>
          </p:cNvSpPr>
          <p:nvPr>
            <p:ph sz="half" idx="2"/>
          </p:nvPr>
        </p:nvSpPr>
        <p:spPr/>
        <p:txBody>
          <a:bodyPr/>
          <a:p>
            <a:pPr marL="0" indent="0">
              <a:buNone/>
            </a:pPr>
            <a:r>
              <a:rPr lang="en-US" altLang="en-US" sz="2100" b="1"/>
              <a:t>Motivasi belajar: </a:t>
            </a:r>
            <a:r>
              <a:rPr lang="en-US" altLang="en-US" sz="2100"/>
              <a:t>K</a:t>
            </a:r>
            <a:r>
              <a:rPr lang="en-US" sz="2100"/>
              <a:t>eseluruhan daya penggerak psikis di dalam diri siswa yang menimbulkan kegiatan belajar, menjamin kelangsungan kegiatan belajar dan memberikan arah pada kegiatan belajar itu demi mencapai suatu tujuan. Motivasi belajar memegang peranan penting dalam memberikan gairah semangat belajar, sehingga siswa yang bermotivasi kuat memiliki banyak energi untuk melakukan kegiatan belajar.</a:t>
            </a:r>
            <a:endParaRPr lang="en-US" sz="2100"/>
          </a:p>
        </p:txBody>
      </p:sp>
      <p:sp>
        <p:nvSpPr>
          <p:cNvPr id="7" name="Text Placeholder 6"/>
          <p:cNvSpPr>
            <a:spLocks noGrp="1"/>
          </p:cNvSpPr>
          <p:nvPr>
            <p:ph type="body" sz="quarter" idx="3"/>
          </p:nvPr>
        </p:nvSpPr>
        <p:spPr/>
        <p:txBody>
          <a:bodyPr/>
          <a:p>
            <a:r>
              <a:rPr lang="en-US"/>
              <a:t>Dimyati </a:t>
            </a:r>
            <a:r>
              <a:rPr lang="en-US" altLang="en-US"/>
              <a:t>(</a:t>
            </a:r>
            <a:r>
              <a:rPr lang="en-US"/>
              <a:t>2009)</a:t>
            </a:r>
            <a:endParaRPr lang="en-US"/>
          </a:p>
        </p:txBody>
      </p:sp>
      <p:sp>
        <p:nvSpPr>
          <p:cNvPr id="8" name="Content Placeholder 7"/>
          <p:cNvSpPr>
            <a:spLocks noGrp="1"/>
          </p:cNvSpPr>
          <p:nvPr>
            <p:ph sz="quarter" idx="4"/>
          </p:nvPr>
        </p:nvSpPr>
        <p:spPr/>
        <p:txBody>
          <a:bodyPr/>
          <a:p>
            <a:pPr marL="0" indent="0">
              <a:buNone/>
            </a:pPr>
            <a:r>
              <a:rPr lang="en-US" altLang="en-US" sz="2000" b="1"/>
              <a:t>Motivasi belajar:</a:t>
            </a:r>
            <a:r>
              <a:rPr lang="en-US" altLang="en-US" sz="2000"/>
              <a:t> Kecenderungan siswa dalam melakukan kegiatan belajar yang didorong oleh hasrat untuk mencapai prestasi atau hasil belajar sebaik mungkin. Motivasi dipandang sebagai dorongan mental yang menggerakkan dan mengarahkan perilaku manusia, termasuk perilaku di dalam belajar. Di dalam motivasi terkandung adanya keinginan yang mengaktifkan, menggerakkan, menyalurkan dan mengarahkan sikap serta perilaku pada belajar individu tersebut.</a:t>
            </a:r>
            <a:endParaRPr lang="en-US"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Motivasi Menghafal Alquran → Definisi</a:t>
            </a:r>
            <a:endParaRPr lang="en-US" altLang="en-US"/>
          </a:p>
        </p:txBody>
      </p:sp>
      <p:sp>
        <p:nvSpPr>
          <p:cNvPr id="3" name="Text Placeholder 2"/>
          <p:cNvSpPr>
            <a:spLocks noGrp="1"/>
          </p:cNvSpPr>
          <p:nvPr>
            <p:ph type="body" idx="1"/>
          </p:nvPr>
        </p:nvSpPr>
        <p:spPr/>
        <p:txBody>
          <a:bodyPr/>
          <a:p>
            <a:r>
              <a:rPr lang="en-US"/>
              <a:t>Kamus Besar Bahasa Indonesia (2008)</a:t>
            </a:r>
            <a:endParaRPr lang="en-US"/>
          </a:p>
        </p:txBody>
      </p:sp>
      <p:sp>
        <p:nvSpPr>
          <p:cNvPr id="4" name="Content Placeholder 3"/>
          <p:cNvSpPr>
            <a:spLocks noGrp="1"/>
          </p:cNvSpPr>
          <p:nvPr>
            <p:ph sz="half" idx="2"/>
          </p:nvPr>
        </p:nvSpPr>
        <p:spPr/>
        <p:txBody>
          <a:bodyPr/>
          <a:p>
            <a:pPr marL="0" indent="0">
              <a:buNone/>
            </a:pPr>
            <a:r>
              <a:rPr lang="en-US" altLang="en-US" sz="2600" b="1"/>
              <a:t>Menghafal: </a:t>
            </a:r>
            <a:r>
              <a:rPr lang="en-US" altLang="en-US" sz="2600"/>
              <a:t>Berasal dari kata dasar hafal yang memiliki dua arti: telah masuk dalam ingatan (tentang pelajaran), dan dapat mengucapkan di luar kepala (tanpa melihat buku atau catatan lain). Adapun arti menghafal adalah berusaha meresapkan ke dalam pikiran agar selalu ingat.</a:t>
            </a:r>
            <a:endParaRPr lang="en-US" altLang="en-US" sz="2600"/>
          </a:p>
        </p:txBody>
      </p:sp>
      <p:sp>
        <p:nvSpPr>
          <p:cNvPr id="5" name="Text Placeholder 4"/>
          <p:cNvSpPr>
            <a:spLocks noGrp="1"/>
          </p:cNvSpPr>
          <p:nvPr>
            <p:ph type="body" sz="quarter" idx="3"/>
          </p:nvPr>
        </p:nvSpPr>
        <p:spPr/>
        <p:txBody>
          <a:bodyPr/>
          <a:p>
            <a:r>
              <a:rPr lang="en-US"/>
              <a:t>Shihab (2013)</a:t>
            </a:r>
            <a:endParaRPr lang="en-US"/>
          </a:p>
        </p:txBody>
      </p:sp>
      <p:sp>
        <p:nvSpPr>
          <p:cNvPr id="6" name="Content Placeholder 5"/>
          <p:cNvSpPr>
            <a:spLocks noGrp="1"/>
          </p:cNvSpPr>
          <p:nvPr>
            <p:ph sz="quarter" idx="4"/>
          </p:nvPr>
        </p:nvSpPr>
        <p:spPr/>
        <p:txBody>
          <a:bodyPr/>
          <a:p>
            <a:pPr marL="0" indent="0">
              <a:buNone/>
            </a:pPr>
            <a:r>
              <a:rPr lang="en-US" altLang="en-US" sz="3100" b="1"/>
              <a:t>Alquran:</a:t>
            </a:r>
            <a:r>
              <a:rPr lang="en-US" altLang="en-US" sz="3100"/>
              <a:t> Firman-firman Allah Subhanahu wa Taala yang disampaikan oleh malaikat Jibril sesuai dengan redaksi-Nya kepada Nabi Muhammad Shallallahu Alaihi wa Sallam.</a:t>
            </a:r>
            <a:endParaRPr lang="en-US" altLang="en-US" sz="3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Motivasi Menghafal Alquran → Definisi</a:t>
            </a:r>
            <a:endParaRPr lang="en-US" altLang="en-US"/>
          </a:p>
        </p:txBody>
      </p:sp>
      <p:sp>
        <p:nvSpPr>
          <p:cNvPr id="7" name="Text Placeholder 6"/>
          <p:cNvSpPr>
            <a:spLocks noGrp="1"/>
          </p:cNvSpPr>
          <p:nvPr>
            <p:ph type="body" idx="1"/>
          </p:nvPr>
        </p:nvSpPr>
        <p:spPr/>
        <p:txBody>
          <a:bodyPr/>
          <a:p>
            <a:r>
              <a:rPr lang="en-US" altLang="en-US" sz="2000" b="1"/>
              <a:t>Motivasi menghafal Alquran: </a:t>
            </a:r>
            <a:r>
              <a:rPr lang="en-US" altLang="en-US" sz="2000"/>
              <a:t>keseluruhan daya penggerak baik dari dalam maupun dari luar diri individu dengan menciptakan perasaan untuk menyediakan kondisi-kondisi tertentu yang menjamin kelangsungan hidup dan memberikan arah pada kegiatan menghafal Alquran, sehingga dapat tetap tercapainya tujuan di dalam proses menghafal Alquran.</a:t>
            </a:r>
            <a:endParaRPr lang="en-US"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a:t>Motivasi Menghafal Alquran → Faktor yang Mempengaruhi</a:t>
            </a:r>
            <a:endParaRPr lang="en-US" altLang="en-US"/>
          </a:p>
        </p:txBody>
      </p:sp>
      <p:sp>
        <p:nvSpPr>
          <p:cNvPr id="5" name="Text Placeholder 4"/>
          <p:cNvSpPr>
            <a:spLocks noGrp="1"/>
          </p:cNvSpPr>
          <p:nvPr>
            <p:ph type="body" idx="1"/>
          </p:nvPr>
        </p:nvSpPr>
        <p:spPr/>
        <p:txBody>
          <a:bodyPr/>
          <a:p>
            <a:r>
              <a:rPr lang="en-US"/>
              <a:t>Santrock (2014)</a:t>
            </a:r>
            <a:endParaRPr lang="en-US"/>
          </a:p>
        </p:txBody>
      </p:sp>
      <p:sp>
        <p:nvSpPr>
          <p:cNvPr id="6" name="Content Placeholder 5"/>
          <p:cNvSpPr>
            <a:spLocks noGrp="1"/>
          </p:cNvSpPr>
          <p:nvPr>
            <p:ph sz="half" idx="2"/>
          </p:nvPr>
        </p:nvSpPr>
        <p:spPr/>
        <p:txBody>
          <a:bodyPr/>
          <a:p>
            <a:r>
              <a:rPr lang="en-US" sz="2200"/>
              <a:t>Faktor individu</a:t>
            </a:r>
            <a:endParaRPr lang="en-US" sz="2200"/>
          </a:p>
          <a:p>
            <a:pPr lvl="1"/>
            <a:r>
              <a:rPr lang="en-US" sz="2200"/>
              <a:t>pertumbuhan atau kematangan</a:t>
            </a:r>
            <a:endParaRPr lang="en-US" sz="2200"/>
          </a:p>
          <a:p>
            <a:pPr lvl="1"/>
            <a:r>
              <a:rPr lang="en-US" sz="2200"/>
              <a:t>kepandaian</a:t>
            </a:r>
            <a:endParaRPr lang="en-US" sz="2200"/>
          </a:p>
          <a:p>
            <a:pPr lvl="1"/>
            <a:r>
              <a:rPr lang="en-US" sz="2200"/>
              <a:t>pelatihan</a:t>
            </a:r>
            <a:endParaRPr lang="en-US" sz="2200"/>
          </a:p>
          <a:p>
            <a:r>
              <a:rPr lang="en-US" sz="2200"/>
              <a:t>Faktor kemasyarakatan</a:t>
            </a:r>
            <a:endParaRPr lang="en-US" sz="2200"/>
          </a:p>
          <a:p>
            <a:pPr lvl="1"/>
            <a:r>
              <a:rPr lang="en-US" sz="2200"/>
              <a:t>keluarga atau kondisi kerumahtanggaan</a:t>
            </a:r>
            <a:endParaRPr lang="en-US" sz="2200"/>
          </a:p>
          <a:p>
            <a:pPr lvl="1"/>
            <a:r>
              <a:rPr lang="en-US" sz="2200"/>
              <a:t>alat-alat dalam belajar</a:t>
            </a:r>
            <a:endParaRPr lang="en-US" sz="2200"/>
          </a:p>
          <a:p>
            <a:pPr lvl="1"/>
            <a:r>
              <a:rPr lang="en-US" sz="2200"/>
              <a:t>guru dengan cara pengajarannya</a:t>
            </a:r>
            <a:endParaRPr lang="en-US" sz="2200"/>
          </a:p>
        </p:txBody>
      </p:sp>
      <p:sp>
        <p:nvSpPr>
          <p:cNvPr id="7" name="Text Placeholder 6"/>
          <p:cNvSpPr>
            <a:spLocks noGrp="1"/>
          </p:cNvSpPr>
          <p:nvPr>
            <p:ph type="body" sz="quarter" idx="3"/>
          </p:nvPr>
        </p:nvSpPr>
        <p:spPr/>
        <p:txBody>
          <a:bodyPr/>
          <a:p>
            <a:endParaRPr lang="en-US"/>
          </a:p>
        </p:txBody>
      </p:sp>
      <p:sp>
        <p:nvSpPr>
          <p:cNvPr id="8" name="Content Placeholder 7"/>
          <p:cNvSpPr>
            <a:spLocks noGrp="1"/>
          </p:cNvSpPr>
          <p:nvPr>
            <p:ph sz="quarter" idx="4"/>
          </p:nvPr>
        </p:nvSpPr>
        <p:spPr/>
        <p:txBody>
          <a:bodyPr/>
          <a:p>
            <a:r>
              <a:rPr lang="en-US" altLang="en-US" sz="1400"/>
              <a:t>Faktor internal</a:t>
            </a:r>
            <a:endParaRPr lang="en-US" altLang="en-US" sz="1400"/>
          </a:p>
          <a:p>
            <a:pPr lvl="1"/>
            <a:r>
              <a:rPr lang="en-US" altLang="en-US" sz="1400"/>
              <a:t>Faktor jasmaniah</a:t>
            </a:r>
            <a:endParaRPr lang="en-US" altLang="en-US" sz="1400"/>
          </a:p>
          <a:p>
            <a:pPr lvl="1"/>
            <a:r>
              <a:rPr lang="en-US" altLang="en-US" sz="1400"/>
              <a:t>Faktor psikologis</a:t>
            </a:r>
            <a:endParaRPr lang="en-US" altLang="en-US" sz="1400"/>
          </a:p>
          <a:p>
            <a:r>
              <a:rPr lang="en-US" altLang="en-US" sz="1400"/>
              <a:t>Faktor eksternal</a:t>
            </a:r>
            <a:endParaRPr lang="en-US" altLang="en-US" sz="1400"/>
          </a:p>
          <a:p>
            <a:pPr lvl="1"/>
            <a:r>
              <a:rPr lang="en-US" altLang="en-US" sz="1400"/>
              <a:t>Faktor keluarga</a:t>
            </a:r>
            <a:endParaRPr lang="en-US" altLang="en-US" sz="1400"/>
          </a:p>
          <a:p>
            <a:pPr lvl="2"/>
            <a:r>
              <a:rPr lang="en-US" altLang="en-US" sz="1400"/>
              <a:t>Orangtua</a:t>
            </a:r>
            <a:endParaRPr lang="en-US" altLang="en-US" sz="1400"/>
          </a:p>
          <a:p>
            <a:pPr lvl="2"/>
            <a:r>
              <a:rPr lang="en-US" altLang="en-US" sz="1400"/>
              <a:t>Relasi antaranggota keluarga</a:t>
            </a:r>
            <a:endParaRPr lang="en-US" altLang="en-US" sz="1400"/>
          </a:p>
          <a:p>
            <a:pPr lvl="1"/>
            <a:r>
              <a:rPr lang="en-US" altLang="en-US" sz="1400"/>
              <a:t>Faktor sekolah</a:t>
            </a:r>
            <a:endParaRPr lang="en-US" altLang="en-US" sz="1400"/>
          </a:p>
          <a:p>
            <a:pPr lvl="2"/>
            <a:r>
              <a:rPr lang="en-US" altLang="en-US" sz="1400"/>
              <a:t>Kurikulum</a:t>
            </a:r>
            <a:endParaRPr lang="en-US" altLang="en-US" sz="1400"/>
          </a:p>
          <a:p>
            <a:pPr lvl="2"/>
            <a:r>
              <a:rPr lang="en-US" altLang="en-US" sz="1400"/>
              <a:t>Dukungan guru</a:t>
            </a:r>
            <a:endParaRPr lang="en-US" altLang="en-US" sz="1400"/>
          </a:p>
          <a:p>
            <a:pPr lvl="2"/>
            <a:r>
              <a:rPr lang="en-US" altLang="en-US" sz="1400"/>
              <a:t>Lingkungan</a:t>
            </a:r>
            <a:endParaRPr lang="en-US" altLang="en-US" sz="1400"/>
          </a:p>
          <a:p>
            <a:pPr lvl="1"/>
            <a:r>
              <a:rPr lang="en-US" altLang="en-US" sz="1400"/>
              <a:t>Faktor masyarakat</a:t>
            </a:r>
            <a:endParaRPr lang="en-US" altLang="en-US" sz="1400"/>
          </a:p>
          <a:p>
            <a:pPr lvl="2"/>
            <a:r>
              <a:rPr lang="en-US" altLang="en-US" sz="1400"/>
              <a:t>Media massa</a:t>
            </a:r>
            <a:endParaRPr lang="en-US" altLang="en-US" sz="1400"/>
          </a:p>
          <a:p>
            <a:pPr lvl="2"/>
            <a:r>
              <a:rPr lang="en-US" altLang="en-US" sz="1400"/>
              <a:t>Teman</a:t>
            </a:r>
            <a:endParaRPr lang="en-US"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Motivasi Menghafal Alquran → Aspek</a:t>
            </a:r>
            <a:endParaRPr lang="en-US" altLang="en-US">
              <a:sym typeface="+mn-ea"/>
            </a:endParaRPr>
          </a:p>
        </p:txBody>
      </p:sp>
      <p:sp>
        <p:nvSpPr>
          <p:cNvPr id="3" name="Text Placeholder 2"/>
          <p:cNvSpPr>
            <a:spLocks noGrp="1"/>
          </p:cNvSpPr>
          <p:nvPr>
            <p:ph type="body" idx="1"/>
          </p:nvPr>
        </p:nvSpPr>
        <p:spPr/>
        <p:txBody>
          <a:bodyPr/>
          <a:p>
            <a:r>
              <a:rPr lang="en-US"/>
              <a:t>Uno (2008)</a:t>
            </a:r>
            <a:endParaRPr lang="en-US"/>
          </a:p>
        </p:txBody>
      </p:sp>
      <p:sp>
        <p:nvSpPr>
          <p:cNvPr id="4" name="Content Placeholder 3"/>
          <p:cNvSpPr>
            <a:spLocks noGrp="1"/>
          </p:cNvSpPr>
          <p:nvPr>
            <p:ph sz="half" idx="2"/>
          </p:nvPr>
        </p:nvSpPr>
        <p:spPr/>
        <p:txBody>
          <a:bodyPr/>
          <a:p>
            <a:r>
              <a:rPr lang="en-US" sz="2400"/>
              <a:t>Hasrat dan Keinginan Berhasil</a:t>
            </a:r>
            <a:endParaRPr lang="en-US" sz="2400"/>
          </a:p>
          <a:p>
            <a:r>
              <a:rPr lang="en-US" sz="2400"/>
              <a:t>Dorongan dan Kebutuhan dalam Belajar</a:t>
            </a:r>
            <a:endParaRPr lang="en-US" sz="2400"/>
          </a:p>
          <a:p>
            <a:r>
              <a:rPr lang="en-US" sz="2400"/>
              <a:t>Harapan dan Cita-Cita Masa Depan</a:t>
            </a:r>
            <a:endParaRPr lang="en-US" sz="2400"/>
          </a:p>
          <a:p>
            <a:r>
              <a:rPr lang="en-US" sz="2400"/>
              <a:t>Penghargaan dalam Belajar</a:t>
            </a:r>
            <a:endParaRPr lang="en-US" sz="2400"/>
          </a:p>
          <a:p>
            <a:r>
              <a:rPr lang="en-US" sz="2400"/>
              <a:t>Kegiatan yang Menarik dalam Belajar</a:t>
            </a:r>
            <a:endParaRPr lang="en-US" sz="2400"/>
          </a:p>
          <a:p>
            <a:r>
              <a:rPr lang="en-US" sz="2400"/>
              <a:t>Lingkungan Belajar yang Kondusif</a:t>
            </a:r>
            <a:endParaRPr lang="en-US" sz="2400"/>
          </a:p>
        </p:txBody>
      </p:sp>
      <p:sp>
        <p:nvSpPr>
          <p:cNvPr id="5" name="Text Placeholder 4"/>
          <p:cNvSpPr>
            <a:spLocks noGrp="1"/>
          </p:cNvSpPr>
          <p:nvPr>
            <p:ph type="body" sz="quarter" idx="3"/>
          </p:nvPr>
        </p:nvSpPr>
        <p:spPr/>
        <p:txBody>
          <a:bodyPr/>
          <a:p>
            <a:r>
              <a:rPr lang="en-US"/>
              <a:t>Hamalik (2010)</a:t>
            </a:r>
            <a:endParaRPr lang="en-US"/>
          </a:p>
        </p:txBody>
      </p:sp>
      <p:sp>
        <p:nvSpPr>
          <p:cNvPr id="6" name="Content Placeholder 5"/>
          <p:cNvSpPr>
            <a:spLocks noGrp="1"/>
          </p:cNvSpPr>
          <p:nvPr>
            <p:ph sz="quarter" idx="4"/>
          </p:nvPr>
        </p:nvSpPr>
        <p:spPr/>
        <p:txBody>
          <a:bodyPr/>
          <a:p>
            <a:r>
              <a:rPr lang="en-US"/>
              <a:t>Motivasi Intrinsik</a:t>
            </a:r>
            <a:endParaRPr lang="en-US"/>
          </a:p>
          <a:p>
            <a:r>
              <a:rPr lang="en-US"/>
              <a:t>Motivasi Ekstrinsik</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Definisi</a:t>
            </a:r>
            <a:endParaRPr lang="en-US" altLang="en-US"/>
          </a:p>
        </p:txBody>
      </p:sp>
      <p:sp>
        <p:nvSpPr>
          <p:cNvPr id="3" name="Text Placeholder 2"/>
          <p:cNvSpPr>
            <a:spLocks noGrp="1"/>
          </p:cNvSpPr>
          <p:nvPr>
            <p:ph type="body" idx="1"/>
          </p:nvPr>
        </p:nvSpPr>
        <p:spPr/>
        <p:txBody>
          <a:bodyPr/>
          <a:p>
            <a:r>
              <a:rPr lang="en-US"/>
              <a:t>Bandura (2002)</a:t>
            </a:r>
            <a:endParaRPr lang="en-US"/>
          </a:p>
        </p:txBody>
      </p:sp>
      <p:sp>
        <p:nvSpPr>
          <p:cNvPr id="4" name="Content Placeholder 3"/>
          <p:cNvSpPr>
            <a:spLocks noGrp="1"/>
          </p:cNvSpPr>
          <p:nvPr>
            <p:ph sz="half" idx="2"/>
          </p:nvPr>
        </p:nvSpPr>
        <p:spPr/>
        <p:txBody>
          <a:bodyPr/>
          <a:p>
            <a:pPr marL="0" indent="0">
              <a:buNone/>
            </a:pPr>
            <a:r>
              <a:rPr lang="en-US" altLang="en-US" sz="2200"/>
              <a:t>E</a:t>
            </a:r>
            <a:r>
              <a:rPr lang="en-US" sz="2200"/>
              <a:t>fikasi diri adalah keyakinan seorang individu tentang sejauh mana dia menganalisa kemampuannya dalam menyelesaikan suatu tugas untuk mencapai hasil tertentu. Bandura juga menyatakan bahwa efikasi diri adalah suatu gambaran subyektif terhadap kemampuan diri yang bersifat fragmental, yaitu setiap individu mempunyai efikasi diri yang berbeda-beda pada situasi yang berbeda.</a:t>
            </a:r>
            <a:endParaRPr lang="en-US" sz="2200"/>
          </a:p>
        </p:txBody>
      </p:sp>
      <p:sp>
        <p:nvSpPr>
          <p:cNvPr id="5" name="Text Placeholder 4"/>
          <p:cNvSpPr>
            <a:spLocks noGrp="1"/>
          </p:cNvSpPr>
          <p:nvPr>
            <p:ph type="body" sz="quarter" idx="3"/>
          </p:nvPr>
        </p:nvSpPr>
        <p:spPr/>
        <p:txBody>
          <a:bodyPr/>
          <a:p>
            <a:r>
              <a:rPr lang="en-US"/>
              <a:t>Carducci (2009)</a:t>
            </a:r>
            <a:endParaRPr lang="en-US"/>
          </a:p>
        </p:txBody>
      </p:sp>
      <p:sp>
        <p:nvSpPr>
          <p:cNvPr id="6" name="Content Placeholder 5"/>
          <p:cNvSpPr>
            <a:spLocks noGrp="1"/>
          </p:cNvSpPr>
          <p:nvPr>
            <p:ph sz="quarter" idx="4"/>
          </p:nvPr>
        </p:nvSpPr>
        <p:spPr/>
        <p:txBody>
          <a:bodyPr/>
          <a:p>
            <a:pPr marL="0" indent="0">
              <a:buNone/>
            </a:pPr>
            <a:r>
              <a:rPr lang="en-US" altLang="en-US" sz="3500"/>
              <a:t>E</a:t>
            </a:r>
            <a:r>
              <a:rPr lang="en-US" sz="3500"/>
              <a:t>fikasi diri adalah keyakinan individu bahwa dia mampu menjalankan perilaku tertentu sebagai usaha dalam mengatasi situasi tertentu.</a:t>
            </a:r>
            <a:endParaRPr lang="en-US" sz="3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Definisi</a:t>
            </a:r>
            <a:endParaRPr lang="en-US" altLang="en-US"/>
          </a:p>
        </p:txBody>
      </p:sp>
      <p:sp>
        <p:nvSpPr>
          <p:cNvPr id="3" name="Text Placeholder 2"/>
          <p:cNvSpPr>
            <a:spLocks noGrp="1"/>
          </p:cNvSpPr>
          <p:nvPr>
            <p:ph type="body" idx="1"/>
          </p:nvPr>
        </p:nvSpPr>
        <p:spPr/>
        <p:txBody>
          <a:bodyPr/>
          <a:p>
            <a:r>
              <a:rPr lang="en-US" altLang="en-US"/>
              <a:t>Mawanti (2011)</a:t>
            </a:r>
            <a:endParaRPr lang="en-US" altLang="en-US"/>
          </a:p>
        </p:txBody>
      </p:sp>
      <p:sp>
        <p:nvSpPr>
          <p:cNvPr id="4" name="Content Placeholder 3"/>
          <p:cNvSpPr>
            <a:spLocks noGrp="1"/>
          </p:cNvSpPr>
          <p:nvPr>
            <p:ph sz="half" idx="2"/>
          </p:nvPr>
        </p:nvSpPr>
        <p:spPr/>
        <p:txBody>
          <a:bodyPr/>
          <a:p>
            <a:pPr marL="0" indent="0">
              <a:buNone/>
            </a:pPr>
            <a:r>
              <a:rPr lang="en-US" altLang="en-US" sz="2700"/>
              <a:t>E</a:t>
            </a:r>
            <a:r>
              <a:rPr lang="en-US" sz="2700"/>
              <a:t>fikasi diri adalah keyakinan seseorang bahwa ia mampu melakukan tugas tertentu dengan baik. Efikasi diri memiliki keefektifan, yaitu individu mampu menilai dirinya memiliki kekuatan menghasilkan pengaruh yang diinginkan.</a:t>
            </a:r>
            <a:endParaRPr lang="en-US" sz="2700"/>
          </a:p>
        </p:txBody>
      </p:sp>
      <p:sp>
        <p:nvSpPr>
          <p:cNvPr id="5" name="Text Placeholder 4"/>
          <p:cNvSpPr>
            <a:spLocks noGrp="1"/>
          </p:cNvSpPr>
          <p:nvPr>
            <p:ph type="body" sz="quarter" idx="3"/>
          </p:nvPr>
        </p:nvSpPr>
        <p:spPr/>
        <p:txBody>
          <a:bodyPr/>
          <a:p>
            <a:r>
              <a:rPr lang="en-US"/>
              <a:t>Ormrod (2011)</a:t>
            </a:r>
            <a:endParaRPr lang="en-US"/>
          </a:p>
        </p:txBody>
      </p:sp>
      <p:sp>
        <p:nvSpPr>
          <p:cNvPr id="6" name="Content Placeholder 5"/>
          <p:cNvSpPr>
            <a:spLocks noGrp="1"/>
          </p:cNvSpPr>
          <p:nvPr>
            <p:ph sz="quarter" idx="4"/>
          </p:nvPr>
        </p:nvSpPr>
        <p:spPr/>
        <p:txBody>
          <a:bodyPr/>
          <a:p>
            <a:pPr marL="0" indent="0">
              <a:buNone/>
            </a:pPr>
            <a:r>
              <a:rPr lang="en-US" altLang="en-US" sz="3500"/>
              <a:t>E</a:t>
            </a:r>
            <a:r>
              <a:rPr lang="en-US" sz="3500"/>
              <a:t>fikasi diri adalah suatu penilaian subyektif mengenai kemampuannya untuk melaksanakan atau mencapai tujuan tertentu.</a:t>
            </a:r>
            <a:endParaRPr lang="en-US" sz="3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Definisi</a:t>
            </a:r>
            <a:endParaRPr lang="en-US" altLang="en-US"/>
          </a:p>
        </p:txBody>
      </p:sp>
      <p:sp>
        <p:nvSpPr>
          <p:cNvPr id="3" name="Text Placeholder 2"/>
          <p:cNvSpPr>
            <a:spLocks noGrp="1"/>
          </p:cNvSpPr>
          <p:nvPr>
            <p:ph type="body" idx="1"/>
          </p:nvPr>
        </p:nvSpPr>
        <p:spPr/>
        <p:txBody>
          <a:bodyPr/>
          <a:p>
            <a:r>
              <a:rPr lang="en-US" altLang="en-US"/>
              <a:t>Alwisol (2014)</a:t>
            </a:r>
            <a:endParaRPr lang="en-US" altLang="en-US"/>
          </a:p>
        </p:txBody>
      </p:sp>
      <p:sp>
        <p:nvSpPr>
          <p:cNvPr id="4" name="Content Placeholder 3"/>
          <p:cNvSpPr>
            <a:spLocks noGrp="1"/>
          </p:cNvSpPr>
          <p:nvPr>
            <p:ph sz="half" idx="2"/>
          </p:nvPr>
        </p:nvSpPr>
        <p:spPr/>
        <p:txBody>
          <a:bodyPr/>
          <a:p>
            <a:pPr marL="0" indent="0">
              <a:buNone/>
            </a:pPr>
            <a:r>
              <a:rPr lang="en-US" sz="2200"/>
              <a:t>Efikasi diri adalah penilaian diri, apakah dapat melakukan tindakan yang baik atau salah, bias atau tidak bisa mengerjakan sesuai dengan yang diisyaratkan. Efikasi diri berbeda dengan aspirasi (cita-cita). Karena cita-cita menggambarkan sesuatu yang ideal yang seharusnya dapat dicapai, sedangkan efikasi diri menggambarkan penilaian kemampuan diri</a:t>
            </a:r>
            <a:r>
              <a:rPr lang="en-US" altLang="en-US" sz="2200"/>
              <a:t>.</a:t>
            </a:r>
            <a:endParaRPr lang="en-US" altLang="en-US" sz="2200"/>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r>
              <a:rPr lang="en-US" altLang="en-US" sz="3400"/>
              <a:t>E</a:t>
            </a:r>
            <a:r>
              <a:rPr lang="en-US" sz="3400"/>
              <a:t>fikasi diri adalah keyakinan seorang individu pada kemampuannya untuk melakukan suatu perilaku dalam menghadapi situasi atau tugas tertentu.</a:t>
            </a:r>
            <a:endParaRPr lang="en-US" sz="3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Faktor yang Mempengaruhi</a:t>
            </a:r>
            <a:endParaRPr lang="en-US" altLang="en-US"/>
          </a:p>
        </p:txBody>
      </p:sp>
      <p:sp>
        <p:nvSpPr>
          <p:cNvPr id="3" name="Text Placeholder 2"/>
          <p:cNvSpPr>
            <a:spLocks noGrp="1"/>
          </p:cNvSpPr>
          <p:nvPr>
            <p:ph type="body" idx="1"/>
          </p:nvPr>
        </p:nvSpPr>
        <p:spPr/>
        <p:txBody>
          <a:bodyPr/>
          <a:p>
            <a:r>
              <a:rPr lang="en-US" altLang="en-US"/>
              <a:t>Bandura (2002)</a:t>
            </a:r>
            <a:endParaRPr lang="en-US" altLang="en-US"/>
          </a:p>
        </p:txBody>
      </p:sp>
      <p:sp>
        <p:nvSpPr>
          <p:cNvPr id="4" name="Content Placeholder 3"/>
          <p:cNvSpPr>
            <a:spLocks noGrp="1"/>
          </p:cNvSpPr>
          <p:nvPr>
            <p:ph sz="half" idx="2"/>
          </p:nvPr>
        </p:nvSpPr>
        <p:spPr/>
        <p:txBody>
          <a:bodyPr/>
          <a:p>
            <a:r>
              <a:rPr lang="en-US" altLang="en-US" sz="2200"/>
              <a:t>Sifat tugas yang dihadapi</a:t>
            </a:r>
            <a:endParaRPr lang="en-US" altLang="en-US" sz="2200"/>
          </a:p>
          <a:p>
            <a:r>
              <a:rPr lang="en-US" altLang="en-US" sz="2200"/>
              <a:t>Insentif eksternal</a:t>
            </a:r>
            <a:endParaRPr lang="en-US" altLang="en-US" sz="2200"/>
          </a:p>
          <a:p>
            <a:r>
              <a:rPr lang="en-US" altLang="en-US" sz="2200"/>
              <a:t>Status individu dalam lingkungan</a:t>
            </a:r>
            <a:endParaRPr lang="en-US" altLang="en-US" sz="2200"/>
          </a:p>
          <a:p>
            <a:r>
              <a:rPr lang="en-US" altLang="en-US" sz="2200"/>
              <a:t>Informasi tentang kemampuan diri</a:t>
            </a:r>
            <a:endParaRPr lang="en-US" altLang="en-US" sz="2200"/>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endParaRPr lang="en-US" sz="3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Aspek</a:t>
            </a:r>
            <a:endParaRPr lang="en-US" altLang="en-US"/>
          </a:p>
        </p:txBody>
      </p:sp>
      <p:sp>
        <p:nvSpPr>
          <p:cNvPr id="3" name="Text Placeholder 2"/>
          <p:cNvSpPr>
            <a:spLocks noGrp="1"/>
          </p:cNvSpPr>
          <p:nvPr>
            <p:ph type="body" idx="1"/>
          </p:nvPr>
        </p:nvSpPr>
        <p:spPr/>
        <p:txBody>
          <a:bodyPr/>
          <a:p>
            <a:r>
              <a:rPr lang="en-US" altLang="en-US"/>
              <a:t>Bandura (2002)</a:t>
            </a:r>
            <a:endParaRPr lang="en-US" altLang="en-US"/>
          </a:p>
        </p:txBody>
      </p:sp>
      <p:sp>
        <p:nvSpPr>
          <p:cNvPr id="4" name="Content Placeholder 3"/>
          <p:cNvSpPr>
            <a:spLocks noGrp="1"/>
          </p:cNvSpPr>
          <p:nvPr>
            <p:ph sz="half" idx="2"/>
          </p:nvPr>
        </p:nvSpPr>
        <p:spPr/>
        <p:txBody>
          <a:bodyPr/>
          <a:p>
            <a:r>
              <a:rPr lang="en-US" altLang="en-US" sz="2200"/>
              <a:t>Besaran (magnitude/level)</a:t>
            </a:r>
            <a:endParaRPr lang="en-US" altLang="en-US" sz="2200"/>
          </a:p>
          <a:p>
            <a:r>
              <a:rPr lang="en-US" altLang="en-US" sz="2200"/>
              <a:t>Luas bidang (generality)</a:t>
            </a:r>
            <a:endParaRPr lang="en-US" altLang="en-US" sz="2200"/>
          </a:p>
          <a:p>
            <a:r>
              <a:rPr lang="en-US" altLang="en-US" sz="2200"/>
              <a:t>Kekuatan (strength)</a:t>
            </a:r>
            <a:endParaRPr lang="en-US" altLang="en-US" sz="2200"/>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endParaRPr lang="en-US" sz="3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 </a:t>
            </a:r>
            <a:r>
              <a:rPr lang="" altLang="en-US"/>
              <a:t>- Bab 1</a:t>
            </a:r>
            <a:endParaRPr lang="" altLang="en-US"/>
          </a:p>
        </p:txBody>
      </p:sp>
      <p:graphicFrame>
        <p:nvGraphicFramePr>
          <p:cNvPr id="7" name="Diagram 6"/>
          <p:cNvGraphicFramePr/>
          <p:nvPr/>
        </p:nvGraphicFramePr>
        <p:xfrm>
          <a:off x="451485" y="269240"/>
          <a:ext cx="6002655" cy="400240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Text Box 7"/>
          <p:cNvSpPr txBox="1"/>
          <p:nvPr/>
        </p:nvSpPr>
        <p:spPr>
          <a:xfrm>
            <a:off x="3304540" y="3397885"/>
            <a:ext cx="2447925" cy="306705"/>
          </a:xfrm>
          <a:prstGeom prst="rect">
            <a:avLst/>
          </a:prstGeom>
          <a:noFill/>
        </p:spPr>
        <p:txBody>
          <a:bodyPr wrap="none" rtlCol="0">
            <a:spAutoFit/>
          </a:bodyPr>
          <a:p>
            <a:pPr algn="l"/>
            <a:r>
              <a:rPr lang="en-US" sz="1400"/>
              <a:t>Siswono (dalam Eksa, 2017)</a:t>
            </a:r>
            <a:endParaRPr lang="en-US" sz="1400"/>
          </a:p>
        </p:txBody>
      </p:sp>
      <p:pic>
        <p:nvPicPr>
          <p:cNvPr id="15" name="Picture 14"/>
          <p:cNvPicPr>
            <a:picLocks noChangeAspect="1"/>
          </p:cNvPicPr>
          <p:nvPr/>
        </p:nvPicPr>
        <p:blipFill>
          <a:blip r:embed="rId6"/>
          <a:srcRect b="72386"/>
          <a:stretch>
            <a:fillRect/>
          </a:stretch>
        </p:blipFill>
        <p:spPr>
          <a:xfrm>
            <a:off x="451485" y="3821430"/>
            <a:ext cx="4678045" cy="2296795"/>
          </a:xfrm>
          <a:prstGeom prst="rect">
            <a:avLst/>
          </a:prstGeom>
        </p:spPr>
      </p:pic>
      <p:sp>
        <p:nvSpPr>
          <p:cNvPr id="17" name="Text Box 16"/>
          <p:cNvSpPr txBox="1"/>
          <p:nvPr/>
        </p:nvSpPr>
        <p:spPr>
          <a:xfrm>
            <a:off x="451485" y="6216650"/>
            <a:ext cx="2853055" cy="306705"/>
          </a:xfrm>
          <a:prstGeom prst="rect">
            <a:avLst/>
          </a:prstGeom>
          <a:noFill/>
        </p:spPr>
        <p:txBody>
          <a:bodyPr wrap="none" rtlCol="0">
            <a:spAutoFit/>
          </a:bodyPr>
          <a:p>
            <a:pPr algn="l"/>
            <a:r>
              <a:rPr lang="en-US" altLang="en-US" sz="1400"/>
              <a:t>S</a:t>
            </a:r>
            <a:r>
              <a:rPr lang="en-US" sz="1400"/>
              <a:t>urvey Never Okay (Adam, 2019)</a:t>
            </a:r>
            <a:endParaRPr lang="en-US" sz="1400"/>
          </a:p>
        </p:txBody>
      </p:sp>
      <p:sp>
        <p:nvSpPr>
          <p:cNvPr id="18" name="Text Placeholder 17"/>
          <p:cNvSpPr>
            <a:spLocks noGrp="1"/>
          </p:cNvSpPr>
          <p:nvPr>
            <p:ph type="body" idx="1"/>
          </p:nvPr>
        </p:nvSpPr>
        <p:spPr>
          <a:xfrm>
            <a:off x="5682615" y="269240"/>
            <a:ext cx="6335395" cy="617220"/>
          </a:xfrm>
        </p:spPr>
        <p:txBody>
          <a:bodyPr/>
          <a:p>
            <a:pPr marL="0" indent="0">
              <a:buNone/>
            </a:pPr>
            <a:r>
              <a:rPr lang="en-US" sz="1600"/>
              <a:t>Perlu suatu sistem pendidikan yang tepat sebagai upaya preventif untuk menjaga masyarakat dari kerusakan moral dan etika.</a:t>
            </a:r>
            <a:endParaRPr lang="en-US" sz="1600"/>
          </a:p>
        </p:txBody>
      </p:sp>
      <p:sp>
        <p:nvSpPr>
          <p:cNvPr id="23" name="Text Box 22"/>
          <p:cNvSpPr txBox="1"/>
          <p:nvPr/>
        </p:nvSpPr>
        <p:spPr>
          <a:xfrm>
            <a:off x="6647180" y="1161415"/>
            <a:ext cx="5370830" cy="2030095"/>
          </a:xfrm>
          <a:prstGeom prst="rect">
            <a:avLst/>
          </a:prstGeom>
          <a:noFill/>
        </p:spPr>
        <p:txBody>
          <a:bodyPr wrap="square" rtlCol="0">
            <a:spAutoFit/>
          </a:bodyPr>
          <a:p>
            <a:pPr marL="285750" indent="-285750" algn="l">
              <a:buFont typeface="Arial" panose="020B0604020202020204" pitchFamily="34" charset="0"/>
              <a:buChar char="•"/>
            </a:pPr>
            <a:r>
              <a:rPr lang="en-US"/>
              <a:t>Solusi: Pendidikan berbasis agama</a:t>
            </a:r>
            <a:endParaRPr lang="en-US"/>
          </a:p>
          <a:p>
            <a:pPr marL="285750" indent="-285750" algn="l">
              <a:buFont typeface="Arial" panose="020B0604020202020204" pitchFamily="34" charset="0"/>
              <a:buChar char="•"/>
            </a:pPr>
            <a:r>
              <a:rPr lang="en-US"/>
              <a:t>Menyadarkan masyarakat akan tanggung jawab atas setiap perbuatan yang dilakukannya semasa di dunia (Dhofier, 2011)</a:t>
            </a:r>
            <a:endParaRPr lang="en-US"/>
          </a:p>
          <a:p>
            <a:pPr marL="285750" indent="-285750" algn="l">
              <a:buFont typeface="Arial" panose="020B0604020202020204" pitchFamily="34" charset="0"/>
              <a:buChar char="•"/>
            </a:pPr>
            <a:r>
              <a:rPr lang="en-US"/>
              <a:t>Belajar dari sumbernya: Kalam Allah (Alquran)</a:t>
            </a:r>
            <a:endParaRPr lang="en-US"/>
          </a:p>
          <a:p>
            <a:pPr marL="285750" indent="-285750" algn="l">
              <a:buFont typeface="Arial" panose="020B0604020202020204" pitchFamily="34" charset="0"/>
              <a:buChar char="•"/>
            </a:pPr>
            <a:r>
              <a:rPr lang="en-US"/>
              <a:t>Memahami Alquran: Menghafalkannya</a:t>
            </a:r>
            <a:endParaRPr lang="en-US"/>
          </a:p>
          <a:p>
            <a:pPr marL="285750" indent="-285750" algn="l">
              <a:buFont typeface="Arial" panose="020B0604020202020204" pitchFamily="34" charset="0"/>
              <a:buChar char="•"/>
            </a:pPr>
            <a:r>
              <a:rPr lang="en-US"/>
              <a:t>SMA Tahfidz Al-Izzah Samarinda</a:t>
            </a:r>
            <a:endParaRPr lang="en-US"/>
          </a:p>
        </p:txBody>
      </p:sp>
      <p:sp>
        <p:nvSpPr>
          <p:cNvPr id="24" name="Text Box 23"/>
          <p:cNvSpPr txBox="1"/>
          <p:nvPr/>
        </p:nvSpPr>
        <p:spPr>
          <a:xfrm>
            <a:off x="5945505" y="3453130"/>
            <a:ext cx="5254625" cy="645160"/>
          </a:xfrm>
          <a:prstGeom prst="rect">
            <a:avLst/>
          </a:prstGeom>
          <a:noFill/>
        </p:spPr>
        <p:txBody>
          <a:bodyPr wrap="square" rtlCol="0">
            <a:spAutoFit/>
          </a:bodyPr>
          <a:p>
            <a:pPr algn="r"/>
            <a:r>
              <a:rPr lang="" altLang="en-US" i="1"/>
              <a:t>Bekal menghafal: waktu yang panjang dan usaha terus-menerus (Sa'dullah, 2008)</a:t>
            </a:r>
            <a:endParaRPr lang="" altLang="en-US" i="1"/>
          </a:p>
        </p:txBody>
      </p:sp>
      <p:sp>
        <p:nvSpPr>
          <p:cNvPr id="25" name="Text Box 24"/>
          <p:cNvSpPr txBox="1"/>
          <p:nvPr/>
        </p:nvSpPr>
        <p:spPr>
          <a:xfrm>
            <a:off x="5278755" y="4271645"/>
            <a:ext cx="5401945" cy="368300"/>
          </a:xfrm>
          <a:prstGeom prst="rect">
            <a:avLst/>
          </a:prstGeom>
          <a:noFill/>
        </p:spPr>
        <p:txBody>
          <a:bodyPr wrap="square" rtlCol="0">
            <a:spAutoFit/>
          </a:bodyPr>
          <a:p>
            <a:r>
              <a:rPr lang="" altLang="en-US" b="1"/>
              <a:t>Hasil Wawancara (Kamis, 13 Desember 2018)</a:t>
            </a:r>
            <a:endParaRPr lang="" altLang="en-US" b="1"/>
          </a:p>
        </p:txBody>
      </p:sp>
      <p:sp>
        <p:nvSpPr>
          <p:cNvPr id="28" name="Text Box 27"/>
          <p:cNvSpPr txBox="1"/>
          <p:nvPr/>
        </p:nvSpPr>
        <p:spPr>
          <a:xfrm>
            <a:off x="5384800" y="4639945"/>
            <a:ext cx="4481195" cy="1753235"/>
          </a:xfrm>
          <a:prstGeom prst="rect">
            <a:avLst/>
          </a:prstGeom>
          <a:noFill/>
        </p:spPr>
        <p:txBody>
          <a:bodyPr wrap="square" rtlCol="0">
            <a:spAutoFit/>
          </a:bodyPr>
          <a:p>
            <a:pPr algn="just"/>
            <a:r>
              <a:rPr lang="en-US"/>
              <a:t>Semangat menghafal Alquran (rendah) - Niat menghafal (rendah) - Kesungguhan mencapai target (rendah) - Bermain-main dalam menghafal - Pikiran negatif - Bosan dengan rutinitas - Mengantuk ketika menghafal</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Definisi</a:t>
            </a:r>
            <a:endParaRPr lang="en-US" altLang="en-US"/>
          </a:p>
        </p:txBody>
      </p:sp>
      <p:sp>
        <p:nvSpPr>
          <p:cNvPr id="3" name="Text Placeholder 2"/>
          <p:cNvSpPr>
            <a:spLocks noGrp="1"/>
          </p:cNvSpPr>
          <p:nvPr>
            <p:ph type="body" idx="1"/>
          </p:nvPr>
        </p:nvSpPr>
        <p:spPr/>
        <p:txBody>
          <a:bodyPr/>
          <a:p>
            <a:r>
              <a:rPr lang="en-US" altLang="en-US"/>
              <a:t>Chaplin (2009)</a:t>
            </a:r>
            <a:endParaRPr lang="en-US" altLang="en-US"/>
          </a:p>
        </p:txBody>
      </p:sp>
      <p:sp>
        <p:nvSpPr>
          <p:cNvPr id="4" name="Content Placeholder 3"/>
          <p:cNvSpPr>
            <a:spLocks noGrp="1"/>
          </p:cNvSpPr>
          <p:nvPr>
            <p:ph sz="half" idx="2"/>
          </p:nvPr>
        </p:nvSpPr>
        <p:spPr/>
        <p:txBody>
          <a:bodyPr/>
          <a:p>
            <a:pPr marL="0" indent="0">
              <a:buNone/>
            </a:pPr>
            <a:r>
              <a:rPr lang="en-US" altLang="en-US" sz="2200"/>
              <a:t>Dukungan sosial berasal dari kata dukungan dan sosial. Dukungan adalah mengadakan atau menyediakan sesuatu untuk memenuhi kebutuhan orang lain; dan memberikan dorongan dan pengobaran semangat dan nasehat kepada orang lain dalam situasi pembuatan keputusan. Sedangkan sosial berarti hubungan antara dua orang atau lebih.</a:t>
            </a:r>
            <a:endParaRPr lang="en-US" altLang="en-US" sz="2200"/>
          </a:p>
        </p:txBody>
      </p:sp>
      <p:sp>
        <p:nvSpPr>
          <p:cNvPr id="5" name="Text Placeholder 4"/>
          <p:cNvSpPr>
            <a:spLocks noGrp="1"/>
          </p:cNvSpPr>
          <p:nvPr>
            <p:ph type="body" sz="quarter" idx="3"/>
          </p:nvPr>
        </p:nvSpPr>
        <p:spPr/>
        <p:txBody>
          <a:bodyPr/>
          <a:p>
            <a:r>
              <a:rPr lang="en-US"/>
              <a:t>Dunst, Trivette, dan Cross (dalam Gousmett, 2006)</a:t>
            </a:r>
            <a:endParaRPr lang="en-US"/>
          </a:p>
        </p:txBody>
      </p:sp>
      <p:sp>
        <p:nvSpPr>
          <p:cNvPr id="6" name="Content Placeholder 5"/>
          <p:cNvSpPr>
            <a:spLocks noGrp="1"/>
          </p:cNvSpPr>
          <p:nvPr>
            <p:ph sz="quarter" idx="4"/>
          </p:nvPr>
        </p:nvSpPr>
        <p:spPr/>
        <p:txBody>
          <a:bodyPr/>
          <a:p>
            <a:pPr marL="0" indent="0">
              <a:buNone/>
            </a:pPr>
            <a:r>
              <a:rPr lang="en-US" altLang="en-US" sz="2400"/>
              <a:t>D</a:t>
            </a:r>
            <a:r>
              <a:rPr lang="en-US" sz="2400"/>
              <a:t>ukungan sosial </a:t>
            </a:r>
            <a:r>
              <a:rPr lang="en-US" altLang="en-US" sz="2400"/>
              <a:t>adalah </a:t>
            </a:r>
            <a:r>
              <a:rPr lang="en-US" sz="2400"/>
              <a:t>konstruksi multidimensi yang berisi bantuan fisik dan instrumental; berbagai informasi dan sumber daya; dan menyediakan dukungan emosional dan psikologis. Istilah ini dapat juga berarti suatu pelayanan formal yang diterima dari para professional, organisasi formal, atau yang semiformal.</a:t>
            </a:r>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Definisi</a:t>
            </a:r>
            <a:endParaRPr lang="en-US" altLang="en-US"/>
          </a:p>
        </p:txBody>
      </p:sp>
      <p:sp>
        <p:nvSpPr>
          <p:cNvPr id="3" name="Text Placeholder 2"/>
          <p:cNvSpPr>
            <a:spLocks noGrp="1"/>
          </p:cNvSpPr>
          <p:nvPr>
            <p:ph type="body" idx="1"/>
          </p:nvPr>
        </p:nvSpPr>
        <p:spPr/>
        <p:txBody>
          <a:bodyPr/>
          <a:p>
            <a:r>
              <a:rPr lang="en-US" altLang="en-US"/>
              <a:t>Cutrona (2000)</a:t>
            </a:r>
            <a:endParaRPr lang="en-US" altLang="en-US"/>
          </a:p>
        </p:txBody>
      </p:sp>
      <p:sp>
        <p:nvSpPr>
          <p:cNvPr id="4" name="Content Placeholder 3"/>
          <p:cNvSpPr>
            <a:spLocks noGrp="1"/>
          </p:cNvSpPr>
          <p:nvPr>
            <p:ph sz="half" idx="2"/>
          </p:nvPr>
        </p:nvSpPr>
        <p:spPr/>
        <p:txBody>
          <a:bodyPr/>
          <a:p>
            <a:pPr marL="0" indent="0">
              <a:buNone/>
            </a:pPr>
            <a:r>
              <a:rPr lang="en-US" altLang="en-US" sz="2200"/>
              <a:t>Dukungan sosial adalah suatu perilaku yang membantu orang-orang yang sedang menjalani situasi kehidupan yang penuh tekanan untuk mengatasi masalah yang sedang dihadapi secara efektif.</a:t>
            </a:r>
            <a:endParaRPr lang="en-US" altLang="en-US" sz="2200"/>
          </a:p>
        </p:txBody>
      </p:sp>
      <p:sp>
        <p:nvSpPr>
          <p:cNvPr id="5" name="Text Placeholder 4"/>
          <p:cNvSpPr>
            <a:spLocks noGrp="1"/>
          </p:cNvSpPr>
          <p:nvPr>
            <p:ph type="body" sz="quarter" idx="3"/>
          </p:nvPr>
        </p:nvSpPr>
        <p:spPr/>
        <p:txBody>
          <a:bodyPr/>
          <a:p>
            <a:r>
              <a:rPr lang="en-US"/>
              <a:t>Cobb (dalam Gousmett, 2006)</a:t>
            </a:r>
            <a:endParaRPr lang="en-US"/>
          </a:p>
        </p:txBody>
      </p:sp>
      <p:sp>
        <p:nvSpPr>
          <p:cNvPr id="6" name="Content Placeholder 5"/>
          <p:cNvSpPr>
            <a:spLocks noGrp="1"/>
          </p:cNvSpPr>
          <p:nvPr>
            <p:ph sz="quarter" idx="4"/>
          </p:nvPr>
        </p:nvSpPr>
        <p:spPr/>
        <p:txBody>
          <a:bodyPr/>
          <a:p>
            <a:pPr marL="0" indent="0">
              <a:buNone/>
            </a:pPr>
            <a:r>
              <a:rPr lang="en-US" altLang="en-US" sz="2200"/>
              <a:t>D</a:t>
            </a:r>
            <a:r>
              <a:rPr lang="en-US" sz="2200"/>
              <a:t>ukungan sosial adalah informasi dari beberapa hal berikut ini: informasi yang mengarah orang untuk percaya bahwa mereka diperhatikan dan dicintai; informasi yang mengarah ke orang untuk percaya bahwa mereka berharga dan dihargai; dan informasi yang mengarah pada orang untuk percaya bahwa mereka berasal dari jaringan komunikasi yang sama dengan kewajiban bersama.</a:t>
            </a:r>
            <a:endParaRPr lang="en-US" sz="2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Definisi</a:t>
            </a:r>
            <a:endParaRPr lang="en-US" altLang="en-US"/>
          </a:p>
        </p:txBody>
      </p:sp>
      <p:sp>
        <p:nvSpPr>
          <p:cNvPr id="3" name="Text Placeholder 2"/>
          <p:cNvSpPr>
            <a:spLocks noGrp="1"/>
          </p:cNvSpPr>
          <p:nvPr>
            <p:ph type="body" idx="1"/>
          </p:nvPr>
        </p:nvSpPr>
        <p:spPr/>
        <p:txBody>
          <a:bodyPr/>
          <a:p>
            <a:r>
              <a:rPr lang="en-US" altLang="en-US"/>
              <a:t>Sarafino dan Timothy (2012)</a:t>
            </a:r>
            <a:endParaRPr lang="en-US" altLang="en-US"/>
          </a:p>
        </p:txBody>
      </p:sp>
      <p:sp>
        <p:nvSpPr>
          <p:cNvPr id="4" name="Content Placeholder 3"/>
          <p:cNvSpPr>
            <a:spLocks noGrp="1"/>
          </p:cNvSpPr>
          <p:nvPr>
            <p:ph sz="half" idx="2"/>
          </p:nvPr>
        </p:nvSpPr>
        <p:spPr/>
        <p:txBody>
          <a:bodyPr/>
          <a:p>
            <a:pPr marL="0" indent="0">
              <a:buNone/>
            </a:pPr>
            <a:r>
              <a:rPr lang="en-US" altLang="en-US" sz="2200"/>
              <a:t>Dukungan sosial adalah kenyamanan, perhatian, penghargaan, ataupun bantuan yang diterima individu dari orang lain.</a:t>
            </a:r>
            <a:endParaRPr lang="en-US" altLang="en-US" sz="2200"/>
          </a:p>
        </p:txBody>
      </p:sp>
      <p:sp>
        <p:nvSpPr>
          <p:cNvPr id="5" name="Text Placeholder 4"/>
          <p:cNvSpPr>
            <a:spLocks noGrp="1"/>
          </p:cNvSpPr>
          <p:nvPr>
            <p:ph type="body" sz="quarter" idx="3"/>
          </p:nvPr>
        </p:nvSpPr>
        <p:spPr/>
        <p:txBody>
          <a:bodyPr/>
          <a:p>
            <a:r>
              <a:rPr lang="en-US"/>
              <a:t>Dariyo </a:t>
            </a:r>
            <a:r>
              <a:rPr lang="en-US" altLang="en-US"/>
              <a:t>(</a:t>
            </a:r>
            <a:r>
              <a:rPr lang="en-US"/>
              <a:t>2013)</a:t>
            </a:r>
            <a:endParaRPr lang="en-US"/>
          </a:p>
        </p:txBody>
      </p:sp>
      <p:sp>
        <p:nvSpPr>
          <p:cNvPr id="6" name="Content Placeholder 5"/>
          <p:cNvSpPr>
            <a:spLocks noGrp="1"/>
          </p:cNvSpPr>
          <p:nvPr>
            <p:ph sz="quarter" idx="4"/>
          </p:nvPr>
        </p:nvSpPr>
        <p:spPr/>
        <p:txBody>
          <a:bodyPr/>
          <a:p>
            <a:pPr marL="0" indent="0">
              <a:buNone/>
            </a:pPr>
            <a:r>
              <a:rPr lang="en-US" sz="2200"/>
              <a:t>Berdasarkan Peraturan Pemerintah Republik Indonesia No. 19 tahun 2005 tentang Standard Nasional Pendidikan, guru adalah pendidik profesional dengan tugas utama mengajar, membimbing, mengarahkan, melatih, menilai, dan mengevaluasi siswa pada pendidikan formal, pendidikan dasar, dan pendidikan menengah</a:t>
            </a:r>
            <a:r>
              <a:rPr lang="en-US" altLang="en-US" sz="2200"/>
              <a:t>.</a:t>
            </a:r>
            <a:endParaRPr lang="en-US" altLang="en-US" sz="2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Definisi</a:t>
            </a:r>
            <a:endParaRPr lang="en-US" altLang="en-US"/>
          </a:p>
        </p:txBody>
      </p:sp>
      <p:sp>
        <p:nvSpPr>
          <p:cNvPr id="3" name="Text Placeholder 2"/>
          <p:cNvSpPr>
            <a:spLocks noGrp="1"/>
          </p:cNvSpPr>
          <p:nvPr>
            <p:ph type="body" idx="1"/>
          </p:nvPr>
        </p:nvSpPr>
        <p:spPr/>
        <p:txBody>
          <a:bodyPr/>
          <a:p>
            <a:r>
              <a:rPr lang="en-US" altLang="en-US"/>
              <a:t>Kaplan dkk (2007)</a:t>
            </a:r>
            <a:endParaRPr lang="en-US" altLang="en-US"/>
          </a:p>
        </p:txBody>
      </p:sp>
      <p:sp>
        <p:nvSpPr>
          <p:cNvPr id="4" name="Content Placeholder 3"/>
          <p:cNvSpPr>
            <a:spLocks noGrp="1"/>
          </p:cNvSpPr>
          <p:nvPr>
            <p:ph sz="half" idx="2"/>
          </p:nvPr>
        </p:nvSpPr>
        <p:spPr/>
        <p:txBody>
          <a:bodyPr/>
          <a:p>
            <a:pPr marL="0" indent="0">
              <a:buNone/>
            </a:pPr>
            <a:r>
              <a:rPr lang="en-US" altLang="en-US" sz="1800"/>
              <a:t>Dukungan guru adalah persepsi siswa bahwa mereka mendapat perhatian dan akan dibantu guru. Ketika siswa merasa mendapat dukungan secara emosional dari guru, mereka akan lebih terlibat dalam akademisnya, termasuk meningkatkan usahanya, meminta bantuan, dan menggunakan strategi self-regulated learning. Siswa juga akan cenderung memiliki prestasi yang lebih tinggi. Hal tersebut terjadi karena ketika siswa merasa dipedulikan oleh guru, maka akan mendorong siswa untuk memenuhi harapan guru.</a:t>
            </a:r>
            <a:endParaRPr lang="en-US" altLang="en-US" sz="1800"/>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r>
              <a:rPr lang="en-US" altLang="en-US"/>
              <a:t>Dukungan guru tahfidz adalah suatu pemenuhan, dorongan, pengobaran semangat, dan nasehat dari guru tahfidz kepada santri.</a:t>
            </a: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Faktor yang Mempengaruhi</a:t>
            </a:r>
            <a:endParaRPr lang="en-US" altLang="en-US"/>
          </a:p>
        </p:txBody>
      </p:sp>
      <p:sp>
        <p:nvSpPr>
          <p:cNvPr id="3" name="Text Placeholder 2"/>
          <p:cNvSpPr>
            <a:spLocks noGrp="1"/>
          </p:cNvSpPr>
          <p:nvPr>
            <p:ph type="body" idx="1"/>
          </p:nvPr>
        </p:nvSpPr>
        <p:spPr/>
        <p:txBody>
          <a:bodyPr/>
          <a:p>
            <a:r>
              <a:rPr lang="en-US" altLang="en-US"/>
              <a:t>Cohen dan Syme (2005)</a:t>
            </a:r>
            <a:endParaRPr lang="en-US" altLang="en-US"/>
          </a:p>
        </p:txBody>
      </p:sp>
      <p:sp>
        <p:nvSpPr>
          <p:cNvPr id="4" name="Content Placeholder 3"/>
          <p:cNvSpPr>
            <a:spLocks noGrp="1"/>
          </p:cNvSpPr>
          <p:nvPr>
            <p:ph sz="half" idx="2"/>
          </p:nvPr>
        </p:nvSpPr>
        <p:spPr/>
        <p:txBody>
          <a:bodyPr/>
          <a:p>
            <a:r>
              <a:rPr lang="en-US" altLang="en-US" sz="2400"/>
              <a:t>Pemberi Dukungan Sosial</a:t>
            </a:r>
            <a:endParaRPr lang="en-US" altLang="en-US" sz="2400"/>
          </a:p>
          <a:p>
            <a:r>
              <a:rPr lang="en-US" altLang="en-US" sz="2400"/>
              <a:t>Jenis Dukungan</a:t>
            </a:r>
            <a:endParaRPr lang="en-US" altLang="en-US" sz="2400"/>
          </a:p>
          <a:p>
            <a:r>
              <a:rPr lang="en-US" altLang="en-US" sz="2400"/>
              <a:t>Penerima Dukungan</a:t>
            </a:r>
            <a:endParaRPr lang="en-US" altLang="en-US" sz="2400"/>
          </a:p>
          <a:p>
            <a:endParaRPr lang="en-US" altLang="en-US" sz="2400"/>
          </a:p>
        </p:txBody>
      </p:sp>
      <p:sp>
        <p:nvSpPr>
          <p:cNvPr id="5" name="Text Placeholder 4"/>
          <p:cNvSpPr>
            <a:spLocks noGrp="1"/>
          </p:cNvSpPr>
          <p:nvPr>
            <p:ph type="body" sz="quarter" idx="3"/>
          </p:nvPr>
        </p:nvSpPr>
        <p:spPr/>
        <p:txBody>
          <a:bodyPr/>
          <a:p>
            <a:r>
              <a:rPr lang="en-US"/>
              <a:t>Myers (2012)</a:t>
            </a:r>
            <a:endParaRPr lang="en-US"/>
          </a:p>
        </p:txBody>
      </p:sp>
      <p:sp>
        <p:nvSpPr>
          <p:cNvPr id="6" name="Content Placeholder 5"/>
          <p:cNvSpPr>
            <a:spLocks noGrp="1"/>
          </p:cNvSpPr>
          <p:nvPr>
            <p:ph sz="quarter" idx="4"/>
          </p:nvPr>
        </p:nvSpPr>
        <p:spPr/>
        <p:txBody>
          <a:bodyPr/>
          <a:p>
            <a:r>
              <a:rPr lang="en-US" altLang="en-US" sz="2400"/>
              <a:t>Empati</a:t>
            </a:r>
            <a:endParaRPr lang="en-US" altLang="en-US" sz="2400"/>
          </a:p>
          <a:p>
            <a:r>
              <a:rPr lang="en-US" altLang="en-US" sz="2400"/>
              <a:t>Norma-norma</a:t>
            </a:r>
            <a:endParaRPr lang="en-US"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Aspek</a:t>
            </a:r>
            <a:endParaRPr lang="en-US" altLang="en-US"/>
          </a:p>
        </p:txBody>
      </p:sp>
      <p:sp>
        <p:nvSpPr>
          <p:cNvPr id="3" name="Text Placeholder 2"/>
          <p:cNvSpPr>
            <a:spLocks noGrp="1"/>
          </p:cNvSpPr>
          <p:nvPr>
            <p:ph type="body" idx="1"/>
          </p:nvPr>
        </p:nvSpPr>
        <p:spPr/>
        <p:txBody>
          <a:bodyPr/>
          <a:p>
            <a:r>
              <a:rPr lang="en-US" altLang="en-US"/>
              <a:t>Sarafino dan Timothy (2012)</a:t>
            </a:r>
            <a:endParaRPr lang="en-US" altLang="en-US"/>
          </a:p>
        </p:txBody>
      </p:sp>
      <p:sp>
        <p:nvSpPr>
          <p:cNvPr id="4" name="Content Placeholder 3"/>
          <p:cNvSpPr>
            <a:spLocks noGrp="1"/>
          </p:cNvSpPr>
          <p:nvPr>
            <p:ph sz="half" idx="2"/>
          </p:nvPr>
        </p:nvSpPr>
        <p:spPr/>
        <p:txBody>
          <a:bodyPr/>
          <a:p>
            <a:r>
              <a:rPr lang="en-US" altLang="en-US" sz="2400"/>
              <a:t>Dukungan Emosional</a:t>
            </a:r>
            <a:endParaRPr lang="en-US" altLang="en-US" sz="2400"/>
          </a:p>
          <a:p>
            <a:r>
              <a:rPr lang="en-US" altLang="en-US" sz="2400"/>
              <a:t>Dukungan Penghargaan</a:t>
            </a:r>
            <a:endParaRPr lang="en-US" altLang="en-US" sz="2400"/>
          </a:p>
          <a:p>
            <a:r>
              <a:rPr lang="en-US" altLang="en-US" sz="2400"/>
              <a:t>Dukungan Instrumental</a:t>
            </a:r>
            <a:endParaRPr lang="en-US" altLang="en-US" sz="2400"/>
          </a:p>
          <a:p>
            <a:r>
              <a:rPr lang="en-US" altLang="en-US" sz="2400"/>
              <a:t>Dukungan Informasi</a:t>
            </a:r>
            <a:endParaRPr lang="en-US" altLang="en-US" sz="2400"/>
          </a:p>
        </p:txBody>
      </p:sp>
      <p:sp>
        <p:nvSpPr>
          <p:cNvPr id="5" name="Text Placeholder 4"/>
          <p:cNvSpPr>
            <a:spLocks noGrp="1"/>
          </p:cNvSpPr>
          <p:nvPr>
            <p:ph type="body" sz="quarter" idx="3"/>
          </p:nvPr>
        </p:nvSpPr>
        <p:spPr/>
        <p:txBody>
          <a:bodyPr/>
          <a:p>
            <a:r>
              <a:rPr lang="en-US"/>
              <a:t>Weiss (dalam Bulmer, 2015)</a:t>
            </a:r>
            <a:endParaRPr lang="en-US"/>
          </a:p>
        </p:txBody>
      </p:sp>
      <p:sp>
        <p:nvSpPr>
          <p:cNvPr id="6" name="Content Placeholder 5"/>
          <p:cNvSpPr>
            <a:spLocks noGrp="1"/>
          </p:cNvSpPr>
          <p:nvPr>
            <p:ph sz="quarter" idx="4"/>
          </p:nvPr>
        </p:nvSpPr>
        <p:spPr/>
        <p:txBody>
          <a:bodyPr/>
          <a:p>
            <a:r>
              <a:rPr lang="en-US" altLang="en-US" sz="2400"/>
              <a:t>Kerekatan emosional</a:t>
            </a:r>
            <a:endParaRPr lang="en-US" altLang="en-US" sz="2400"/>
          </a:p>
          <a:p>
            <a:r>
              <a:rPr lang="en-US" altLang="en-US" sz="2400"/>
              <a:t>Integrasi sosial</a:t>
            </a:r>
            <a:endParaRPr lang="en-US" altLang="en-US" sz="2400"/>
          </a:p>
          <a:p>
            <a:r>
              <a:rPr lang="en-US" altLang="en-US" sz="2400"/>
              <a:t>Adanya pengakuan</a:t>
            </a:r>
            <a:endParaRPr lang="en-US" altLang="en-US" sz="2400"/>
          </a:p>
          <a:p>
            <a:r>
              <a:rPr lang="en-US" altLang="en-US" sz="2400"/>
              <a:t>Ketergantungan yang dapat diandalkan</a:t>
            </a:r>
            <a:endParaRPr lang="en-US" altLang="en-US" sz="2400"/>
          </a:p>
          <a:p>
            <a:r>
              <a:rPr lang="en-US" altLang="en-US" sz="2400"/>
              <a:t>Bimbingan</a:t>
            </a:r>
            <a:endParaRPr lang="en-US" altLang="en-US" sz="2400"/>
          </a:p>
          <a:p>
            <a:r>
              <a:rPr lang="en-US" altLang="en-US" sz="2400"/>
              <a:t>Kesempatan mengasuh</a:t>
            </a:r>
            <a:endParaRPr lang="en-US"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Kerangka Berpikir</a:t>
            </a:r>
            <a:endParaRPr lang="en-US" altLang="en-US"/>
          </a:p>
        </p:txBody>
      </p:sp>
      <p:sp>
        <p:nvSpPr>
          <p:cNvPr id="8" name="Content Placeholder 7"/>
          <p:cNvSpPr>
            <a:spLocks noGrp="1"/>
          </p:cNvSpPr>
          <p:nvPr>
            <p:ph sz="half" idx="1"/>
          </p:nvPr>
        </p:nvSpPr>
        <p:spPr/>
        <p:txBody>
          <a:bodyPr/>
          <a:p>
            <a:pPr marL="0" indent="0">
              <a:buNone/>
            </a:pPr>
            <a:r>
              <a:rPr lang="en-US" sz="1500"/>
              <a:t>Motivasi merupakan tahap awal dalam menghafalkan Alquran yang memberikan dorongan kepada santri untuk menggerakkan dan melakukan kegiatan menghafalkan Alquran yang secara umum dapat mempengaruhi keberhasilan santri dalam menyelesaikan target hafalan Alquran yang telah ditetapkan oleh pondok pesantren. Dengan adanya rutinitas menghafalkan Alquran di kelompok-kelompok tahfidz, motivasi menghafal Alquran berfungsi sebagai pendorong usaha dalam pencapaian prestasi hafalan. Seseorang melakukan sesuatu usaha karena adanya motivasi (Sa’dulloh, 2008). Tanpa adanya motivasi, proses menghafal Alquran kemungkinan tidak akan terlaksana dengan maksimal karena kurangnya semangat atau dorongan dari dalam dan luar diri santri untuk menghafal. Motivasi juga mempengaruhi bagaimana usaha dari santri untuk memahami Alquran, semakin besar motivasi yang dimiliki maka semakin besar pula usaha yang akan dilakukan siswa untuk memahami Alquran. Sebaliknya jika santri kurang motivasi maka santri tidak berusaha secara maksimal dalam memahami Alquran (Widiarti, 2018).</a:t>
            </a:r>
            <a:endParaRPr lang="en-US" sz="1500"/>
          </a:p>
        </p:txBody>
      </p:sp>
      <p:sp>
        <p:nvSpPr>
          <p:cNvPr id="9" name="Content Placeholder 8"/>
          <p:cNvSpPr>
            <a:spLocks noGrp="1"/>
          </p:cNvSpPr>
          <p:nvPr>
            <p:ph sz="half" idx="2"/>
          </p:nvPr>
        </p:nvSpPr>
        <p:spPr/>
        <p:txBody>
          <a:bodyPr/>
          <a:p>
            <a:pPr marL="0" indent="0">
              <a:buNone/>
            </a:pPr>
            <a:r>
              <a:rPr lang="en-US" sz="2000"/>
              <a:t>Dalam perkembangannya motivasi menghafal Alquran seseorang dipengaruhi banyak faktor. Motivasi menghafal tidak dapat terbentuk tanpa melalui proses menghafal. Proses menghafal memerlukan efikasi diri dalam bentuk keyakinan bahwa target menghafal yang telah ditetapkan oleh pondok pesantren pasti akan tercapai sesuai dengan besarnya usaha yang telah dilakukan. Menghafal Alquran adalah suatu kegiatan yang mulia. Namun, selalu saja ada hambatan-hambatan yang membuat kita enggan untuk menghafal Alquran. Dalam aktifitas menghafal Alquran, seorang individu membutuhkan suatu motivasi sehingga sesuatu yang diinginkan dapat tercapai (Sobur, 2011).</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 → Motivasi Menghafal Alquran</a:t>
            </a:r>
            <a:endParaRPr lang="en-US" altLang="en-US"/>
          </a:p>
        </p:txBody>
      </p:sp>
      <p:graphicFrame>
        <p:nvGraphicFramePr>
          <p:cNvPr id="5" name="Content Placeholder 4"/>
          <p:cNvGraphicFramePr/>
          <p:nvPr>
            <p:ph idx="1"/>
          </p:nvPr>
        </p:nvGraphicFramePr>
        <p:xfrm>
          <a:off x="609600" y="1982470"/>
          <a:ext cx="9944735" cy="3307080"/>
        </p:xfrm>
        <a:graphic>
          <a:graphicData uri="http://schemas.openxmlformats.org/drawingml/2006/table">
            <a:tbl>
              <a:tblPr firstRow="1" lastRow="1">
                <a:tableStyleId>{073A0DAA-6AF3-43AB-8588-CEC1D06C72B9}</a:tableStyleId>
              </a:tblPr>
              <a:tblGrid>
                <a:gridCol w="628650"/>
                <a:gridCol w="5563235"/>
                <a:gridCol w="1759585"/>
                <a:gridCol w="1993265"/>
              </a:tblGrid>
              <a:tr h="381000">
                <a:tc>
                  <a:txBody>
                    <a:bodyPr/>
                    <a:p>
                      <a:pPr>
                        <a:buNone/>
                      </a:pPr>
                      <a:r>
                        <a:rPr lang="en-US"/>
                        <a:t>No.</a:t>
                      </a:r>
                      <a:endParaRPr lang="en-US"/>
                    </a:p>
                  </a:txBody>
                  <a:tcPr/>
                </a:tc>
                <a:tc>
                  <a:txBody>
                    <a:bodyPr/>
                    <a:p>
                      <a:pPr>
                        <a:buNone/>
                      </a:pPr>
                      <a:r>
                        <a:rPr lang="en-US"/>
                        <a:t>Indikator</a:t>
                      </a:r>
                      <a:endParaRPr lang="en-US"/>
                    </a:p>
                  </a:txBody>
                  <a:tcPr/>
                </a:tc>
                <a:tc>
                  <a:txBody>
                    <a:bodyPr/>
                    <a:p>
                      <a:pPr>
                        <a:buNone/>
                      </a:pPr>
                      <a:r>
                        <a:rPr lang="en-US"/>
                        <a:t>Tinggi</a:t>
                      </a:r>
                      <a:endParaRPr lang="en-US"/>
                    </a:p>
                  </a:txBody>
                  <a:tcPr/>
                </a:tc>
                <a:tc>
                  <a:txBody>
                    <a:bodyPr/>
                    <a:p>
                      <a:pPr>
                        <a:buNone/>
                      </a:pPr>
                      <a:r>
                        <a:rPr lang="en-US"/>
                        <a:t>Rendah</a:t>
                      </a:r>
                      <a:endParaRPr lang="en-US"/>
                    </a:p>
                  </a:txBody>
                  <a:tcPr/>
                </a:tc>
              </a:tr>
              <a:tr h="381000">
                <a:tc>
                  <a:txBody>
                    <a:bodyPr/>
                    <a:p>
                      <a:pPr>
                        <a:buNone/>
                      </a:pPr>
                      <a:r>
                        <a:rPr lang="en-US"/>
                        <a:t>1.</a:t>
                      </a:r>
                      <a:endParaRPr lang="en-US"/>
                    </a:p>
                  </a:txBody>
                  <a:tcPr/>
                </a:tc>
                <a:tc>
                  <a:txBody>
                    <a:bodyPr/>
                    <a:p>
                      <a:pPr>
                        <a:buNone/>
                      </a:pPr>
                      <a:r>
                        <a:rPr lang="en-US"/>
                        <a:t>Memiliki kesungguhan dalam usaha</a:t>
                      </a:r>
                      <a:endParaRPr lang="en-US"/>
                    </a:p>
                  </a:txBody>
                  <a:tcPr/>
                </a:tc>
                <a:tc>
                  <a:txBody>
                    <a:bodyPr/>
                    <a:p>
                      <a:pPr>
                        <a:buNone/>
                      </a:pPr>
                      <a:r>
                        <a:rPr lang="en-US"/>
                        <a:t>29 (43%)</a:t>
                      </a:r>
                      <a:endParaRPr lang="en-US"/>
                    </a:p>
                  </a:txBody>
                  <a:tcPr/>
                </a:tc>
                <a:tc>
                  <a:txBody>
                    <a:bodyPr/>
                    <a:p>
                      <a:pPr>
                        <a:buNone/>
                      </a:pPr>
                      <a:r>
                        <a:rPr lang="en-US"/>
                        <a:t>38 (57%)</a:t>
                      </a:r>
                      <a:endParaRPr lang="en-US"/>
                    </a:p>
                  </a:txBody>
                  <a:tcPr>
                    <a:solidFill>
                      <a:srgbClr val="92D050"/>
                    </a:solidFill>
                  </a:tcPr>
                </a:tc>
              </a:tr>
              <a:tr h="381000">
                <a:tc>
                  <a:txBody>
                    <a:bodyPr/>
                    <a:p>
                      <a:pPr>
                        <a:buNone/>
                      </a:pPr>
                      <a:r>
                        <a:rPr lang="en-US"/>
                        <a:t>2.</a:t>
                      </a:r>
                      <a:endParaRPr lang="en-US"/>
                    </a:p>
                  </a:txBody>
                  <a:tcPr/>
                </a:tc>
                <a:tc>
                  <a:txBody>
                    <a:bodyPr/>
                    <a:p>
                      <a:pPr>
                        <a:buNone/>
                      </a:pPr>
                      <a:r>
                        <a:rPr lang="en-US"/>
                        <a:t>Yakin dapat menyelesaikan target yang telah ditentukan</a:t>
                      </a:r>
                      <a:endParaRPr lang="en-US"/>
                    </a:p>
                  </a:txBody>
                  <a:tcPr/>
                </a:tc>
                <a:tc>
                  <a:txBody>
                    <a:bodyPr/>
                    <a:p>
                      <a:pPr>
                        <a:buNone/>
                      </a:pPr>
                      <a:r>
                        <a:rPr lang="en-US"/>
                        <a:t>38 (57%)</a:t>
                      </a:r>
                      <a:endParaRPr lang="en-US"/>
                    </a:p>
                  </a:txBody>
                  <a:tcPr>
                    <a:solidFill>
                      <a:srgbClr val="92D050"/>
                    </a:solidFill>
                  </a:tcPr>
                </a:tc>
                <a:tc>
                  <a:txBody>
                    <a:bodyPr/>
                    <a:p>
                      <a:pPr>
                        <a:buNone/>
                      </a:pPr>
                      <a:r>
                        <a:rPr lang="en-US"/>
                        <a:t>29 (43%)</a:t>
                      </a:r>
                      <a:endParaRPr lang="en-US"/>
                    </a:p>
                  </a:txBody>
                  <a:tcPr/>
                </a:tc>
              </a:tr>
              <a:tr h="381000">
                <a:tc>
                  <a:txBody>
                    <a:bodyPr/>
                    <a:p>
                      <a:pPr>
                        <a:buNone/>
                      </a:pPr>
                      <a:r>
                        <a:rPr lang="en-US"/>
                        <a:t>3.</a:t>
                      </a:r>
                      <a:endParaRPr lang="en-US"/>
                    </a:p>
                  </a:txBody>
                  <a:tcPr/>
                </a:tc>
                <a:tc>
                  <a:txBody>
                    <a:bodyPr/>
                    <a:p>
                      <a:pPr>
                        <a:buNone/>
                      </a:pPr>
                      <a:r>
                        <a:rPr lang="en-US"/>
                        <a:t>Terbiasa dengan rutinitas</a:t>
                      </a:r>
                      <a:endParaRPr lang="en-US"/>
                    </a:p>
                  </a:txBody>
                  <a:tcPr/>
                </a:tc>
                <a:tc>
                  <a:txBody>
                    <a:bodyPr/>
                    <a:p>
                      <a:pPr>
                        <a:buNone/>
                      </a:pPr>
                      <a:r>
                        <a:rPr lang="en-US"/>
                        <a:t>15 (22%)</a:t>
                      </a:r>
                      <a:endParaRPr lang="en-US"/>
                    </a:p>
                  </a:txBody>
                  <a:tcPr/>
                </a:tc>
                <a:tc>
                  <a:txBody>
                    <a:bodyPr/>
                    <a:p>
                      <a:pPr>
                        <a:buNone/>
                      </a:pPr>
                      <a:r>
                        <a:rPr lang="en-US"/>
                        <a:t>52 (78%)</a:t>
                      </a:r>
                      <a:endParaRPr lang="en-US"/>
                    </a:p>
                  </a:txBody>
                  <a:tcPr>
                    <a:solidFill>
                      <a:srgbClr val="92D050"/>
                    </a:solidFill>
                  </a:tcPr>
                </a:tc>
              </a:tr>
              <a:tr h="381000">
                <a:tc>
                  <a:txBody>
                    <a:bodyPr/>
                    <a:p>
                      <a:pPr>
                        <a:buNone/>
                      </a:pPr>
                      <a:r>
                        <a:rPr lang="en-US"/>
                        <a:t>4.</a:t>
                      </a:r>
                      <a:endParaRPr lang="en-US"/>
                    </a:p>
                  </a:txBody>
                  <a:tcPr/>
                </a:tc>
                <a:tc>
                  <a:txBody>
                    <a:bodyPr/>
                    <a:p>
                      <a:pPr>
                        <a:buNone/>
                      </a:pPr>
                      <a:r>
                        <a:rPr lang="en-US"/>
                        <a:t>Inisiatif menghafal Alquran ketika liburan</a:t>
                      </a:r>
                      <a:endParaRPr lang="en-US"/>
                    </a:p>
                  </a:txBody>
                  <a:tcPr/>
                </a:tc>
                <a:tc>
                  <a:txBody>
                    <a:bodyPr/>
                    <a:p>
                      <a:pPr>
                        <a:buNone/>
                      </a:pPr>
                      <a:r>
                        <a:rPr lang="en-US"/>
                        <a:t>33 (49%)</a:t>
                      </a:r>
                      <a:endParaRPr lang="en-US"/>
                    </a:p>
                  </a:txBody>
                  <a:tcPr/>
                </a:tc>
                <a:tc>
                  <a:txBody>
                    <a:bodyPr/>
                    <a:p>
                      <a:pPr>
                        <a:buNone/>
                      </a:pPr>
                      <a:r>
                        <a:rPr lang="en-US"/>
                        <a:t>34 (51%)</a:t>
                      </a:r>
                      <a:endParaRPr lang="en-US"/>
                    </a:p>
                  </a:txBody>
                  <a:tcPr>
                    <a:solidFill>
                      <a:srgbClr val="92D050"/>
                    </a:solidFill>
                  </a:tcPr>
                </a:tc>
              </a:tr>
              <a:tr h="381000">
                <a:tc>
                  <a:txBody>
                    <a:bodyPr/>
                    <a:p>
                      <a:pPr>
                        <a:buNone/>
                      </a:pPr>
                      <a:r>
                        <a:rPr lang="en-US"/>
                        <a:t>5.</a:t>
                      </a:r>
                      <a:endParaRPr lang="en-US"/>
                    </a:p>
                  </a:txBody>
                  <a:tcPr/>
                </a:tc>
                <a:tc>
                  <a:txBody>
                    <a:bodyPr/>
                    <a:p>
                      <a:pPr>
                        <a:buNone/>
                      </a:pPr>
                      <a:r>
                        <a:rPr lang="en-US"/>
                        <a:t>Inisiatif menghafal Alquran ketika waktu luang</a:t>
                      </a:r>
                      <a:endParaRPr lang="en-US"/>
                    </a:p>
                  </a:txBody>
                  <a:tcPr/>
                </a:tc>
                <a:tc>
                  <a:txBody>
                    <a:bodyPr/>
                    <a:p>
                      <a:pPr>
                        <a:buNone/>
                      </a:pPr>
                      <a:r>
                        <a:rPr lang="en-US"/>
                        <a:t>26 (39%)</a:t>
                      </a:r>
                      <a:endParaRPr lang="en-US"/>
                    </a:p>
                  </a:txBody>
                  <a:tcPr/>
                </a:tc>
                <a:tc>
                  <a:txBody>
                    <a:bodyPr/>
                    <a:p>
                      <a:pPr>
                        <a:buNone/>
                      </a:pPr>
                      <a:r>
                        <a:rPr lang="en-US"/>
                        <a:t>41 (61%)</a:t>
                      </a:r>
                      <a:endParaRPr lang="en-US"/>
                    </a:p>
                  </a:txBody>
                  <a:tcPr>
                    <a:solidFill>
                      <a:srgbClr val="92D050"/>
                    </a:solidFill>
                  </a:tcPr>
                </a:tc>
              </a:tr>
              <a:tr h="381000">
                <a:tc>
                  <a:txBody>
                    <a:bodyPr/>
                    <a:p>
                      <a:pPr>
                        <a:buNone/>
                      </a:pPr>
                      <a:r>
                        <a:rPr lang="en-US"/>
                        <a:t>6.</a:t>
                      </a:r>
                      <a:endParaRPr lang="en-US"/>
                    </a:p>
                  </a:txBody>
                  <a:tcPr/>
                </a:tc>
                <a:tc>
                  <a:txBody>
                    <a:bodyPr/>
                    <a:p>
                      <a:pPr>
                        <a:buNone/>
                      </a:pPr>
                      <a:r>
                        <a:rPr lang="en-US"/>
                        <a:t>Tidak merasa putus asa</a:t>
                      </a:r>
                      <a:endParaRPr lang="en-US"/>
                    </a:p>
                  </a:txBody>
                  <a:tcPr/>
                </a:tc>
                <a:tc>
                  <a:txBody>
                    <a:bodyPr/>
                    <a:p>
                      <a:pPr>
                        <a:buNone/>
                      </a:pPr>
                      <a:r>
                        <a:rPr lang="en-US"/>
                        <a:t>34 (51%)</a:t>
                      </a:r>
                      <a:endParaRPr lang="en-US"/>
                    </a:p>
                  </a:txBody>
                  <a:tcPr>
                    <a:solidFill>
                      <a:srgbClr val="92D050"/>
                    </a:solidFill>
                  </a:tcPr>
                </a:tc>
                <a:tc>
                  <a:txBody>
                    <a:bodyPr/>
                    <a:p>
                      <a:pPr>
                        <a:buNone/>
                      </a:pPr>
                      <a:r>
                        <a:rPr lang="en-US"/>
                        <a:t>33 (49%)</a:t>
                      </a:r>
                      <a:endParaRPr lang="en-US"/>
                    </a:p>
                  </a:txBody>
                  <a:tcPr/>
                </a:tc>
              </a:tr>
              <a:tr h="381000">
                <a:tc>
                  <a:txBody>
                    <a:bodyPr/>
                    <a:p>
                      <a:pPr>
                        <a:buNone/>
                      </a:pPr>
                      <a:endParaRPr lang="en-US"/>
                    </a:p>
                  </a:txBody>
                  <a:tcPr/>
                </a:tc>
                <a:tc>
                  <a:txBody>
                    <a:bodyPr/>
                    <a:p>
                      <a:pPr>
                        <a:buNone/>
                      </a:pPr>
                      <a:r>
                        <a:rPr lang="en-US"/>
                        <a:t>Rata-rata</a:t>
                      </a:r>
                      <a:endParaRPr lang="en-US"/>
                    </a:p>
                  </a:txBody>
                  <a:tcPr/>
                </a:tc>
                <a:tc>
                  <a:txBody>
                    <a:bodyPr/>
                    <a:p>
                      <a:pPr>
                        <a:buNone/>
                      </a:pPr>
                      <a:r>
                        <a:rPr lang="en-US"/>
                        <a:t>29 (44%)</a:t>
                      </a:r>
                      <a:endParaRPr lang="en-US"/>
                    </a:p>
                  </a:txBody>
                  <a:tcPr/>
                </a:tc>
                <a:tc>
                  <a:txBody>
                    <a:bodyPr/>
                    <a:p>
                      <a:pPr>
                        <a:buNone/>
                      </a:pPr>
                      <a:r>
                        <a:rPr lang="en-US"/>
                        <a:t>38 (56%)</a:t>
                      </a:r>
                      <a:endParaRPr lang="en-US"/>
                    </a:p>
                  </a:txBody>
                  <a:tcPr>
                    <a:solidFill>
                      <a:srgbClr val="92D050"/>
                    </a:solidFill>
                  </a:tcPr>
                </a:tc>
              </a:tr>
            </a:tbl>
          </a:graphicData>
        </a:graphic>
      </p:graphicFrame>
      <p:sp>
        <p:nvSpPr>
          <p:cNvPr id="6" name="Text Box 5"/>
          <p:cNvSpPr txBox="1"/>
          <p:nvPr/>
        </p:nvSpPr>
        <p:spPr>
          <a:xfrm>
            <a:off x="2709545" y="1276350"/>
            <a:ext cx="5745480" cy="368300"/>
          </a:xfrm>
          <a:prstGeom prst="rect">
            <a:avLst/>
          </a:prstGeom>
          <a:noFill/>
        </p:spPr>
        <p:txBody>
          <a:bodyPr wrap="none" rtlCol="0">
            <a:spAutoFit/>
          </a:bodyPr>
          <a:p>
            <a:r>
              <a:rPr lang="en-US" altLang="en-US"/>
              <a:t>Hasil Screening Motivasi Menghafal Alquran (67 santri)</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US" altLang="en-US"/>
              <a:t>Latar Belakang → Efikasi Diri</a:t>
            </a:r>
            <a:endParaRPr lang="en-US" altLang="en-US"/>
          </a:p>
        </p:txBody>
      </p:sp>
      <p:graphicFrame>
        <p:nvGraphicFramePr>
          <p:cNvPr id="11" name="Table 10"/>
          <p:cNvGraphicFramePr/>
          <p:nvPr/>
        </p:nvGraphicFramePr>
        <p:xfrm>
          <a:off x="609600" y="1982470"/>
          <a:ext cx="9944735" cy="3307080"/>
        </p:xfrm>
        <a:graphic>
          <a:graphicData uri="http://schemas.openxmlformats.org/drawingml/2006/table">
            <a:tbl>
              <a:tblPr firstRow="1" lastRow="1">
                <a:tableStyleId>{00A15C55-8517-42AA-B614-E9B94910E393}</a:tableStyleId>
              </a:tblPr>
              <a:tblGrid>
                <a:gridCol w="628650"/>
                <a:gridCol w="5563235"/>
                <a:gridCol w="1759585"/>
                <a:gridCol w="1993265"/>
              </a:tblGrid>
              <a:tr h="381000">
                <a:tc>
                  <a:txBody>
                    <a:bodyPr/>
                    <a:p>
                      <a:pPr>
                        <a:buNone/>
                      </a:pPr>
                      <a:r>
                        <a:rPr lang="en-US"/>
                        <a:t>No.</a:t>
                      </a:r>
                      <a:endParaRPr lang="en-US"/>
                    </a:p>
                  </a:txBody>
                  <a:tcPr/>
                </a:tc>
                <a:tc>
                  <a:txBody>
                    <a:bodyPr/>
                    <a:p>
                      <a:pPr>
                        <a:buNone/>
                      </a:pPr>
                      <a:r>
                        <a:rPr lang="en-US"/>
                        <a:t>Indikator</a:t>
                      </a:r>
                      <a:endParaRPr lang="en-US"/>
                    </a:p>
                  </a:txBody>
                  <a:tcPr/>
                </a:tc>
                <a:tc>
                  <a:txBody>
                    <a:bodyPr/>
                    <a:p>
                      <a:pPr>
                        <a:buNone/>
                      </a:pPr>
                      <a:r>
                        <a:rPr lang="en-US"/>
                        <a:t>Tinggi</a:t>
                      </a:r>
                      <a:endParaRPr lang="en-US"/>
                    </a:p>
                  </a:txBody>
                  <a:tcPr/>
                </a:tc>
                <a:tc>
                  <a:txBody>
                    <a:bodyPr/>
                    <a:p>
                      <a:pPr>
                        <a:buNone/>
                      </a:pPr>
                      <a:r>
                        <a:rPr lang="en-US"/>
                        <a:t>Rendah</a:t>
                      </a:r>
                      <a:endParaRPr lang="en-US"/>
                    </a:p>
                  </a:txBody>
                  <a:tcPr/>
                </a:tc>
              </a:tr>
              <a:tr h="381000">
                <a:tc>
                  <a:txBody>
                    <a:bodyPr/>
                    <a:p>
                      <a:pPr>
                        <a:buNone/>
                      </a:pPr>
                      <a:r>
                        <a:rPr lang="en-US"/>
                        <a:t>1.</a:t>
                      </a:r>
                      <a:endParaRPr lang="en-US"/>
                    </a:p>
                  </a:txBody>
                  <a:tcPr/>
                </a:tc>
                <a:tc>
                  <a:txBody>
                    <a:bodyPr/>
                    <a:p>
                      <a:pPr>
                        <a:buNone/>
                      </a:pPr>
                      <a:r>
                        <a:rPr lang="en-US"/>
                        <a:t>Memiliki harapan sehingga terus berjuang</a:t>
                      </a:r>
                      <a:endParaRPr lang="en-US"/>
                    </a:p>
                  </a:txBody>
                  <a:tcPr/>
                </a:tc>
                <a:tc>
                  <a:txBody>
                    <a:bodyPr/>
                    <a:p>
                      <a:pPr>
                        <a:buNone/>
                      </a:pPr>
                      <a:r>
                        <a:rPr lang="en-US"/>
                        <a:t>28 (42%)</a:t>
                      </a:r>
                      <a:endParaRPr lang="en-US"/>
                    </a:p>
                  </a:txBody>
                  <a:tcPr/>
                </a:tc>
                <a:tc>
                  <a:txBody>
                    <a:bodyPr/>
                    <a:p>
                      <a:pPr>
                        <a:buNone/>
                      </a:pPr>
                      <a:r>
                        <a:rPr lang="en-US"/>
                        <a:t>39 (58%)</a:t>
                      </a:r>
                      <a:endParaRPr lang="en-US"/>
                    </a:p>
                  </a:txBody>
                  <a:tcPr>
                    <a:solidFill>
                      <a:srgbClr val="92D050"/>
                    </a:solidFill>
                  </a:tcPr>
                </a:tc>
              </a:tr>
              <a:tr h="381000">
                <a:tc>
                  <a:txBody>
                    <a:bodyPr/>
                    <a:p>
                      <a:pPr>
                        <a:buNone/>
                      </a:pPr>
                      <a:r>
                        <a:rPr lang="en-US"/>
                        <a:t>2.</a:t>
                      </a:r>
                      <a:endParaRPr lang="en-US"/>
                    </a:p>
                  </a:txBody>
                  <a:tcPr/>
                </a:tc>
                <a:tc>
                  <a:txBody>
                    <a:bodyPr/>
                    <a:p>
                      <a:pPr>
                        <a:buNone/>
                      </a:pPr>
                      <a:r>
                        <a:rPr lang="en-US"/>
                        <a:t>Yakin atas kemampuan diri</a:t>
                      </a:r>
                      <a:endParaRPr lang="en-US"/>
                    </a:p>
                  </a:txBody>
                  <a:tcPr/>
                </a:tc>
                <a:tc>
                  <a:txBody>
                    <a:bodyPr/>
                    <a:p>
                      <a:pPr>
                        <a:buNone/>
                      </a:pPr>
                      <a:r>
                        <a:rPr lang="en-US"/>
                        <a:t>30 (45%)</a:t>
                      </a:r>
                      <a:endParaRPr lang="en-US"/>
                    </a:p>
                  </a:txBody>
                  <a:tcPr/>
                </a:tc>
                <a:tc>
                  <a:txBody>
                    <a:bodyPr/>
                    <a:p>
                      <a:pPr>
                        <a:buNone/>
                      </a:pPr>
                      <a:r>
                        <a:rPr lang="en-US"/>
                        <a:t>37 (55%)</a:t>
                      </a:r>
                      <a:endParaRPr lang="en-US"/>
                    </a:p>
                  </a:txBody>
                  <a:tcPr>
                    <a:solidFill>
                      <a:srgbClr val="92D050"/>
                    </a:solidFill>
                  </a:tcPr>
                </a:tc>
              </a:tr>
              <a:tr h="381000">
                <a:tc>
                  <a:txBody>
                    <a:bodyPr/>
                    <a:p>
                      <a:pPr>
                        <a:buNone/>
                      </a:pPr>
                      <a:r>
                        <a:rPr lang="en-US"/>
                        <a:t>3.</a:t>
                      </a:r>
                      <a:endParaRPr lang="en-US"/>
                    </a:p>
                  </a:txBody>
                  <a:tcPr/>
                </a:tc>
                <a:tc>
                  <a:txBody>
                    <a:bodyPr/>
                    <a:p>
                      <a:pPr>
                        <a:buNone/>
                      </a:pPr>
                      <a:r>
                        <a:rPr lang="en-US"/>
                        <a:t>Yakin mampu menyelesaikan tugas walaupun sulit</a:t>
                      </a:r>
                      <a:endParaRPr lang="en-US"/>
                    </a:p>
                  </a:txBody>
                  <a:tcPr/>
                </a:tc>
                <a:tc>
                  <a:txBody>
                    <a:bodyPr/>
                    <a:p>
                      <a:pPr>
                        <a:buNone/>
                      </a:pPr>
                      <a:r>
                        <a:rPr lang="en-US"/>
                        <a:t>30 (45%)</a:t>
                      </a:r>
                      <a:endParaRPr lang="en-US"/>
                    </a:p>
                  </a:txBody>
                  <a:tcPr/>
                </a:tc>
                <a:tc>
                  <a:txBody>
                    <a:bodyPr/>
                    <a:p>
                      <a:pPr>
                        <a:buNone/>
                      </a:pPr>
                      <a:r>
                        <a:rPr lang="en-US"/>
                        <a:t>37 (55%)</a:t>
                      </a:r>
                      <a:endParaRPr lang="en-US"/>
                    </a:p>
                  </a:txBody>
                  <a:tcPr>
                    <a:solidFill>
                      <a:srgbClr val="92D050"/>
                    </a:solidFill>
                  </a:tcPr>
                </a:tc>
              </a:tr>
              <a:tr h="381000">
                <a:tc>
                  <a:txBody>
                    <a:bodyPr/>
                    <a:p>
                      <a:pPr>
                        <a:buNone/>
                      </a:pPr>
                      <a:endParaRPr lang="en-US"/>
                    </a:p>
                  </a:txBody>
                  <a:tcPr/>
                </a:tc>
                <a:tc>
                  <a:txBody>
                    <a:bodyPr/>
                    <a:p>
                      <a:pPr>
                        <a:buNone/>
                      </a:pPr>
                      <a:r>
                        <a:rPr lang="en-US"/>
                        <a:t>Rata-rata</a:t>
                      </a:r>
                      <a:endParaRPr lang="en-US"/>
                    </a:p>
                  </a:txBody>
                  <a:tcPr/>
                </a:tc>
                <a:tc>
                  <a:txBody>
                    <a:bodyPr/>
                    <a:p>
                      <a:pPr>
                        <a:buNone/>
                      </a:pPr>
                      <a:r>
                        <a:rPr lang="en-US"/>
                        <a:t>29 (44%)</a:t>
                      </a:r>
                      <a:endParaRPr lang="en-US"/>
                    </a:p>
                  </a:txBody>
                  <a:tcPr/>
                </a:tc>
                <a:tc>
                  <a:txBody>
                    <a:bodyPr/>
                    <a:p>
                      <a:pPr>
                        <a:buNone/>
                      </a:pPr>
                      <a:r>
                        <a:rPr lang="en-US"/>
                        <a:t>38 (56%)</a:t>
                      </a:r>
                      <a:endParaRPr lang="en-US"/>
                    </a:p>
                  </a:txBody>
                  <a:tcPr>
                    <a:solidFill>
                      <a:srgbClr val="92D050"/>
                    </a:solidFill>
                  </a:tcPr>
                </a:tc>
              </a:tr>
            </a:tbl>
          </a:graphicData>
        </a:graphic>
      </p:graphicFrame>
      <p:sp>
        <p:nvSpPr>
          <p:cNvPr id="12" name="Text Box 11"/>
          <p:cNvSpPr txBox="1"/>
          <p:nvPr/>
        </p:nvSpPr>
        <p:spPr>
          <a:xfrm>
            <a:off x="3573145" y="1320165"/>
            <a:ext cx="4018280" cy="368300"/>
          </a:xfrm>
          <a:prstGeom prst="rect">
            <a:avLst/>
          </a:prstGeom>
          <a:noFill/>
        </p:spPr>
        <p:txBody>
          <a:bodyPr wrap="none" rtlCol="0">
            <a:spAutoFit/>
          </a:bodyPr>
          <a:p>
            <a:r>
              <a:rPr lang="en-US" altLang="en-US"/>
              <a:t>Hasil Screening Efikasi Diri (67 santri)</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 </a:t>
            </a:r>
            <a:r>
              <a:rPr lang="en-US" altLang="en-US">
                <a:sym typeface="+mn-ea"/>
              </a:rPr>
              <a:t>→ Dukungan Guru Tahfidz</a:t>
            </a:r>
            <a:endParaRPr lang="en-US" altLang="en-US"/>
          </a:p>
        </p:txBody>
      </p:sp>
      <p:sp>
        <p:nvSpPr>
          <p:cNvPr id="3" name="Content Placeholder 2"/>
          <p:cNvSpPr>
            <a:spLocks noGrp="1"/>
          </p:cNvSpPr>
          <p:nvPr>
            <p:ph idx="1"/>
          </p:nvPr>
        </p:nvSpPr>
        <p:spPr/>
        <p:txBody>
          <a:bodyPr/>
          <a:p>
            <a:pPr marL="0" indent="0">
              <a:buNone/>
            </a:pPr>
            <a:r>
              <a:rPr lang="en-US" altLang="en-US" i="1"/>
              <a:t>Ada beberapa guru yang jarang memberikan dukungan kepada santrinya dalam bentuk motivasi menghafal Alquran.</a:t>
            </a:r>
            <a:endParaRPr lang="en-US" altLang="en-US" i="1"/>
          </a:p>
          <a:p>
            <a:pPr marL="0" indent="0">
              <a:buNone/>
            </a:pPr>
            <a:endParaRPr lang="en-US" altLang="en-US" i="1"/>
          </a:p>
          <a:p>
            <a:pPr marL="0" indent="0">
              <a:buNone/>
            </a:pPr>
            <a:r>
              <a:rPr lang="en-US" altLang="en-US" i="1"/>
              <a:t>Hasil wawancara (Sabtu, 26 Januari 2019)</a:t>
            </a:r>
            <a:endParaRPr lang="en-US" altLang="en-US"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Rumusan Masalah</a:t>
            </a:r>
            <a:endParaRPr lang="en-US" altLang="en-US"/>
          </a:p>
        </p:txBody>
      </p:sp>
      <p:sp>
        <p:nvSpPr>
          <p:cNvPr id="3" name="Content Placeholder 2"/>
          <p:cNvSpPr>
            <a:spLocks noGrp="1"/>
          </p:cNvSpPr>
          <p:nvPr>
            <p:ph idx="1"/>
          </p:nvPr>
        </p:nvSpPr>
        <p:spPr/>
        <p:txBody>
          <a:bodyPr/>
          <a:p>
            <a:r>
              <a:rPr lang="en-US"/>
              <a:t>Apakah ada pengaruh efikasi diri dan dukungan guru tahfidz terhadap motivasi menghafal Alquran santri SMA Tahfidz Al-Izzah Samarinda?</a:t>
            </a:r>
            <a:endParaRPr lang="en-US"/>
          </a:p>
          <a:p>
            <a:r>
              <a:rPr lang="en-US"/>
              <a:t>Apakah ada pengaruh efikasi diri terhadap motivasi menghafal Alquran santri SMA Tahfidz Al-Izzah Samarinda?</a:t>
            </a:r>
            <a:endParaRPr lang="en-US"/>
          </a:p>
          <a:p>
            <a:r>
              <a:rPr lang="en-US"/>
              <a:t>Apakah ada pengaruh dukungan guru tahfidz terhadap motivasi menghafal Alquran santri SMA Tahfidz Al-Izzah Samarinda?</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Tujuan Penelitian</a:t>
            </a:r>
            <a:endParaRPr lang="en-US" altLang="en-US"/>
          </a:p>
        </p:txBody>
      </p:sp>
      <p:sp>
        <p:nvSpPr>
          <p:cNvPr id="3" name="Content Placeholder 2"/>
          <p:cNvSpPr>
            <a:spLocks noGrp="1"/>
          </p:cNvSpPr>
          <p:nvPr>
            <p:ph idx="1"/>
          </p:nvPr>
        </p:nvSpPr>
        <p:spPr/>
        <p:txBody>
          <a:bodyPr/>
          <a:p>
            <a:r>
              <a:rPr lang="en-US"/>
              <a:t>Untuk mengetahui pengaruh efikasi diri dan dukungan guru tahfidz terhadap motivasi menghafal Alquran santri SMA Tahfidz Al-Izzah Samarinda.</a:t>
            </a:r>
            <a:endParaRPr lang="en-US"/>
          </a:p>
          <a:p>
            <a:r>
              <a:rPr lang="en-US"/>
              <a:t>Untuk mengetahui pengaruh efikasi diri terhadap motivasi menghafal Alquran santri SMA Tahfidz Al-Izzah Samarinda.</a:t>
            </a:r>
            <a:endParaRPr lang="en-US"/>
          </a:p>
          <a:p>
            <a:r>
              <a:rPr lang="en-US"/>
              <a:t>Untuk mengetahui pengaruh dukungan guru tahfidz terhadap motivasi menghafal Alquran santri SMA Tahfidz Al-Izzah Samarinda.</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Manfaat Penelitian</a:t>
            </a:r>
            <a:endParaRPr lang="en-US" altLang="en-US"/>
          </a:p>
        </p:txBody>
      </p:sp>
      <p:sp>
        <p:nvSpPr>
          <p:cNvPr id="3" name="Content Placeholder 2"/>
          <p:cNvSpPr>
            <a:spLocks noGrp="1"/>
          </p:cNvSpPr>
          <p:nvPr>
            <p:ph idx="1"/>
          </p:nvPr>
        </p:nvSpPr>
        <p:spPr/>
        <p:txBody>
          <a:bodyPr/>
          <a:p>
            <a:r>
              <a:rPr lang="en-US" sz="2600"/>
              <a:t>Hasil penelitian ini dapat dijadikan sebagai masukan bagi para penghafal Alquran tentang pentingnya motivasi dalam menghafal Alquran.</a:t>
            </a:r>
            <a:endParaRPr lang="en-US" sz="2600"/>
          </a:p>
          <a:p>
            <a:r>
              <a:rPr lang="en-US" sz="2600"/>
              <a:t>Hasil penelitian ini dapat dijadikan sebagai pedoman bagi para penghafal Alquran tentang cara meningkatkan motivasi dalam menghafal Alquran.</a:t>
            </a:r>
            <a:endParaRPr lang="en-US" sz="2600"/>
          </a:p>
          <a:p>
            <a:r>
              <a:rPr lang="en-US" sz="2600"/>
              <a:t>Hasil penelitian ini dapat menambah khazanah ilmu pengetahuan, baik bagi civitas pondok pesantren menghafal Alquran maupun siapa saja yang bergelut dalam bidang pendidikan.</a:t>
            </a:r>
            <a:endParaRPr lang="en-US" sz="2600"/>
          </a:p>
          <a:p>
            <a:r>
              <a:rPr lang="en-US" sz="2600"/>
              <a:t>Hasil penelitian ini dapat dijadikan sebagai bahan pertimbangan kebijakan SMA Tahfidz Al-Izzah Samarinda untuk meningkatkan kualitas mutu pendidikan tahfidz.</a:t>
            </a:r>
            <a:endParaRPr lang="en-US" sz="2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a:t>BAB II</a:t>
            </a:r>
            <a:endParaRPr lang="en-US" altLang="en-US"/>
          </a:p>
        </p:txBody>
      </p:sp>
      <p:sp>
        <p:nvSpPr>
          <p:cNvPr id="5" name="Text Placeholder 4"/>
          <p:cNvSpPr>
            <a:spLocks noGrp="1"/>
          </p:cNvSpPr>
          <p:nvPr>
            <p:ph type="body" idx="1"/>
          </p:nvPr>
        </p:nvSpPr>
        <p:spPr/>
        <p:txBody>
          <a:bodyPr/>
          <a:p>
            <a:r>
              <a:rPr lang="en-US" altLang="en-US"/>
              <a:t>TINJAUAN PUSTAKA</a:t>
            </a:r>
            <a:endParaRPr lang="en-US" alt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12181</Words>
  <Application>WPS Presentation</Application>
  <PresentationFormat>Widescreen</PresentationFormat>
  <Paragraphs>356</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SimSun</vt:lpstr>
      <vt:lpstr>Wingdings</vt:lpstr>
      <vt:lpstr>Monospace</vt:lpstr>
      <vt:lpstr>Times New Roman</vt:lpstr>
      <vt:lpstr>微软雅黑</vt:lpstr>
      <vt:lpstr>Arial Unicode MS</vt:lpstr>
      <vt:lpstr>Calibri</vt:lpstr>
      <vt:lpstr>Webdings</vt:lpstr>
      <vt:lpstr>Blue Waves</vt:lpstr>
      <vt:lpstr>Pengaruh Efikasi Diri dan Dukungan Guru Tahfidz terhadap Motivasi Menghafal Alquran</vt:lpstr>
      <vt:lpstr>Latar Belakang → Fenomena</vt:lpstr>
      <vt:lpstr>Latar Belakang → Motivasi Menghafal Alquran</vt:lpstr>
      <vt:lpstr>Latar Belakang → Efikasi Diri</vt:lpstr>
      <vt:lpstr>Latar Belakang → Dukungan Guru Tahfidz</vt:lpstr>
      <vt:lpstr>Rumusan Masalah</vt:lpstr>
      <vt:lpstr>Tujuan Penelitian</vt:lpstr>
      <vt:lpstr>Manfaat Penelitian</vt:lpstr>
      <vt:lpstr>BAB II</vt:lpstr>
      <vt:lpstr>Motivasi Menghafal Alquran → Definisi</vt:lpstr>
      <vt:lpstr>Motivasi Menghafal Alquran → Definisi</vt:lpstr>
      <vt:lpstr>Motivasi Menghafal Alquran → Definisi</vt:lpstr>
      <vt:lpstr>Motivasi Menghafal Alquran → Faktor yang Mempengaruhi</vt:lpstr>
      <vt:lpstr>Motivasi Menghafal Alquran → Aspek</vt:lpstr>
      <vt:lpstr>Efikasi Diri → Definisi</vt:lpstr>
      <vt:lpstr>Efikasi Diri → Definisi</vt:lpstr>
      <vt:lpstr>Efikasi Diri → Definisi</vt:lpstr>
      <vt:lpstr>Efikasi Diri → Faktor yang Mempengaruhi</vt:lpstr>
      <vt:lpstr>Efikasi Diri → Aspek</vt:lpstr>
      <vt:lpstr>Dukungan Guru Tahfidz → Definisi</vt:lpstr>
      <vt:lpstr>Dukungan Guru Tahfidz → Definisi</vt:lpstr>
      <vt:lpstr>Dukungan Guru Tahfidz → Definisi</vt:lpstr>
      <vt:lpstr>Dukungan Guru Tahfidz → Definisi</vt:lpstr>
      <vt:lpstr>Dukungan Guru Tahfidz → Faktor yang Mempengaruhi</vt:lpstr>
      <vt:lpstr>Dukungan Guru Tahfidz → Aspek</vt:lpstr>
      <vt:lpstr>Kerangka Berpikir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zen</dc:creator>
  <cp:lastModifiedBy>zen</cp:lastModifiedBy>
  <cp:revision>516</cp:revision>
  <dcterms:created xsi:type="dcterms:W3CDTF">2019-04-23T16:14:02Z</dcterms:created>
  <dcterms:modified xsi:type="dcterms:W3CDTF">2019-04-23T16:14:02Z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1033-11.1.0.8372</vt:lpwstr>
  </property>
</Properties>
</file>