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2" r:id="rId4"/>
    <p:sldId id="264" r:id="rId6"/>
    <p:sldId id="265" r:id="rId7"/>
    <p:sldId id="266" r:id="rId8"/>
    <p:sldId id="267" r:id="rId9"/>
    <p:sldId id="268" r:id="rId10"/>
    <p:sldId id="269" r:id="rId11"/>
    <p:sldId id="257" r:id="rId12"/>
    <p:sldId id="258" r:id="rId13"/>
    <p:sldId id="25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ä¸­åº¦æ ·å¼ 2 - å¼ºè°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ä¸­åº¦æ ·å¼ 4 - å¼ºè°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9D490-3832-48CE-88A7-42E5FEB0B799}" type="doc">
      <dgm:prSet loTypeId="relationship" loCatId="relationship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16FF3CD7-CD1B-43E7-ADA1-9BD0ABDE7453}">
      <dgm:prSet phldrT="[Text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Motivasi Menghafal Alquran</a:t>
          </a:r>
          <a:endParaRPr lang="en-US" altLang="en-US"/>
        </a:p>
      </dgm:t>
    </dgm:pt>
    <dgm:pt modelId="{01158443-6035-4DDC-8D78-2B6A8E21AFAE}" cxnId="{70AC44BA-53BF-465F-85DB-F21E2D00250B}" type="parTrans">
      <dgm:prSet/>
      <dgm:spPr/>
      <dgm:t>
        <a:bodyPr/>
        <a:p>
          <a:endParaRPr lang="en-US"/>
        </a:p>
      </dgm:t>
    </dgm:pt>
    <dgm:pt modelId="{085E6240-A1E5-44C7-807D-136724990C00}" cxnId="{70AC44BA-53BF-465F-85DB-F21E2D00250B}" type="sibTrans">
      <dgm:prSet/>
      <dgm:spPr/>
      <dgm:t>
        <a:bodyPr/>
        <a:p>
          <a:endParaRPr lang="en-US"/>
        </a:p>
      </dgm:t>
    </dgm:pt>
    <dgm:pt modelId="{5CC2ECAC-253E-42C2-B5D0-20CB09C9A6E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Efikasi Diri</a:t>
          </a:r>
          <a:r>
            <a:rPr lang="en-US" altLang="en-US"/>
            <a:t/>
          </a:r>
          <a:endParaRPr lang="en-US" altLang="en-US"/>
        </a:p>
      </dgm:t>
    </dgm:pt>
    <dgm:pt modelId="{90C79B6F-D96D-450C-AB20-256538E1E0BC}" cxnId="{B18C35DD-ACA6-466E-9563-45D060CBDFF2}" type="parTrans">
      <dgm:prSet/>
      <dgm:spPr/>
      <dgm:t>
        <a:bodyPr/>
        <a:p>
          <a:endParaRPr lang="en-US"/>
        </a:p>
      </dgm:t>
    </dgm:pt>
    <dgm:pt modelId="{9FB5889C-CAAC-46F2-80F6-BAD8969188A0}" cxnId="{B18C35DD-ACA6-466E-9563-45D060CBDFF2}" type="sibTrans">
      <dgm:prSet/>
      <dgm:spPr/>
      <dgm:t>
        <a:bodyPr/>
        <a:p>
          <a:endParaRPr lang="en-US"/>
        </a:p>
      </dgm:t>
    </dgm:pt>
    <dgm:pt modelId="{99613576-2E0D-4362-84C0-CA41C5EA901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Dukungan Guru Tahfidz</a:t>
          </a:r>
          <a:r>
            <a:rPr lang="en-US"/>
            <a:t/>
          </a:r>
          <a:endParaRPr lang="en-US"/>
        </a:p>
      </dgm:t>
    </dgm:pt>
    <dgm:pt modelId="{63D1C447-44DA-450E-B12D-CF7C3124E0A1}" cxnId="{AAD92D83-8307-4993-8220-1390AF00ABE4}" type="parTrans">
      <dgm:prSet/>
      <dgm:spPr/>
      <dgm:t>
        <a:bodyPr/>
        <a:p>
          <a:endParaRPr lang="en-US"/>
        </a:p>
      </dgm:t>
    </dgm:pt>
    <dgm:pt modelId="{6A71915A-BF48-4D8D-8C0E-4E1DBCD20CF6}" cxnId="{AAD92D83-8307-4993-8220-1390AF00ABE4}" type="sibTrans">
      <dgm:prSet/>
      <dgm:spPr/>
      <dgm:t>
        <a:bodyPr/>
        <a:p>
          <a:endParaRPr lang="en-US"/>
        </a:p>
      </dgm:t>
    </dgm:pt>
    <dgm:pt modelId="{9CFDD5FC-64EC-4695-9D01-AB259C7EF765}" type="pres">
      <dgm:prSet presAssocID="{6209D490-3832-48CE-88A7-42E5FEB0B799}" presName="Name0" presStyleCnt="0">
        <dgm:presLayoutVars>
          <dgm:dir/>
          <dgm:resizeHandles val="exact"/>
        </dgm:presLayoutVars>
      </dgm:prSet>
      <dgm:spPr/>
    </dgm:pt>
    <dgm:pt modelId="{8E4F30A2-E450-4441-8E45-11147C0B499F}" type="pres">
      <dgm:prSet presAssocID="{16FF3CD7-CD1B-43E7-ADA1-9BD0ABDE7453}" presName="Name5" presStyleLbl="vennNode1" presStyleIdx="0" presStyleCnt="3">
        <dgm:presLayoutVars>
          <dgm:bulletEnabled val="1"/>
        </dgm:presLayoutVars>
      </dgm:prSet>
      <dgm:spPr/>
    </dgm:pt>
    <dgm:pt modelId="{2892F083-0B2C-4BE7-8AEE-D4B569043045}" type="pres">
      <dgm:prSet presAssocID="{085E6240-A1E5-44C7-807D-136724990C00}" presName="space" presStyleCnt="0"/>
      <dgm:spPr/>
    </dgm:pt>
    <dgm:pt modelId="{CC430880-FF16-4657-B783-1E97645B6A49}" type="pres">
      <dgm:prSet presAssocID="{5CC2ECAC-253E-42C2-B5D0-20CB09C9A6EC}" presName="Name5" presStyleLbl="vennNode1" presStyleIdx="1" presStyleCnt="3">
        <dgm:presLayoutVars>
          <dgm:bulletEnabled val="1"/>
        </dgm:presLayoutVars>
      </dgm:prSet>
      <dgm:spPr/>
    </dgm:pt>
    <dgm:pt modelId="{C7143304-535F-4D7E-BA7A-124DAAEF68F4}" type="pres">
      <dgm:prSet presAssocID="{9FB5889C-CAAC-46F2-80F6-BAD8969188A0}" presName="space" presStyleCnt="0"/>
      <dgm:spPr/>
    </dgm:pt>
    <dgm:pt modelId="{9AA6D961-60F7-4B6F-9220-259600B8DE7B}" type="pres">
      <dgm:prSet presAssocID="{99613576-2E0D-4362-84C0-CA41C5EA901B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70AC44BA-53BF-465F-85DB-F21E2D00250B}" srcId="{6209D490-3832-48CE-88A7-42E5FEB0B799}" destId="{16FF3CD7-CD1B-43E7-ADA1-9BD0ABDE7453}" srcOrd="0" destOrd="0" parTransId="{01158443-6035-4DDC-8D78-2B6A8E21AFAE}" sibTransId="{085E6240-A1E5-44C7-807D-136724990C00}"/>
    <dgm:cxn modelId="{B18C35DD-ACA6-466E-9563-45D060CBDFF2}" srcId="{6209D490-3832-48CE-88A7-42E5FEB0B799}" destId="{5CC2ECAC-253E-42C2-B5D0-20CB09C9A6EC}" srcOrd="1" destOrd="0" parTransId="{90C79B6F-D96D-450C-AB20-256538E1E0BC}" sibTransId="{9FB5889C-CAAC-46F2-80F6-BAD8969188A0}"/>
    <dgm:cxn modelId="{AAD92D83-8307-4993-8220-1390AF00ABE4}" srcId="{6209D490-3832-48CE-88A7-42E5FEB0B799}" destId="{99613576-2E0D-4362-84C0-CA41C5EA901B}" srcOrd="2" destOrd="0" parTransId="{63D1C447-44DA-450E-B12D-CF7C3124E0A1}" sibTransId="{6A71915A-BF48-4D8D-8C0E-4E1DBCD20CF6}"/>
    <dgm:cxn modelId="{BF2DBDF4-C08B-4075-A82B-E492B71D60CF}" type="presOf" srcId="{6209D490-3832-48CE-88A7-42E5FEB0B799}" destId="{9CFDD5FC-64EC-4695-9D01-AB259C7EF765}" srcOrd="0" destOrd="0" presId="urn:microsoft.com/office/officeart/2005/8/layout/venn3"/>
    <dgm:cxn modelId="{8EF4EEE0-92F9-44CA-8056-78E98A58FC65}" type="presParOf" srcId="{9CFDD5FC-64EC-4695-9D01-AB259C7EF765}" destId="{8E4F30A2-E450-4441-8E45-11147C0B499F}" srcOrd="0" destOrd="0" presId="urn:microsoft.com/office/officeart/2005/8/layout/venn3"/>
    <dgm:cxn modelId="{7761B706-F670-4D23-9D19-C9B95CBDCC97}" type="presOf" srcId="{16FF3CD7-CD1B-43E7-ADA1-9BD0ABDE7453}" destId="{8E4F30A2-E450-4441-8E45-11147C0B499F}" srcOrd="0" destOrd="0" presId="urn:microsoft.com/office/officeart/2005/8/layout/venn3"/>
    <dgm:cxn modelId="{2F80E084-3463-42FC-B588-6A982B52BE8F}" type="presParOf" srcId="{9CFDD5FC-64EC-4695-9D01-AB259C7EF765}" destId="{2892F083-0B2C-4BE7-8AEE-D4B569043045}" srcOrd="1" destOrd="0" presId="urn:microsoft.com/office/officeart/2005/8/layout/venn3"/>
    <dgm:cxn modelId="{765F5E82-61EE-40D0-A01A-DB8F5B67E986}" type="presParOf" srcId="{9CFDD5FC-64EC-4695-9D01-AB259C7EF765}" destId="{CC430880-FF16-4657-B783-1E97645B6A49}" srcOrd="2" destOrd="0" presId="urn:microsoft.com/office/officeart/2005/8/layout/venn3"/>
    <dgm:cxn modelId="{4694DFAC-C17D-418D-906B-A006D53599E3}" type="presOf" srcId="{5CC2ECAC-253E-42C2-B5D0-20CB09C9A6EC}" destId="{CC430880-FF16-4657-B783-1E97645B6A49}" srcOrd="0" destOrd="0" presId="urn:microsoft.com/office/officeart/2005/8/layout/venn3"/>
    <dgm:cxn modelId="{3D792B4A-E0F3-405F-912A-2BF1ECF4EA6D}" type="presParOf" srcId="{9CFDD5FC-64EC-4695-9D01-AB259C7EF765}" destId="{C7143304-535F-4D7E-BA7A-124DAAEF68F4}" srcOrd="3" destOrd="0" presId="urn:microsoft.com/office/officeart/2005/8/layout/venn3"/>
    <dgm:cxn modelId="{D7E91885-54DD-497F-BE96-F3644D8F8867}" type="presParOf" srcId="{9CFDD5FC-64EC-4695-9D01-AB259C7EF765}" destId="{9AA6D961-60F7-4B6F-9220-259600B8DE7B}" srcOrd="4" destOrd="0" presId="urn:microsoft.com/office/officeart/2005/8/layout/venn3"/>
    <dgm:cxn modelId="{CA505333-66F9-4FBA-AFA4-484D047FB617}" type="presOf" srcId="{99613576-2E0D-4362-84C0-CA41C5EA901B}" destId="{9AA6D961-60F7-4B6F-9220-259600B8DE7B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09D490-3832-48CE-88A7-42E5FEB0B799}" type="doc">
      <dgm:prSet loTypeId="relationship" loCatId="relationship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16FF3CD7-CD1B-43E7-ADA1-9BD0ABDE7453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Motivasi Menghafal Alquran</a:t>
          </a:r>
          <a:endParaRPr lang="en-US" altLang="en-US"/>
        </a:p>
      </dgm:t>
    </dgm:pt>
    <dgm:pt modelId="{01158443-6035-4DDC-8D78-2B6A8E21AFAE}" cxnId="{70AC44BA-53BF-465F-85DB-F21E2D00250B}" type="parTrans">
      <dgm:prSet/>
      <dgm:spPr/>
      <dgm:t>
        <a:bodyPr/>
        <a:p>
          <a:endParaRPr lang="en-US"/>
        </a:p>
      </dgm:t>
    </dgm:pt>
    <dgm:pt modelId="{085E6240-A1E5-44C7-807D-136724990C00}" cxnId="{70AC44BA-53BF-465F-85DB-F21E2D00250B}" type="sibTrans">
      <dgm:prSet/>
      <dgm:spPr/>
      <dgm:t>
        <a:bodyPr/>
        <a:p>
          <a:endParaRPr lang="en-US"/>
        </a:p>
      </dgm:t>
    </dgm:pt>
    <dgm:pt modelId="{5CC2ECAC-253E-42C2-B5D0-20CB09C9A6EC}">
      <dgm:prSet phldrT="[Text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Efikasi Diri</a:t>
          </a:r>
          <a:r>
            <a:rPr lang="en-US" altLang="en-US"/>
            <a:t/>
          </a:r>
          <a:endParaRPr lang="en-US" altLang="en-US"/>
        </a:p>
      </dgm:t>
    </dgm:pt>
    <dgm:pt modelId="{90C79B6F-D96D-450C-AB20-256538E1E0BC}" cxnId="{B18C35DD-ACA6-466E-9563-45D060CBDFF2}" type="parTrans">
      <dgm:prSet/>
      <dgm:spPr/>
      <dgm:t>
        <a:bodyPr/>
        <a:p>
          <a:endParaRPr lang="en-US"/>
        </a:p>
      </dgm:t>
    </dgm:pt>
    <dgm:pt modelId="{9FB5889C-CAAC-46F2-80F6-BAD8969188A0}" cxnId="{B18C35DD-ACA6-466E-9563-45D060CBDFF2}" type="sibTrans">
      <dgm:prSet/>
      <dgm:spPr/>
      <dgm:t>
        <a:bodyPr/>
        <a:p>
          <a:endParaRPr lang="en-US"/>
        </a:p>
      </dgm:t>
    </dgm:pt>
    <dgm:pt modelId="{99613576-2E0D-4362-84C0-CA41C5EA901B}">
      <dgm:prSet phldrT="[Text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Dukungan Guru Tahfidz</a:t>
          </a:r>
          <a:r>
            <a:rPr lang="en-US"/>
            <a:t/>
          </a:r>
          <a:endParaRPr lang="en-US"/>
        </a:p>
      </dgm:t>
    </dgm:pt>
    <dgm:pt modelId="{63D1C447-44DA-450E-B12D-CF7C3124E0A1}" cxnId="{AAD92D83-8307-4993-8220-1390AF00ABE4}" type="parTrans">
      <dgm:prSet/>
      <dgm:spPr/>
      <dgm:t>
        <a:bodyPr/>
        <a:p>
          <a:endParaRPr lang="en-US"/>
        </a:p>
      </dgm:t>
    </dgm:pt>
    <dgm:pt modelId="{6A71915A-BF48-4D8D-8C0E-4E1DBCD20CF6}" cxnId="{AAD92D83-8307-4993-8220-1390AF00ABE4}" type="sibTrans">
      <dgm:prSet/>
      <dgm:spPr/>
      <dgm:t>
        <a:bodyPr/>
        <a:p>
          <a:endParaRPr lang="en-US"/>
        </a:p>
      </dgm:t>
    </dgm:pt>
    <dgm:pt modelId="{9CFDD5FC-64EC-4695-9D01-AB259C7EF765}" type="pres">
      <dgm:prSet presAssocID="{6209D490-3832-48CE-88A7-42E5FEB0B799}" presName="Name0" presStyleCnt="0">
        <dgm:presLayoutVars>
          <dgm:dir/>
          <dgm:resizeHandles val="exact"/>
        </dgm:presLayoutVars>
      </dgm:prSet>
      <dgm:spPr/>
    </dgm:pt>
    <dgm:pt modelId="{8E4F30A2-E450-4441-8E45-11147C0B499F}" type="pres">
      <dgm:prSet presAssocID="{16FF3CD7-CD1B-43E7-ADA1-9BD0ABDE7453}" presName="Name5" presStyleLbl="vennNode1" presStyleIdx="0" presStyleCnt="3">
        <dgm:presLayoutVars>
          <dgm:bulletEnabled val="1"/>
        </dgm:presLayoutVars>
      </dgm:prSet>
      <dgm:spPr/>
    </dgm:pt>
    <dgm:pt modelId="{2892F083-0B2C-4BE7-8AEE-D4B569043045}" type="pres">
      <dgm:prSet presAssocID="{085E6240-A1E5-44C7-807D-136724990C00}" presName="space" presStyleCnt="0"/>
      <dgm:spPr/>
    </dgm:pt>
    <dgm:pt modelId="{CC430880-FF16-4657-B783-1E97645B6A49}" type="pres">
      <dgm:prSet presAssocID="{5CC2ECAC-253E-42C2-B5D0-20CB09C9A6EC}" presName="Name5" presStyleLbl="vennNode1" presStyleIdx="1" presStyleCnt="3">
        <dgm:presLayoutVars>
          <dgm:bulletEnabled val="1"/>
        </dgm:presLayoutVars>
      </dgm:prSet>
      <dgm:spPr/>
    </dgm:pt>
    <dgm:pt modelId="{C7143304-535F-4D7E-BA7A-124DAAEF68F4}" type="pres">
      <dgm:prSet presAssocID="{9FB5889C-CAAC-46F2-80F6-BAD8969188A0}" presName="space" presStyleCnt="0"/>
      <dgm:spPr/>
    </dgm:pt>
    <dgm:pt modelId="{9AA6D961-60F7-4B6F-9220-259600B8DE7B}" type="pres">
      <dgm:prSet presAssocID="{99613576-2E0D-4362-84C0-CA41C5EA901B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70AC44BA-53BF-465F-85DB-F21E2D00250B}" srcId="{6209D490-3832-48CE-88A7-42E5FEB0B799}" destId="{16FF3CD7-CD1B-43E7-ADA1-9BD0ABDE7453}" srcOrd="0" destOrd="0" parTransId="{01158443-6035-4DDC-8D78-2B6A8E21AFAE}" sibTransId="{085E6240-A1E5-44C7-807D-136724990C00}"/>
    <dgm:cxn modelId="{B18C35DD-ACA6-466E-9563-45D060CBDFF2}" srcId="{6209D490-3832-48CE-88A7-42E5FEB0B799}" destId="{5CC2ECAC-253E-42C2-B5D0-20CB09C9A6EC}" srcOrd="1" destOrd="0" parTransId="{90C79B6F-D96D-450C-AB20-256538E1E0BC}" sibTransId="{9FB5889C-CAAC-46F2-80F6-BAD8969188A0}"/>
    <dgm:cxn modelId="{AAD92D83-8307-4993-8220-1390AF00ABE4}" srcId="{6209D490-3832-48CE-88A7-42E5FEB0B799}" destId="{99613576-2E0D-4362-84C0-CA41C5EA901B}" srcOrd="2" destOrd="0" parTransId="{63D1C447-44DA-450E-B12D-CF7C3124E0A1}" sibTransId="{6A71915A-BF48-4D8D-8C0E-4E1DBCD20CF6}"/>
    <dgm:cxn modelId="{BF2DBDF4-C08B-4075-A82B-E492B71D60CF}" type="presOf" srcId="{6209D490-3832-48CE-88A7-42E5FEB0B799}" destId="{9CFDD5FC-64EC-4695-9D01-AB259C7EF765}" srcOrd="0" destOrd="0" presId="urn:microsoft.com/office/officeart/2005/8/layout/venn3"/>
    <dgm:cxn modelId="{8EF4EEE0-92F9-44CA-8056-78E98A58FC65}" type="presParOf" srcId="{9CFDD5FC-64EC-4695-9D01-AB259C7EF765}" destId="{8E4F30A2-E450-4441-8E45-11147C0B499F}" srcOrd="0" destOrd="0" presId="urn:microsoft.com/office/officeart/2005/8/layout/venn3"/>
    <dgm:cxn modelId="{7761B706-F670-4D23-9D19-C9B95CBDCC97}" type="presOf" srcId="{16FF3CD7-CD1B-43E7-ADA1-9BD0ABDE7453}" destId="{8E4F30A2-E450-4441-8E45-11147C0B499F}" srcOrd="0" destOrd="0" presId="urn:microsoft.com/office/officeart/2005/8/layout/venn3"/>
    <dgm:cxn modelId="{2F80E084-3463-42FC-B588-6A982B52BE8F}" type="presParOf" srcId="{9CFDD5FC-64EC-4695-9D01-AB259C7EF765}" destId="{2892F083-0B2C-4BE7-8AEE-D4B569043045}" srcOrd="1" destOrd="0" presId="urn:microsoft.com/office/officeart/2005/8/layout/venn3"/>
    <dgm:cxn modelId="{765F5E82-61EE-40D0-A01A-DB8F5B67E986}" type="presParOf" srcId="{9CFDD5FC-64EC-4695-9D01-AB259C7EF765}" destId="{CC430880-FF16-4657-B783-1E97645B6A49}" srcOrd="2" destOrd="0" presId="urn:microsoft.com/office/officeart/2005/8/layout/venn3"/>
    <dgm:cxn modelId="{4694DFAC-C17D-418D-906B-A006D53599E3}" type="presOf" srcId="{5CC2ECAC-253E-42C2-B5D0-20CB09C9A6EC}" destId="{CC430880-FF16-4657-B783-1E97645B6A49}" srcOrd="0" destOrd="0" presId="urn:microsoft.com/office/officeart/2005/8/layout/venn3"/>
    <dgm:cxn modelId="{3D792B4A-E0F3-405F-912A-2BF1ECF4EA6D}" type="presParOf" srcId="{9CFDD5FC-64EC-4695-9D01-AB259C7EF765}" destId="{C7143304-535F-4D7E-BA7A-124DAAEF68F4}" srcOrd="3" destOrd="0" presId="urn:microsoft.com/office/officeart/2005/8/layout/venn3"/>
    <dgm:cxn modelId="{D7E91885-54DD-497F-BE96-F3644D8F8867}" type="presParOf" srcId="{9CFDD5FC-64EC-4695-9D01-AB259C7EF765}" destId="{9AA6D961-60F7-4B6F-9220-259600B8DE7B}" srcOrd="4" destOrd="0" presId="urn:microsoft.com/office/officeart/2005/8/layout/venn3"/>
    <dgm:cxn modelId="{CA505333-66F9-4FBA-AFA4-484D047FB617}" type="presOf" srcId="{99613576-2E0D-4362-84C0-CA41C5EA901B}" destId="{9AA6D961-60F7-4B6F-9220-259600B8DE7B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041291-D635-4BE3-AC35-AB6E1E4DD57D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4F093016-3D68-4793-B172-DD02F171512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Jenis penelitian</a:t>
          </a:r>
          <a:endParaRPr lang="en-US" altLang="en-US"/>
        </a:p>
      </dgm:t>
    </dgm:pt>
    <dgm:pt modelId="{FD1EE703-4776-4158-92E8-29BD072D7D38}" cxnId="{1865F739-784A-46B4-91C5-BFBFE2865D76}" type="parTrans">
      <dgm:prSet/>
      <dgm:spPr/>
      <dgm:t>
        <a:bodyPr/>
        <a:p>
          <a:endParaRPr lang="en-US"/>
        </a:p>
      </dgm:t>
    </dgm:pt>
    <dgm:pt modelId="{BD8698B2-45A9-4B36-9D66-470492BCADB9}" cxnId="{1865F739-784A-46B4-91C5-BFBFE2865D76}" type="sibTrans">
      <dgm:prSet/>
      <dgm:spPr/>
      <dgm:t>
        <a:bodyPr/>
        <a:p>
          <a:endParaRPr lang="en-US"/>
        </a:p>
      </dgm:t>
    </dgm:pt>
    <dgm:pt modelId="{66B58038-7E39-4350-97EE-BC50B1C2BAD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Identifikasi variabel</a:t>
          </a:r>
          <a:r>
            <a:rPr lang="en-US" altLang="en-US"/>
            <a:t/>
          </a:r>
          <a:endParaRPr lang="en-US" altLang="en-US"/>
        </a:p>
      </dgm:t>
    </dgm:pt>
    <dgm:pt modelId="{63C89DD2-0104-4FBC-BAC0-619DFC355632}" cxnId="{3A2B5CF3-CFE6-4E6E-87BB-56DB61FBCDBE}" type="parTrans">
      <dgm:prSet/>
      <dgm:spPr/>
      <dgm:t>
        <a:bodyPr/>
        <a:p>
          <a:endParaRPr lang="en-US"/>
        </a:p>
      </dgm:t>
    </dgm:pt>
    <dgm:pt modelId="{8340A1C5-6FE6-47AE-979C-5FC207462CC7}" cxnId="{3A2B5CF3-CFE6-4E6E-87BB-56DB61FBCDBE}" type="sibTrans">
      <dgm:prSet/>
      <dgm:spPr/>
      <dgm:t>
        <a:bodyPr/>
        <a:p>
          <a:endParaRPr lang="en-US"/>
        </a:p>
      </dgm:t>
    </dgm:pt>
    <dgm:pt modelId="{8FBAB7DD-7892-49B8-A1A8-3FECC1DB42A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Populasi</a:t>
          </a:r>
          <a:r>
            <a:rPr lang="en-US" altLang="en-US"/>
            <a:t/>
          </a:r>
          <a:endParaRPr lang="en-US" altLang="en-US"/>
        </a:p>
      </dgm:t>
    </dgm:pt>
    <dgm:pt modelId="{C6DDC852-4F81-44A2-8AA2-2C6074A1BB00}" cxnId="{10F0D04C-BBEF-4B9C-95E7-25786A49279E}" type="parTrans">
      <dgm:prSet/>
      <dgm:spPr/>
      <dgm:t>
        <a:bodyPr/>
        <a:p>
          <a:endParaRPr lang="en-US"/>
        </a:p>
      </dgm:t>
    </dgm:pt>
    <dgm:pt modelId="{1B451D25-6E72-422E-89FF-100EC983836D}" cxnId="{10F0D04C-BBEF-4B9C-95E7-25786A49279E}" type="sibTrans">
      <dgm:prSet/>
      <dgm:spPr/>
      <dgm:t>
        <a:bodyPr/>
        <a:p>
          <a:endParaRPr lang="en-US"/>
        </a:p>
      </dgm:t>
    </dgm:pt>
    <dgm:pt modelId="{D53F752B-610F-429D-A472-9101931EE02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Sampel</a:t>
          </a:r>
          <a:r>
            <a:rPr lang="en-US" altLang="en-US"/>
            <a:t/>
          </a:r>
          <a:endParaRPr lang="en-US" altLang="en-US"/>
        </a:p>
      </dgm:t>
    </dgm:pt>
    <dgm:pt modelId="{015AB307-BE2E-4D9C-AB71-C46979A3E022}" cxnId="{648B8A58-3865-4EBD-8E95-F7469E1DB257}" type="parTrans">
      <dgm:prSet/>
      <dgm:spPr/>
      <dgm:t>
        <a:bodyPr/>
        <a:p>
          <a:endParaRPr lang="en-US"/>
        </a:p>
      </dgm:t>
    </dgm:pt>
    <dgm:pt modelId="{EA505F1C-9A9F-4E78-81A0-992A7B10F592}" cxnId="{648B8A58-3865-4EBD-8E95-F7469E1DB257}" type="sibTrans">
      <dgm:prSet/>
      <dgm:spPr/>
      <dgm:t>
        <a:bodyPr/>
        <a:p>
          <a:endParaRPr lang="en-US"/>
        </a:p>
      </dgm:t>
    </dgm:pt>
    <dgm:pt modelId="{1452221C-C0D0-436E-B600-CF1715C402B1}" type="pres">
      <dgm:prSet presAssocID="{26041291-D635-4BE3-AC35-AB6E1E4DD57D}" presName="matrix" presStyleCnt="0">
        <dgm:presLayoutVars>
          <dgm:chMax val="1"/>
          <dgm:dir/>
          <dgm:resizeHandles val="exact"/>
        </dgm:presLayoutVars>
      </dgm:prSet>
      <dgm:spPr/>
    </dgm:pt>
    <dgm:pt modelId="{D7380329-DE0D-4E75-BDE5-FECB49DD4A0C}" type="pres">
      <dgm:prSet presAssocID="{26041291-D635-4BE3-AC35-AB6E1E4DD57D}" presName="axisShape" presStyleLbl="bgShp" presStyleIdx="0" presStyleCnt="1"/>
      <dgm:spPr/>
    </dgm:pt>
    <dgm:pt modelId="{B57255DA-6BEB-4C3A-A336-08DFB6A44E0E}" type="pres">
      <dgm:prSet presAssocID="{26041291-D635-4BE3-AC35-AB6E1E4DD57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33864A5-2930-4565-8D60-52D0BFA1CD67}" type="pres">
      <dgm:prSet presAssocID="{26041291-D635-4BE3-AC35-AB6E1E4DD57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E4CFBEB-CAD6-4093-9908-0A80DECB2C27}" type="pres">
      <dgm:prSet presAssocID="{26041291-D635-4BE3-AC35-AB6E1E4DD57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576F72-6C28-484D-8F59-FD8FE8BD531D}" type="pres">
      <dgm:prSet presAssocID="{26041291-D635-4BE3-AC35-AB6E1E4DD57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865F739-784A-46B4-91C5-BFBFE2865D76}" srcId="{26041291-D635-4BE3-AC35-AB6E1E4DD57D}" destId="{4F093016-3D68-4793-B172-DD02F1715125}" srcOrd="0" destOrd="0" parTransId="{FD1EE703-4776-4158-92E8-29BD072D7D38}" sibTransId="{BD8698B2-45A9-4B36-9D66-470492BCADB9}"/>
    <dgm:cxn modelId="{3A2B5CF3-CFE6-4E6E-87BB-56DB61FBCDBE}" srcId="{26041291-D635-4BE3-AC35-AB6E1E4DD57D}" destId="{66B58038-7E39-4350-97EE-BC50B1C2BADD}" srcOrd="1" destOrd="0" parTransId="{63C89DD2-0104-4FBC-BAC0-619DFC355632}" sibTransId="{8340A1C5-6FE6-47AE-979C-5FC207462CC7}"/>
    <dgm:cxn modelId="{10F0D04C-BBEF-4B9C-95E7-25786A49279E}" srcId="{26041291-D635-4BE3-AC35-AB6E1E4DD57D}" destId="{8FBAB7DD-7892-49B8-A1A8-3FECC1DB42AD}" srcOrd="2" destOrd="0" parTransId="{C6DDC852-4F81-44A2-8AA2-2C6074A1BB00}" sibTransId="{1B451D25-6E72-422E-89FF-100EC983836D}"/>
    <dgm:cxn modelId="{648B8A58-3865-4EBD-8E95-F7469E1DB257}" srcId="{26041291-D635-4BE3-AC35-AB6E1E4DD57D}" destId="{D53F752B-610F-429D-A472-9101931EE029}" srcOrd="3" destOrd="0" parTransId="{015AB307-BE2E-4D9C-AB71-C46979A3E022}" sibTransId="{EA505F1C-9A9F-4E78-81A0-992A7B10F592}"/>
    <dgm:cxn modelId="{CA13DB85-056F-4892-BC0C-21E7D15D2BF1}" type="presOf" srcId="{26041291-D635-4BE3-AC35-AB6E1E4DD57D}" destId="{1452221C-C0D0-436E-B600-CF1715C402B1}" srcOrd="0" destOrd="0" presId="urn:microsoft.com/office/officeart/2005/8/layout/matrix2"/>
    <dgm:cxn modelId="{F81F738F-0C36-4883-A74C-DDAAF3BC829D}" type="presParOf" srcId="{1452221C-C0D0-436E-B600-CF1715C402B1}" destId="{D7380329-DE0D-4E75-BDE5-FECB49DD4A0C}" srcOrd="0" destOrd="0" presId="urn:microsoft.com/office/officeart/2005/8/layout/matrix2"/>
    <dgm:cxn modelId="{FF9783F9-47F5-4F96-9070-40CEAB72B574}" type="presParOf" srcId="{1452221C-C0D0-436E-B600-CF1715C402B1}" destId="{B57255DA-6BEB-4C3A-A336-08DFB6A44E0E}" srcOrd="1" destOrd="0" presId="urn:microsoft.com/office/officeart/2005/8/layout/matrix2"/>
    <dgm:cxn modelId="{DBA1CE32-B8AC-4E70-8910-3CBFA54500ED}" type="presOf" srcId="{4F093016-3D68-4793-B172-DD02F1715125}" destId="{B57255DA-6BEB-4C3A-A336-08DFB6A44E0E}" srcOrd="0" destOrd="0" presId="urn:microsoft.com/office/officeart/2005/8/layout/matrix2"/>
    <dgm:cxn modelId="{42F9A241-5BD6-4FA1-AF3F-08D8466D7D34}" type="presParOf" srcId="{1452221C-C0D0-436E-B600-CF1715C402B1}" destId="{D33864A5-2930-4565-8D60-52D0BFA1CD67}" srcOrd="2" destOrd="0" presId="urn:microsoft.com/office/officeart/2005/8/layout/matrix2"/>
    <dgm:cxn modelId="{283D5573-928A-42AB-A810-77190D018BD1}" type="presOf" srcId="{66B58038-7E39-4350-97EE-BC50B1C2BADD}" destId="{D33864A5-2930-4565-8D60-52D0BFA1CD67}" srcOrd="0" destOrd="0" presId="urn:microsoft.com/office/officeart/2005/8/layout/matrix2"/>
    <dgm:cxn modelId="{C6C0ADF6-3D37-443F-9568-FB7B3102C3A6}" type="presParOf" srcId="{1452221C-C0D0-436E-B600-CF1715C402B1}" destId="{7E4CFBEB-CAD6-4093-9908-0A80DECB2C27}" srcOrd="3" destOrd="0" presId="urn:microsoft.com/office/officeart/2005/8/layout/matrix2"/>
    <dgm:cxn modelId="{9CC8E24F-3BE4-432B-8AF2-1036738A0A63}" type="presOf" srcId="{8FBAB7DD-7892-49B8-A1A8-3FECC1DB42AD}" destId="{7E4CFBEB-CAD6-4093-9908-0A80DECB2C27}" srcOrd="0" destOrd="0" presId="urn:microsoft.com/office/officeart/2005/8/layout/matrix2"/>
    <dgm:cxn modelId="{F47CD26A-5A78-4ECE-B47A-649C8FAAD5ED}" type="presParOf" srcId="{1452221C-C0D0-436E-B600-CF1715C402B1}" destId="{3D576F72-6C28-484D-8F59-FD8FE8BD531D}" srcOrd="4" destOrd="0" presId="urn:microsoft.com/office/officeart/2005/8/layout/matrix2"/>
    <dgm:cxn modelId="{B98DB470-D710-4287-8294-23A7B8E147EB}" type="presOf" srcId="{D53F752B-610F-429D-A472-9101931EE029}" destId="{3D576F72-6C28-484D-8F59-FD8FE8BD531D}" srcOrd="0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138295" cy="2759710"/>
        <a:chOff x="0" y="0"/>
        <a:chExt cx="4138295" cy="2759710"/>
      </a:xfrm>
    </dsp:grpSpPr>
    <dsp:sp modelId="{8E4F30A2-E450-4441-8E45-11147C0B499F}">
      <dsp:nvSpPr>
        <dsp:cNvPr id="3" name="Oval 2"/>
        <dsp:cNvSpPr/>
      </dsp:nvSpPr>
      <dsp:spPr bwMode="white">
        <a:xfrm>
          <a:off x="0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Motivasi Menghafal Alquran</a:t>
          </a:r>
          <a:endParaRPr lang="" altLang="en-US"/>
        </a:p>
      </dsp:txBody>
      <dsp:txXfrm>
        <a:off x="0" y="584029"/>
        <a:ext cx="1591652" cy="1591652"/>
      </dsp:txXfrm>
    </dsp:sp>
    <dsp:sp modelId="{CC430880-FF16-4657-B783-1E97645B6A49}">
      <dsp:nvSpPr>
        <dsp:cNvPr id="4" name="Oval 3"/>
        <dsp:cNvSpPr/>
      </dsp:nvSpPr>
      <dsp:spPr bwMode="white">
        <a:xfrm>
          <a:off x="1273322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Efikasi Diri</a:t>
          </a:r>
          <a:endParaRPr lang="" altLang="en-US"/>
        </a:p>
      </dsp:txBody>
      <dsp:txXfrm>
        <a:off x="1273322" y="584029"/>
        <a:ext cx="1591652" cy="1591652"/>
      </dsp:txXfrm>
    </dsp:sp>
    <dsp:sp modelId="{9AA6D961-60F7-4B6F-9220-259600B8DE7B}">
      <dsp:nvSpPr>
        <dsp:cNvPr id="5" name="Oval 4"/>
        <dsp:cNvSpPr/>
      </dsp:nvSpPr>
      <dsp:spPr bwMode="white">
        <a:xfrm>
          <a:off x="2546643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Dukungan Guru Tahfidz</a:t>
          </a:r>
          <a:endParaRPr lang="en-US"/>
        </a:p>
      </dsp:txBody>
      <dsp:txXfrm>
        <a:off x="2546643" y="584029"/>
        <a:ext cx="1591652" cy="1591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138295" cy="2759710"/>
        <a:chOff x="0" y="0"/>
        <a:chExt cx="4138295" cy="2759710"/>
      </a:xfrm>
    </dsp:grpSpPr>
    <dsp:sp modelId="{8E4F30A2-E450-4441-8E45-11147C0B499F}">
      <dsp:nvSpPr>
        <dsp:cNvPr id="3" name="Oval 2"/>
        <dsp:cNvSpPr/>
      </dsp:nvSpPr>
      <dsp:spPr bwMode="white">
        <a:xfrm>
          <a:off x="0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Motivasi Menghafal Alquran</a:t>
          </a:r>
          <a:endParaRPr lang="" altLang="en-US"/>
        </a:p>
      </dsp:txBody>
      <dsp:txXfrm>
        <a:off x="0" y="584029"/>
        <a:ext cx="1591652" cy="1591652"/>
      </dsp:txXfrm>
    </dsp:sp>
    <dsp:sp modelId="{CC430880-FF16-4657-B783-1E97645B6A49}">
      <dsp:nvSpPr>
        <dsp:cNvPr id="4" name="Oval 3"/>
        <dsp:cNvSpPr/>
      </dsp:nvSpPr>
      <dsp:spPr bwMode="white">
        <a:xfrm>
          <a:off x="1273322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Efikasi Diri</a:t>
          </a:r>
          <a:endParaRPr lang="" altLang="en-US"/>
        </a:p>
      </dsp:txBody>
      <dsp:txXfrm>
        <a:off x="1273322" y="584029"/>
        <a:ext cx="1591652" cy="1591652"/>
      </dsp:txXfrm>
    </dsp:sp>
    <dsp:sp modelId="{9AA6D961-60F7-4B6F-9220-259600B8DE7B}">
      <dsp:nvSpPr>
        <dsp:cNvPr id="5" name="Oval 4"/>
        <dsp:cNvSpPr/>
      </dsp:nvSpPr>
      <dsp:spPr bwMode="white">
        <a:xfrm>
          <a:off x="2546643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Dukungan Guru Tahfidz</a:t>
          </a:r>
          <a:endParaRPr lang="en-US"/>
        </a:p>
      </dsp:txBody>
      <dsp:txXfrm>
        <a:off x="2546643" y="584029"/>
        <a:ext cx="1591652" cy="1591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904615" cy="3904615"/>
        <a:chOff x="0" y="0"/>
        <a:chExt cx="3904615" cy="3904615"/>
      </a:xfrm>
    </dsp:grpSpPr>
    <dsp:sp modelId="{D7380329-DE0D-4E75-BDE5-FECB49DD4A0C}">
      <dsp:nvSpPr>
        <dsp:cNvPr id="3" name="Quad Arrow 2"/>
        <dsp:cNvSpPr/>
      </dsp:nvSpPr>
      <dsp:spPr bwMode="white">
        <a:xfrm>
          <a:off x="975995" y="0"/>
          <a:ext cx="3904615" cy="3904615"/>
        </a:xfrm>
        <a:prstGeom prst="quadArrow">
          <a:avLst>
            <a:gd name="adj1" fmla="val 2000"/>
            <a:gd name="adj2" fmla="val 4000"/>
            <a:gd name="adj3" fmla="val 5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975995" y="0"/>
        <a:ext cx="3904615" cy="3904615"/>
      </dsp:txXfrm>
    </dsp:sp>
    <dsp:sp modelId="{B57255DA-6BEB-4C3A-A336-08DFB6A44E0E}">
      <dsp:nvSpPr>
        <dsp:cNvPr id="4" name="Rounded Rectangle 3"/>
        <dsp:cNvSpPr/>
      </dsp:nvSpPr>
      <dsp:spPr bwMode="white">
        <a:xfrm>
          <a:off x="1229795" y="253800"/>
          <a:ext cx="1561846" cy="156184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Jenis penelitian</a:t>
          </a:r>
          <a:endParaRPr lang="" altLang="en-US"/>
        </a:p>
      </dsp:txBody>
      <dsp:txXfrm>
        <a:off x="1229795" y="253800"/>
        <a:ext cx="1561846" cy="1561846"/>
      </dsp:txXfrm>
    </dsp:sp>
    <dsp:sp modelId="{D33864A5-2930-4565-8D60-52D0BFA1CD67}">
      <dsp:nvSpPr>
        <dsp:cNvPr id="5" name="Rounded Rectangle 4"/>
        <dsp:cNvSpPr/>
      </dsp:nvSpPr>
      <dsp:spPr bwMode="white">
        <a:xfrm>
          <a:off x="3064964" y="253800"/>
          <a:ext cx="1561846" cy="156184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Identifikasi variabel</a:t>
          </a:r>
          <a:endParaRPr lang="" altLang="en-US"/>
        </a:p>
      </dsp:txBody>
      <dsp:txXfrm>
        <a:off x="3064964" y="253800"/>
        <a:ext cx="1561846" cy="1561846"/>
      </dsp:txXfrm>
    </dsp:sp>
    <dsp:sp modelId="{7E4CFBEB-CAD6-4093-9908-0A80DECB2C27}">
      <dsp:nvSpPr>
        <dsp:cNvPr id="6" name="Rounded Rectangle 5"/>
        <dsp:cNvSpPr/>
      </dsp:nvSpPr>
      <dsp:spPr bwMode="white">
        <a:xfrm>
          <a:off x="1229795" y="2088969"/>
          <a:ext cx="1561846" cy="156184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Populasi</a:t>
          </a:r>
          <a:endParaRPr lang="" altLang="en-US"/>
        </a:p>
      </dsp:txBody>
      <dsp:txXfrm>
        <a:off x="1229795" y="2088969"/>
        <a:ext cx="1561846" cy="1561846"/>
      </dsp:txXfrm>
    </dsp:sp>
    <dsp:sp modelId="{3D576F72-6C28-484D-8F59-FD8FE8BD531D}">
      <dsp:nvSpPr>
        <dsp:cNvPr id="7" name="Rounded Rectangle 6"/>
        <dsp:cNvSpPr/>
      </dsp:nvSpPr>
      <dsp:spPr bwMode="white">
        <a:xfrm>
          <a:off x="3064964" y="2088969"/>
          <a:ext cx="1561846" cy="156184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Sampel</a:t>
          </a:r>
          <a:endParaRPr lang="" altLang="en-US"/>
        </a:p>
      </dsp:txBody>
      <dsp:txXfrm>
        <a:off x="3064964" y="2088969"/>
        <a:ext cx="1561846" cy="1561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>
          <dgm:prSet qsTypeId="urn:microsoft.com/office/officeart/2005/8/quickstyle/simple5"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530" y="321310"/>
            <a:ext cx="2386330" cy="479425"/>
          </a:xfrm>
        </p:spPr>
        <p:txBody>
          <a:bodyPr/>
          <a:p>
            <a:r>
              <a:rPr lang="" altLang="en-US" sz="1800" i="1"/>
              <a:t>Pendadaran</a:t>
            </a:r>
            <a:endParaRPr lang="" altLang="en-US" sz="18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528" y="663258"/>
            <a:ext cx="10949517" cy="981075"/>
          </a:xfrm>
        </p:spPr>
        <p:txBody>
          <a:bodyPr/>
          <a:p>
            <a:pPr algn="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/>
              <a:t>Pengaruh Efikasi Diri dan Dukungan Guru Tahfidz terhadap Motivasi Menghafal Alquran</a:t>
            </a:r>
            <a:br>
              <a:rPr lang="en-US" altLang="en-US"/>
            </a:br>
            <a:r>
              <a:rPr lang="en-US" altLang="en-US" sz="2400"/>
              <a:t>(Pada Santri SMA Tahfidz Al-Izzah Samarinda)</a:t>
            </a:r>
            <a:endParaRPr lang="en-US" altLang="en-US" sz="2400"/>
          </a:p>
        </p:txBody>
      </p:sp>
      <p:pic>
        <p:nvPicPr>
          <p:cNvPr id="5" name="Picture 3" descr="images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" y="1898650"/>
            <a:ext cx="1901190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/>
          <p:nvPr/>
        </p:nvSpPr>
        <p:spPr>
          <a:xfrm>
            <a:off x="8737600" y="5554345"/>
            <a:ext cx="2671445" cy="939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chemeClr val="bg1"/>
                </a:solidFill>
              </a:rPr>
              <a:t>Muhammad Zaini</a:t>
            </a:r>
            <a:endParaRPr lang="en-US" altLang="en-US" sz="2400" b="1">
              <a:solidFill>
                <a:schemeClr val="bg1"/>
              </a:solidFill>
            </a:endParaRPr>
          </a:p>
          <a:p>
            <a:pPr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>
                <a:solidFill>
                  <a:schemeClr val="bg1"/>
                </a:solidFill>
              </a:rPr>
              <a:t>NIM. 1502105051</a:t>
            </a: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6535" y="226695"/>
            <a:ext cx="3156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NORMALITAS </a:t>
            </a:r>
            <a:r>
              <a:rPr lang="en-US" altLang="en-US"/>
              <a:t>(p &gt; 0.05)</a:t>
            </a:r>
            <a:endParaRPr lang="en-US" altLang="en-US"/>
          </a:p>
        </p:txBody>
      </p:sp>
      <p:pic>
        <p:nvPicPr>
          <p:cNvPr id="2" name="Picture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594995"/>
            <a:ext cx="2047875" cy="1639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275205" y="706755"/>
            <a:ext cx="2989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Motivasi Menghafal Alquran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 sz="3600">
                <a:solidFill>
                  <a:srgbClr val="FF0000"/>
                </a:solidFill>
              </a:rPr>
              <a:t>0.003</a:t>
            </a:r>
            <a:endParaRPr lang="en-US" altLang="en-US" sz="3600">
              <a:solidFill>
                <a:srgbClr val="FF0000"/>
              </a:solidFill>
            </a:endParaRPr>
          </a:p>
        </p:txBody>
      </p:sp>
      <p:pic>
        <p:nvPicPr>
          <p:cNvPr id="3" name="Picture -21474826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3" y="2234248"/>
            <a:ext cx="2047517" cy="16367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2275205" y="237490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Efikasi Diri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 sz="3600">
                <a:solidFill>
                  <a:srgbClr val="FF0000"/>
                </a:solidFill>
              </a:rPr>
              <a:t>0.001</a:t>
            </a:r>
            <a:endParaRPr lang="en-US" altLang="en-US" sz="3600">
              <a:solidFill>
                <a:srgbClr val="FF0000"/>
              </a:solidFill>
            </a:endParaRPr>
          </a:p>
        </p:txBody>
      </p:sp>
      <p:pic>
        <p:nvPicPr>
          <p:cNvPr id="7" name="Picture -21474826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871278"/>
            <a:ext cx="2044630" cy="16367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2275205" y="3997960"/>
            <a:ext cx="25787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Dukungan Guru Tahfidz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 sz="3600">
                <a:solidFill>
                  <a:srgbClr val="FF0000"/>
                </a:solidFill>
              </a:rPr>
              <a:t>0.013</a:t>
            </a:r>
            <a:endParaRPr lang="en-US" altLang="en-US" sz="36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97195" y="226695"/>
            <a:ext cx="3004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LINEARITAS</a:t>
            </a:r>
            <a:r>
              <a:rPr lang="en-US" altLang="en-US"/>
              <a:t> (p &gt; 0.05)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497195" y="706755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1 </a:t>
            </a:r>
            <a:r>
              <a:rPr lang="en-US" altLang="en-US"/>
              <a:t>→ Y</a:t>
            </a:r>
            <a:endParaRPr lang="en-US" altLang="en-US" baseline="-25000"/>
          </a:p>
          <a:p>
            <a:pPr algn="l"/>
            <a:r>
              <a:rPr lang="en-US" altLang="en-US" sz="3600"/>
              <a:t>0.393</a:t>
            </a:r>
            <a:endParaRPr lang="en-US" altLang="en-US" sz="3600"/>
          </a:p>
        </p:txBody>
      </p:sp>
      <p:sp>
        <p:nvSpPr>
          <p:cNvPr id="11" name="Text Box 10"/>
          <p:cNvSpPr txBox="1"/>
          <p:nvPr/>
        </p:nvSpPr>
        <p:spPr>
          <a:xfrm>
            <a:off x="7049135" y="706755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2 </a:t>
            </a:r>
            <a:r>
              <a:rPr lang="en-US" altLang="en-US"/>
              <a:t>→ Y</a:t>
            </a:r>
            <a:endParaRPr lang="en-US" altLang="en-US" baseline="-25000"/>
          </a:p>
          <a:p>
            <a:pPr algn="l"/>
            <a:r>
              <a:rPr lang="en-US" altLang="en-US" sz="3600"/>
              <a:t>0.081</a:t>
            </a:r>
            <a:endParaRPr lang="en-US" altLang="en-US" sz="3600"/>
          </a:p>
        </p:txBody>
      </p:sp>
      <p:sp>
        <p:nvSpPr>
          <p:cNvPr id="17" name="Text Box 16"/>
          <p:cNvSpPr txBox="1"/>
          <p:nvPr/>
        </p:nvSpPr>
        <p:spPr>
          <a:xfrm>
            <a:off x="5497195" y="1708785"/>
            <a:ext cx="4747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HIPOTESIS KENDALL'S TAU </a:t>
            </a:r>
            <a:r>
              <a:rPr lang="en-US" altLang="en-US"/>
              <a:t>(p </a:t>
            </a:r>
            <a:r>
              <a:rPr lang="" altLang="en-US"/>
              <a:t>&lt;</a:t>
            </a:r>
            <a:r>
              <a:rPr lang="en-US" altLang="en-US"/>
              <a:t> 0.05)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5497195" y="2222500"/>
            <a:ext cx="189992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sym typeface="+mn-ea"/>
              </a:rPr>
              <a:t>X</a:t>
            </a:r>
            <a:r>
              <a:rPr lang="en-US" altLang="en-US" baseline="-25000">
                <a:sym typeface="+mn-ea"/>
              </a:rPr>
              <a:t>1 </a:t>
            </a:r>
            <a:r>
              <a:rPr lang="en-US" altLang="en-US">
                <a:sym typeface="+mn-ea"/>
              </a:rPr>
              <a:t>→ Y </a:t>
            </a:r>
            <a:r>
              <a:rPr lang="" altLang="en-US">
                <a:sym typeface="+mn-ea"/>
              </a:rPr>
              <a:t>(0.000)</a:t>
            </a:r>
            <a:endParaRPr lang="en-US" altLang="en-US" baseline="-25000"/>
          </a:p>
          <a:p>
            <a:pPr algn="l"/>
            <a:r>
              <a:rPr lang="en-US" altLang="en-US" sz="5400"/>
              <a:t>0.434</a:t>
            </a:r>
            <a:endParaRPr lang="en-US" altLang="en-US" sz="5400"/>
          </a:p>
          <a:p>
            <a:pPr algn="l"/>
            <a:r>
              <a:rPr lang="en-US" altLang="en-US" sz="2400" b="1"/>
              <a:t>Cukup</a:t>
            </a:r>
            <a:endParaRPr lang="en-US" altLang="en-US" sz="2400" b="1"/>
          </a:p>
        </p:txBody>
      </p:sp>
      <p:sp>
        <p:nvSpPr>
          <p:cNvPr id="20" name="Text Box 19"/>
          <p:cNvSpPr txBox="1"/>
          <p:nvPr/>
        </p:nvSpPr>
        <p:spPr>
          <a:xfrm>
            <a:off x="7733030" y="2222500"/>
            <a:ext cx="22656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sym typeface="+mn-ea"/>
              </a:rPr>
              <a:t>X</a:t>
            </a:r>
            <a:r>
              <a:rPr lang="en-US" altLang="en-US" baseline="-25000">
                <a:sym typeface="+mn-ea"/>
              </a:rPr>
              <a:t>2 </a:t>
            </a:r>
            <a:r>
              <a:rPr lang="en-US" altLang="en-US">
                <a:sym typeface="+mn-ea"/>
              </a:rPr>
              <a:t>→ Y </a:t>
            </a:r>
            <a:r>
              <a:rPr lang="" altLang="en-US">
                <a:sym typeface="+mn-ea"/>
              </a:rPr>
              <a:t>(0.003)</a:t>
            </a:r>
            <a:endParaRPr lang="en-US" altLang="en-US" baseline="-25000"/>
          </a:p>
          <a:p>
            <a:pPr algn="l"/>
            <a:r>
              <a:rPr lang="en-US" altLang="en-US" sz="5400">
                <a:solidFill>
                  <a:srgbClr val="FF0000"/>
                </a:solidFill>
              </a:rPr>
              <a:t>0.218</a:t>
            </a:r>
            <a:endParaRPr lang="en-US" altLang="en-US" sz="5400">
              <a:solidFill>
                <a:srgbClr val="FF0000"/>
              </a:solidFill>
            </a:endParaRPr>
          </a:p>
          <a:p>
            <a:pPr algn="l"/>
            <a:r>
              <a:rPr lang="en-US" altLang="en-US" sz="2400" b="1">
                <a:solidFill>
                  <a:srgbClr val="FF0000"/>
                </a:solidFill>
              </a:rPr>
              <a:t>Sangat Lemah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24" name="Table 23"/>
          <p:cNvGraphicFramePr/>
          <p:nvPr/>
        </p:nvGraphicFramePr>
        <p:xfrm>
          <a:off x="5497195" y="4004945"/>
          <a:ext cx="2913380" cy="1905000"/>
        </p:xfrm>
        <a:graphic>
          <a:graphicData uri="http://schemas.openxmlformats.org/drawingml/2006/table">
            <a:tbl>
              <a:tblPr bandCol="1">
                <a:tableStyleId>{22838BEF-8BB2-4498-84A7-C5851F593DF1}</a:tableStyleId>
              </a:tblPr>
              <a:tblGrid>
                <a:gridCol w="1197610"/>
                <a:gridCol w="17157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0.00-0.25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Sangat Lemah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0.26-0.50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Cukup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0.51-0.75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Kuat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0.76-0.99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Sangat Kuat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1.00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Sempurna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Text Box 18"/>
          <p:cNvSpPr txBox="1"/>
          <p:nvPr/>
        </p:nvSpPr>
        <p:spPr>
          <a:xfrm>
            <a:off x="257810" y="672465"/>
            <a:ext cx="2515235" cy="21837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>
                <a:sym typeface="+mn-ea"/>
              </a:rPr>
              <a:t>X</a:t>
            </a:r>
            <a:r>
              <a:rPr lang="en-US" altLang="en-US" sz="2800" baseline="-25000">
                <a:sym typeface="+mn-ea"/>
              </a:rPr>
              <a:t>1 </a:t>
            </a:r>
            <a:r>
              <a:rPr lang="en-US" altLang="en-US" sz="2800">
                <a:sym typeface="+mn-ea"/>
              </a:rPr>
              <a:t>→ Y (0.000)</a:t>
            </a:r>
            <a:endParaRPr lang="en-US" altLang="en-US" sz="2800" baseline="-25000"/>
          </a:p>
          <a:p>
            <a:pPr algn="l"/>
            <a:r>
              <a:rPr lang="en-US" altLang="en-US" sz="7200"/>
              <a:t>0.434</a:t>
            </a:r>
            <a:endParaRPr lang="en-US" altLang="en-US" sz="7200"/>
          </a:p>
          <a:p>
            <a:pPr algn="l"/>
            <a:r>
              <a:rPr lang="en-US" altLang="en-US" sz="3600" b="1"/>
              <a:t>Cukup</a:t>
            </a:r>
            <a:endParaRPr lang="en-US" altLang="en-US" sz="3600" b="1"/>
          </a:p>
        </p:txBody>
      </p:sp>
      <p:sp>
        <p:nvSpPr>
          <p:cNvPr id="3" name="Text Box 2"/>
          <p:cNvSpPr txBox="1"/>
          <p:nvPr/>
        </p:nvSpPr>
        <p:spPr>
          <a:xfrm>
            <a:off x="257810" y="175260"/>
            <a:ext cx="182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/>
              <a:t>PEMBAHASAN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950210" y="175260"/>
            <a:ext cx="261048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2000">
                <a:sym typeface="+mn-ea"/>
              </a:rPr>
              <a:t>Sufirmansyah (2015)</a:t>
            </a:r>
            <a:endParaRPr lang="en-US" altLang="en-US" sz="1600" baseline="-25000"/>
          </a:p>
          <a:p>
            <a:pPr algn="l"/>
            <a:r>
              <a:rPr lang="" altLang="en-US" sz="1200">
                <a:sym typeface="+mn-ea"/>
              </a:rPr>
              <a:t>Efikasi diri </a:t>
            </a:r>
            <a:r>
              <a:rPr lang="en-US" altLang="en-US" sz="1200">
                <a:sym typeface="+mn-ea"/>
              </a:rPr>
              <a:t>→ </a:t>
            </a:r>
            <a:r>
              <a:rPr lang="" altLang="en-US" sz="1200">
                <a:sym typeface="+mn-ea"/>
              </a:rPr>
              <a:t>Motivasi belajar (beta)</a:t>
            </a:r>
            <a:endParaRPr lang="en-US" altLang="en-US" sz="3600"/>
          </a:p>
          <a:p>
            <a:pPr algn="l"/>
            <a:r>
              <a:rPr lang="en-US" altLang="en-US" sz="4800"/>
              <a:t>0.</a:t>
            </a:r>
            <a:r>
              <a:rPr lang="" altLang="en-US" sz="4800"/>
              <a:t>502</a:t>
            </a:r>
            <a:endParaRPr lang="" altLang="en-US" sz="4800"/>
          </a:p>
        </p:txBody>
      </p:sp>
      <p:sp>
        <p:nvSpPr>
          <p:cNvPr id="11" name="Text Box 10"/>
          <p:cNvSpPr txBox="1"/>
          <p:nvPr/>
        </p:nvSpPr>
        <p:spPr>
          <a:xfrm>
            <a:off x="2950210" y="1497330"/>
            <a:ext cx="283146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000">
                <a:sym typeface="+mn-ea"/>
              </a:rPr>
              <a:t>Widiyaningtyas </a:t>
            </a:r>
            <a:r>
              <a:rPr lang="" altLang="en-US" sz="2000">
                <a:sym typeface="+mn-ea"/>
              </a:rPr>
              <a:t>&amp; </a:t>
            </a:r>
            <a:endParaRPr lang="" altLang="en-US" sz="2000">
              <a:sym typeface="+mn-ea"/>
            </a:endParaRPr>
          </a:p>
          <a:p>
            <a:pPr algn="l"/>
            <a:r>
              <a:rPr lang="en-US" altLang="en-US" sz="2000">
                <a:sym typeface="+mn-ea"/>
              </a:rPr>
              <a:t>Muhyadi (2018)</a:t>
            </a:r>
            <a:endParaRPr lang="en-US" altLang="en-US" sz="2000">
              <a:sym typeface="+mn-ea"/>
            </a:endParaRPr>
          </a:p>
          <a:p>
            <a:pPr algn="l"/>
            <a:r>
              <a:rPr lang="en-US" altLang="en-US" sz="1200">
                <a:sym typeface="+mn-ea"/>
              </a:rPr>
              <a:t>Efikasi diri → Motivasi belajar (</a:t>
            </a:r>
            <a:r>
              <a:rPr lang="" altLang="en-US" sz="1200">
                <a:sym typeface="+mn-ea"/>
              </a:rPr>
              <a:t>r</a:t>
            </a:r>
            <a:r>
              <a:rPr lang="" altLang="en-US" sz="1200" baseline="30000">
                <a:sym typeface="+mn-ea"/>
              </a:rPr>
              <a:t>2</a:t>
            </a:r>
            <a:r>
              <a:rPr lang="" altLang="en-US" sz="1200">
                <a:sym typeface="+mn-ea"/>
              </a:rPr>
              <a:t>: + sig</a:t>
            </a:r>
            <a:r>
              <a:rPr lang="en-US" altLang="en-US" sz="1200">
                <a:sym typeface="+mn-ea"/>
              </a:rPr>
              <a:t>)</a:t>
            </a:r>
            <a:endParaRPr lang="en-US" altLang="en-US" sz="3600"/>
          </a:p>
          <a:p>
            <a:pPr algn="l"/>
            <a:r>
              <a:rPr lang="en-US" altLang="en-US" sz="4800"/>
              <a:t>0.</a:t>
            </a:r>
            <a:r>
              <a:rPr lang="" altLang="en-US" sz="4800"/>
              <a:t>437</a:t>
            </a:r>
            <a:endParaRPr lang="" altLang="en-US" sz="4800"/>
          </a:p>
        </p:txBody>
      </p:sp>
      <p:sp>
        <p:nvSpPr>
          <p:cNvPr id="12" name="Text Box 11"/>
          <p:cNvSpPr txBox="1"/>
          <p:nvPr/>
        </p:nvSpPr>
        <p:spPr>
          <a:xfrm>
            <a:off x="257810" y="2938780"/>
            <a:ext cx="5066030" cy="15068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3200">
                <a:sym typeface="+mn-ea"/>
              </a:rPr>
              <a:t>M (Kamis, 13/12/2018)</a:t>
            </a:r>
            <a:endParaRPr lang="en-US" altLang="en-US" sz="4800"/>
          </a:p>
          <a:p>
            <a:pPr algn="l"/>
            <a:r>
              <a:rPr lang="" altLang="en-US" sz="2000"/>
              <a:t>Ayat mudah dihafalkan karena tidak rumit</a:t>
            </a:r>
            <a:endParaRPr lang="" altLang="en-US" sz="2000"/>
          </a:p>
          <a:p>
            <a:pPr algn="l"/>
            <a:r>
              <a:rPr lang="" altLang="en-US" sz="2000"/>
              <a:t>Tingginya keyakinan mampu menghafalkan</a:t>
            </a:r>
            <a:endParaRPr lang="" altLang="en-US" sz="2000"/>
          </a:p>
          <a:p>
            <a:pPr algn="l"/>
            <a:r>
              <a:rPr lang="" altLang="en-US" sz="2000"/>
              <a:t>    Naiknya semangat menghafalkan</a:t>
            </a:r>
            <a:endParaRPr lang="" altLang="en-US" sz="2000"/>
          </a:p>
        </p:txBody>
      </p:sp>
      <p:sp>
        <p:nvSpPr>
          <p:cNvPr id="13" name="Text Box 12"/>
          <p:cNvSpPr txBox="1"/>
          <p:nvPr/>
        </p:nvSpPr>
        <p:spPr>
          <a:xfrm>
            <a:off x="257810" y="4445635"/>
            <a:ext cx="4229735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3200">
                <a:sym typeface="+mn-ea"/>
              </a:rPr>
              <a:t>Bundu (2017)</a:t>
            </a:r>
            <a:endParaRPr lang="en-US" altLang="en-US" sz="4800"/>
          </a:p>
          <a:p>
            <a:pPr algn="l"/>
            <a:r>
              <a:rPr lang="" altLang="en-US" sz="2000"/>
              <a:t>Konsisten menempuh tujuan belajar</a:t>
            </a:r>
            <a:endParaRPr lang="" alt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262890" y="5337175"/>
            <a:ext cx="3359785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sz="3200">
                <a:sym typeface="+mn-ea"/>
              </a:rPr>
              <a:t>Fatah</a:t>
            </a:r>
            <a:r>
              <a:rPr lang="en-US" altLang="en-US" sz="3200">
                <a:sym typeface="+mn-ea"/>
              </a:rPr>
              <a:t> (2017)</a:t>
            </a:r>
            <a:endParaRPr lang="en-US" altLang="en-US" sz="4800"/>
          </a:p>
          <a:p>
            <a:pPr algn="l"/>
            <a:r>
              <a:rPr lang="" altLang="en-US" sz="2000"/>
              <a:t>Tingkat upaya </a:t>
            </a:r>
            <a:r>
              <a:rPr lang="en-US" altLang="en-US" sz="2000">
                <a:sym typeface="+mn-ea"/>
              </a:rPr>
              <a:t>→ </a:t>
            </a:r>
            <a:r>
              <a:rPr lang="" altLang="en-US" sz="2000">
                <a:solidFill>
                  <a:srgbClr val="FF0000"/>
                </a:solidFill>
                <a:sym typeface="+mn-ea"/>
              </a:rPr>
              <a:t>!hambatan</a:t>
            </a:r>
            <a:endParaRPr lang="" alt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781675" y="175260"/>
            <a:ext cx="4272915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3200">
                <a:sym typeface="+mn-ea"/>
              </a:rPr>
              <a:t>Bandura</a:t>
            </a:r>
            <a:r>
              <a:rPr lang="en-US" altLang="en-US" sz="3200">
                <a:sym typeface="+mn-ea"/>
              </a:rPr>
              <a:t> (</a:t>
            </a:r>
            <a:r>
              <a:rPr lang="" altLang="en-US" sz="3200">
                <a:sym typeface="+mn-ea"/>
              </a:rPr>
              <a:t>Fatah, </a:t>
            </a:r>
            <a:r>
              <a:rPr lang="en-US" altLang="en-US" sz="3200">
                <a:sym typeface="+mn-ea"/>
              </a:rPr>
              <a:t>2017)</a:t>
            </a:r>
            <a:endParaRPr lang="en-US" altLang="en-US" sz="4800"/>
          </a:p>
          <a:p>
            <a:pPr algn="l"/>
            <a:r>
              <a:rPr lang="" altLang="en-US" sz="2000"/>
              <a:t>Aktif</a:t>
            </a:r>
            <a:endParaRPr lang="" alt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781675" y="1066800"/>
            <a:ext cx="574040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3200">
                <a:sym typeface="+mn-ea"/>
              </a:rPr>
              <a:t>Oktaverina dan Nashori (</a:t>
            </a:r>
            <a:r>
              <a:rPr lang="" altLang="en-US" sz="3200">
                <a:sym typeface="+mn-ea"/>
              </a:rPr>
              <a:t>2015</a:t>
            </a:r>
            <a:r>
              <a:rPr lang="en-US" altLang="en-US" sz="3200">
                <a:sym typeface="+mn-ea"/>
              </a:rPr>
              <a:t>)</a:t>
            </a:r>
            <a:endParaRPr lang="en-US" altLang="en-US" sz="4800"/>
          </a:p>
          <a:p>
            <a:pPr algn="l"/>
            <a:r>
              <a:rPr lang="" altLang="en-US" sz="2000"/>
              <a:t>Yakin &amp; semangat menyelesaikan</a:t>
            </a:r>
            <a:endParaRPr lang="" alt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781675" y="1958340"/>
            <a:ext cx="4351655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3200">
                <a:sym typeface="+mn-ea"/>
              </a:rPr>
              <a:t>J</a:t>
            </a:r>
            <a:r>
              <a:rPr lang="en-US" altLang="en-US" sz="3200">
                <a:sym typeface="+mn-ea"/>
              </a:rPr>
              <a:t> (</a:t>
            </a:r>
            <a:r>
              <a:rPr lang="" altLang="en-US" sz="3200">
                <a:sym typeface="+mn-ea"/>
              </a:rPr>
              <a:t>Ahad</a:t>
            </a:r>
            <a:r>
              <a:rPr lang="en-US" altLang="en-US" sz="3200">
                <a:sym typeface="+mn-ea"/>
              </a:rPr>
              <a:t>, </a:t>
            </a:r>
            <a:r>
              <a:rPr lang="" altLang="en-US" sz="3200">
                <a:sym typeface="+mn-ea"/>
              </a:rPr>
              <a:t>16</a:t>
            </a:r>
            <a:r>
              <a:rPr lang="en-US" altLang="en-US" sz="3200">
                <a:sym typeface="+mn-ea"/>
              </a:rPr>
              <a:t>/</a:t>
            </a:r>
            <a:r>
              <a:rPr lang="" altLang="en-US" sz="3200">
                <a:sym typeface="+mn-ea"/>
              </a:rPr>
              <a:t>6</a:t>
            </a:r>
            <a:r>
              <a:rPr lang="en-US" altLang="en-US" sz="3200">
                <a:sym typeface="+mn-ea"/>
              </a:rPr>
              <a:t>/201</a:t>
            </a:r>
            <a:r>
              <a:rPr lang="" altLang="en-US" sz="3200">
                <a:sym typeface="+mn-ea"/>
              </a:rPr>
              <a:t>9</a:t>
            </a:r>
            <a:r>
              <a:rPr lang="en-US" altLang="en-US" sz="3200">
                <a:sym typeface="+mn-ea"/>
              </a:rPr>
              <a:t>)</a:t>
            </a:r>
            <a:endParaRPr lang="en-US" altLang="en-US" sz="4800"/>
          </a:p>
          <a:p>
            <a:pPr algn="l"/>
            <a:r>
              <a:rPr lang="" altLang="en-US" sz="2000"/>
              <a:t>Yakin; Allah memudahkan menghafal</a:t>
            </a:r>
            <a:endParaRPr lang="" altLang="en-US" sz="2000"/>
          </a:p>
        </p:txBody>
      </p:sp>
      <p:sp>
        <p:nvSpPr>
          <p:cNvPr id="20" name="Text Box 19"/>
          <p:cNvSpPr txBox="1"/>
          <p:nvPr/>
        </p:nvSpPr>
        <p:spPr>
          <a:xfrm>
            <a:off x="5781675" y="2849880"/>
            <a:ext cx="6373495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3200">
                <a:sym typeface="+mn-ea"/>
              </a:rPr>
              <a:t>A</a:t>
            </a:r>
            <a:r>
              <a:rPr lang="en-US" altLang="en-US" sz="3200">
                <a:sym typeface="+mn-ea"/>
              </a:rPr>
              <a:t> (</a:t>
            </a:r>
            <a:r>
              <a:rPr lang="" altLang="en-US" sz="3200">
                <a:sym typeface="+mn-ea"/>
              </a:rPr>
              <a:t>Sabtu</a:t>
            </a:r>
            <a:r>
              <a:rPr lang="en-US" altLang="en-US" sz="3200">
                <a:sym typeface="+mn-ea"/>
              </a:rPr>
              <a:t>, 1</a:t>
            </a:r>
            <a:r>
              <a:rPr lang="" altLang="en-US" sz="3200">
                <a:sym typeface="+mn-ea"/>
              </a:rPr>
              <a:t>5</a:t>
            </a:r>
            <a:r>
              <a:rPr lang="en-US" altLang="en-US" sz="3200">
                <a:sym typeface="+mn-ea"/>
              </a:rPr>
              <a:t>/6/2019)</a:t>
            </a:r>
            <a:endParaRPr lang="en-US" altLang="en-US" sz="4800"/>
          </a:p>
          <a:p>
            <a:pPr algn="l"/>
            <a:r>
              <a:rPr lang="" altLang="en-US" sz="2000"/>
              <a:t>Merasa; daya ingat rendah &amp; </a:t>
            </a:r>
            <a:r>
              <a:rPr lang="" altLang="en-US" sz="2000">
                <a:solidFill>
                  <a:srgbClr val="FF0000"/>
                </a:solidFill>
              </a:rPr>
              <a:t>!lancar </a:t>
            </a:r>
            <a:r>
              <a:rPr lang="" altLang="en-US" sz="2000"/>
              <a:t>membaca =&gt; lupa</a:t>
            </a:r>
            <a:endParaRPr lang="" altLang="en-US" sz="2000"/>
          </a:p>
        </p:txBody>
      </p:sp>
      <p:sp>
        <p:nvSpPr>
          <p:cNvPr id="21" name="Text Box 20"/>
          <p:cNvSpPr txBox="1"/>
          <p:nvPr/>
        </p:nvSpPr>
        <p:spPr>
          <a:xfrm>
            <a:off x="5781675" y="3741420"/>
            <a:ext cx="382143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3200">
                <a:sym typeface="+mn-ea"/>
              </a:rPr>
              <a:t>K</a:t>
            </a:r>
            <a:r>
              <a:rPr lang="en-US" altLang="en-US" sz="3200">
                <a:sym typeface="+mn-ea"/>
              </a:rPr>
              <a:t> (</a:t>
            </a:r>
            <a:r>
              <a:rPr lang="" altLang="en-US" sz="3200">
                <a:sym typeface="+mn-ea"/>
              </a:rPr>
              <a:t>Ahad</a:t>
            </a:r>
            <a:r>
              <a:rPr lang="en-US" altLang="en-US" sz="3200">
                <a:sym typeface="+mn-ea"/>
              </a:rPr>
              <a:t>, 1</a:t>
            </a:r>
            <a:r>
              <a:rPr lang="" altLang="en-US" sz="3200">
                <a:sym typeface="+mn-ea"/>
              </a:rPr>
              <a:t>6</a:t>
            </a:r>
            <a:r>
              <a:rPr lang="en-US" altLang="en-US" sz="3200">
                <a:sym typeface="+mn-ea"/>
              </a:rPr>
              <a:t>/6/2019)</a:t>
            </a:r>
            <a:endParaRPr lang="en-US" altLang="en-US" sz="4800"/>
          </a:p>
          <a:p>
            <a:pPr algn="l"/>
            <a:r>
              <a:rPr lang="" altLang="en-US" sz="2000"/>
              <a:t>Target tinggi</a:t>
            </a:r>
            <a:endParaRPr lang="" altLang="en-US" sz="2000"/>
          </a:p>
          <a:p>
            <a:pPr algn="l"/>
            <a:r>
              <a:rPr lang="" altLang="en-US" sz="2000"/>
              <a:t>    </a:t>
            </a:r>
            <a:r>
              <a:rPr lang="" altLang="en-US" sz="2000">
                <a:solidFill>
                  <a:srgbClr val="FF0000"/>
                </a:solidFill>
              </a:rPr>
              <a:t>!mampu </a:t>
            </a:r>
            <a:r>
              <a:rPr lang="" altLang="en-US" sz="2000"/>
              <a:t>mencapainya</a:t>
            </a:r>
            <a:endParaRPr lang="" altLang="en-US" sz="2000"/>
          </a:p>
          <a:p>
            <a:pPr algn="l"/>
            <a:r>
              <a:rPr lang="" altLang="en-US" sz="2000"/>
              <a:t>        Malas menghafal</a:t>
            </a:r>
            <a:endParaRPr lang="" altLang="en-US" sz="2000"/>
          </a:p>
          <a:p>
            <a:pPr algn="l"/>
            <a:r>
              <a:rPr lang="" altLang="en-US" sz="2000"/>
              <a:t>Masalah =&gt; </a:t>
            </a:r>
            <a:r>
              <a:rPr lang="" altLang="en-US" sz="2000">
                <a:solidFill>
                  <a:srgbClr val="FF0000"/>
                </a:solidFill>
              </a:rPr>
              <a:t>!semangat</a:t>
            </a:r>
            <a:endParaRPr lang="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57810" y="175260"/>
            <a:ext cx="182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PEMBAHASAN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262890" y="728345"/>
            <a:ext cx="3307080" cy="21837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>
                <a:sym typeface="+mn-ea"/>
              </a:rPr>
              <a:t>X</a:t>
            </a:r>
            <a:r>
              <a:rPr lang="en-US" altLang="en-US" sz="2800" baseline="-25000">
                <a:sym typeface="+mn-ea"/>
              </a:rPr>
              <a:t>2 </a:t>
            </a:r>
            <a:r>
              <a:rPr lang="en-US" altLang="en-US" sz="2800">
                <a:sym typeface="+mn-ea"/>
              </a:rPr>
              <a:t>→ Y (0.003)</a:t>
            </a:r>
            <a:endParaRPr lang="en-US" altLang="en-US" sz="2800" baseline="-25000"/>
          </a:p>
          <a:p>
            <a:pPr algn="l"/>
            <a:r>
              <a:rPr lang="en-US" altLang="en-US" sz="7200">
                <a:solidFill>
                  <a:srgbClr val="FF0000"/>
                </a:solidFill>
              </a:rPr>
              <a:t>0.218</a:t>
            </a:r>
            <a:endParaRPr lang="en-US" altLang="en-US" sz="7200">
              <a:solidFill>
                <a:srgbClr val="FF0000"/>
              </a:solidFill>
            </a:endParaRPr>
          </a:p>
          <a:p>
            <a:pPr algn="l"/>
            <a:r>
              <a:rPr lang="en-US" altLang="en-US" sz="3600" b="1">
                <a:solidFill>
                  <a:srgbClr val="FF0000"/>
                </a:solidFill>
              </a:rPr>
              <a:t>Sangat Lemah</a:t>
            </a:r>
            <a:endParaRPr lang="en-US" altLang="en-US" sz="3600" b="1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69970" y="175260"/>
            <a:ext cx="285115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2000">
                <a:sym typeface="+mn-ea"/>
              </a:rPr>
              <a:t>Saragi dkk</a:t>
            </a:r>
            <a:r>
              <a:rPr lang="en-US" altLang="en-US" sz="2000">
                <a:sym typeface="+mn-ea"/>
              </a:rPr>
              <a:t> (201</a:t>
            </a:r>
            <a:r>
              <a:rPr lang="" altLang="en-US" sz="2000">
                <a:sym typeface="+mn-ea"/>
              </a:rPr>
              <a:t>6</a:t>
            </a:r>
            <a:r>
              <a:rPr lang="en-US" altLang="en-US" sz="2000">
                <a:sym typeface="+mn-ea"/>
              </a:rPr>
              <a:t>)</a:t>
            </a:r>
            <a:endParaRPr lang="en-US" altLang="en-US" sz="1600" baseline="-25000"/>
          </a:p>
          <a:p>
            <a:pPr algn="l"/>
            <a:r>
              <a:rPr lang="" altLang="en-US" sz="1200">
                <a:sym typeface="+mn-ea"/>
              </a:rPr>
              <a:t>Dukungan sosial</a:t>
            </a:r>
            <a:r>
              <a:rPr lang="en-US" altLang="en-US" sz="1200">
                <a:sym typeface="+mn-ea"/>
              </a:rPr>
              <a:t> → Motivasi belajar (</a:t>
            </a:r>
            <a:r>
              <a:rPr lang="" altLang="en-US" sz="1200">
                <a:sym typeface="+mn-ea"/>
              </a:rPr>
              <a:t>r</a:t>
            </a:r>
            <a:r>
              <a:rPr lang="" altLang="en-US" sz="1200" baseline="30000">
                <a:sym typeface="+mn-ea"/>
              </a:rPr>
              <a:t>2</a:t>
            </a:r>
            <a:r>
              <a:rPr lang="en-US" altLang="en-US" sz="1200">
                <a:sym typeface="+mn-ea"/>
              </a:rPr>
              <a:t>)</a:t>
            </a:r>
            <a:endParaRPr lang="en-US" altLang="en-US" sz="3600"/>
          </a:p>
          <a:p>
            <a:pPr algn="l"/>
            <a:r>
              <a:rPr lang="" altLang="en-US" sz="4800">
                <a:solidFill>
                  <a:srgbClr val="FF0000"/>
                </a:solidFill>
              </a:rPr>
              <a:t>18.8%</a:t>
            </a:r>
            <a:endParaRPr lang="" altLang="en-US" sz="480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9970" y="1497330"/>
            <a:ext cx="26225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2000">
                <a:sym typeface="+mn-ea"/>
              </a:rPr>
              <a:t>Prianto &amp; Putri</a:t>
            </a:r>
            <a:r>
              <a:rPr lang="en-US" altLang="en-US" sz="2000">
                <a:sym typeface="+mn-ea"/>
              </a:rPr>
              <a:t> (201</a:t>
            </a:r>
            <a:r>
              <a:rPr lang="" altLang="en-US" sz="2000">
                <a:sym typeface="+mn-ea"/>
              </a:rPr>
              <a:t>7</a:t>
            </a:r>
            <a:r>
              <a:rPr lang="en-US" altLang="en-US" sz="2000">
                <a:sym typeface="+mn-ea"/>
              </a:rPr>
              <a:t>)</a:t>
            </a:r>
            <a:endParaRPr lang="en-US" altLang="en-US" sz="1600" baseline="-25000"/>
          </a:p>
          <a:p>
            <a:pPr algn="l"/>
            <a:r>
              <a:rPr lang="en-US" altLang="en-US" sz="1200">
                <a:sym typeface="+mn-ea"/>
              </a:rPr>
              <a:t>Dukungan sosial → Motivasi belajar</a:t>
            </a:r>
            <a:endParaRPr lang="en-US" altLang="en-US" sz="3600"/>
          </a:p>
          <a:p>
            <a:pPr algn="l"/>
            <a:r>
              <a:rPr lang="" altLang="en-US" sz="2400">
                <a:solidFill>
                  <a:srgbClr val="FF0000"/>
                </a:solidFill>
              </a:rPr>
              <a:t>false</a:t>
            </a:r>
            <a:endParaRPr lang="" altLang="en-US" sz="2400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69970" y="2450465"/>
            <a:ext cx="312928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2000">
                <a:sym typeface="+mn-ea"/>
              </a:rPr>
              <a:t>Sarafino &amp; Timothy </a:t>
            </a:r>
            <a:r>
              <a:rPr lang="en-US" altLang="en-US" sz="2000">
                <a:sym typeface="+mn-ea"/>
              </a:rPr>
              <a:t>(201</a:t>
            </a:r>
            <a:r>
              <a:rPr lang="" altLang="en-US" sz="2000">
                <a:sym typeface="+mn-ea"/>
              </a:rPr>
              <a:t>2</a:t>
            </a:r>
            <a:r>
              <a:rPr lang="en-US" altLang="en-US" sz="2000">
                <a:sym typeface="+mn-ea"/>
              </a:rPr>
              <a:t>)</a:t>
            </a:r>
            <a:endParaRPr lang="en-US" altLang="en-US" sz="3600"/>
          </a:p>
          <a:p>
            <a:pPr algn="l"/>
            <a:r>
              <a:rPr lang="" altLang="en-US" sz="1400">
                <a:solidFill>
                  <a:schemeClr val="tx1"/>
                </a:solidFill>
              </a:rPr>
              <a:t>- dukungan emosional</a:t>
            </a:r>
            <a:endParaRPr lang="" altLang="en-US" sz="1400">
              <a:solidFill>
                <a:schemeClr val="tx1"/>
              </a:solidFill>
            </a:endParaRPr>
          </a:p>
          <a:p>
            <a:pPr algn="l"/>
            <a:r>
              <a:rPr lang="" altLang="en-US" sz="1400">
                <a:solidFill>
                  <a:schemeClr val="tx1"/>
                </a:solidFill>
              </a:rPr>
              <a:t>    empati, kasih sayang, simpati</a:t>
            </a:r>
            <a:endParaRPr lang="" altLang="en-US" sz="1400">
              <a:solidFill>
                <a:schemeClr val="tx1"/>
              </a:solidFill>
            </a:endParaRPr>
          </a:p>
          <a:p>
            <a:pPr algn="l"/>
            <a:r>
              <a:rPr lang="" altLang="en-US" sz="1400">
                <a:solidFill>
                  <a:schemeClr val="tx1"/>
                </a:solidFill>
              </a:rPr>
              <a:t>- dukungan penghargaan</a:t>
            </a:r>
            <a:endParaRPr lang="" altLang="en-US" sz="1400">
              <a:solidFill>
                <a:schemeClr val="tx1"/>
              </a:solidFill>
            </a:endParaRPr>
          </a:p>
          <a:p>
            <a:pPr algn="l"/>
            <a:r>
              <a:rPr lang="" altLang="en-US" sz="1400">
                <a:solidFill>
                  <a:schemeClr val="tx1"/>
                </a:solidFill>
              </a:rPr>
              <a:t>    kompetensi &amp; harga diri</a:t>
            </a:r>
            <a:endParaRPr lang="" altLang="en-US" sz="1400">
              <a:solidFill>
                <a:schemeClr val="tx1"/>
              </a:solidFill>
            </a:endParaRPr>
          </a:p>
          <a:p>
            <a:pPr algn="l"/>
            <a:r>
              <a:rPr lang="" altLang="en-US" sz="1400">
                <a:solidFill>
                  <a:schemeClr val="tx1"/>
                </a:solidFill>
              </a:rPr>
              <a:t>- dukungan instrumental</a:t>
            </a:r>
            <a:endParaRPr lang="" altLang="en-US" sz="1400">
              <a:solidFill>
                <a:schemeClr val="tx1"/>
              </a:solidFill>
            </a:endParaRPr>
          </a:p>
          <a:p>
            <a:pPr algn="l"/>
            <a:r>
              <a:rPr lang="" altLang="en-US" sz="1400">
                <a:solidFill>
                  <a:schemeClr val="tx1"/>
                </a:solidFill>
              </a:rPr>
              <a:t>    nasehat</a:t>
            </a:r>
            <a:endParaRPr lang="" altLang="en-US" sz="1400">
              <a:solidFill>
                <a:schemeClr val="tx1"/>
              </a:solidFill>
            </a:endParaRPr>
          </a:p>
          <a:p>
            <a:pPr algn="l"/>
            <a:r>
              <a:rPr lang="" altLang="en-US" sz="1400">
                <a:solidFill>
                  <a:schemeClr val="tx1"/>
                </a:solidFill>
              </a:rPr>
              <a:t>- dukungan informasi</a:t>
            </a:r>
            <a:endParaRPr lang="" altLang="en-US" sz="1400">
              <a:solidFill>
                <a:schemeClr val="tx1"/>
              </a:solidFill>
            </a:endParaRPr>
          </a:p>
          <a:p>
            <a:pPr algn="l"/>
            <a:r>
              <a:rPr lang="" altLang="en-US" sz="1400">
                <a:solidFill>
                  <a:schemeClr val="tx1"/>
                </a:solidFill>
              </a:rPr>
              <a:t>    nasehat &amp; tips</a:t>
            </a:r>
            <a:endParaRPr lang="" altLang="en-US" sz="14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62890" y="2912110"/>
            <a:ext cx="33070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000">
                <a:sym typeface="+mn-ea"/>
              </a:rPr>
              <a:t>Baron dan Byrne (Adicondro &amp; Purnamasari, 2011)</a:t>
            </a:r>
            <a:endParaRPr lang="en-US" altLang="en-US" sz="3600"/>
          </a:p>
          <a:p>
            <a:pPr algn="l"/>
            <a:r>
              <a:rPr lang="" altLang="en-US" sz="1400">
                <a:solidFill>
                  <a:schemeClr val="tx1"/>
                </a:solidFill>
              </a:rPr>
              <a:t>dukungan fisik &amp; psikologis</a:t>
            </a:r>
            <a:endParaRPr lang="" altLang="en-US" sz="1400">
              <a:solidFill>
                <a:schemeClr val="tx1"/>
              </a:solidFill>
            </a:endParaRPr>
          </a:p>
          <a:p>
            <a:pPr algn="l"/>
            <a:r>
              <a:rPr lang="" altLang="en-US" sz="1400">
                <a:solidFill>
                  <a:schemeClr val="tx1"/>
                </a:solidFill>
              </a:rPr>
              <a:t>banyaknya kontak sosial (intensitas)</a:t>
            </a:r>
            <a:endParaRPr lang="" altLang="en-US" sz="14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62890" y="4573270"/>
            <a:ext cx="330708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000">
                <a:sym typeface="+mn-ea"/>
              </a:rPr>
              <a:t>B </a:t>
            </a:r>
            <a:r>
              <a:rPr lang="en-US" altLang="en-US" sz="2000">
                <a:sym typeface="+mn-ea"/>
              </a:rPr>
              <a:t>(</a:t>
            </a:r>
            <a:r>
              <a:rPr lang="" altLang="en-US" sz="2000">
                <a:sym typeface="+mn-ea"/>
              </a:rPr>
              <a:t>Ahad, 16 Juni 2019</a:t>
            </a:r>
            <a:r>
              <a:rPr lang="en-US" altLang="en-US" sz="2000">
                <a:sym typeface="+mn-ea"/>
              </a:rPr>
              <a:t>)</a:t>
            </a:r>
            <a:endParaRPr lang="en-US" altLang="en-US" sz="3600"/>
          </a:p>
          <a:p>
            <a:pPr algn="l"/>
            <a:r>
              <a:rPr lang="" altLang="en-US" sz="1400">
                <a:solidFill>
                  <a:schemeClr val="tx1"/>
                </a:solidFill>
              </a:rPr>
              <a:t>Yakin mencapai target walau guru tahfidz kurang peduli &amp; kurang memahami sifat dan kekurangan santri</a:t>
            </a:r>
            <a:endParaRPr lang="" altLang="en-US" sz="140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569970" y="4573270"/>
            <a:ext cx="330708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000">
                <a:sym typeface="+mn-ea"/>
              </a:rPr>
              <a:t>D</a:t>
            </a:r>
            <a:r>
              <a:rPr lang="en-US" altLang="en-US" sz="2000">
                <a:sym typeface="+mn-ea"/>
              </a:rPr>
              <a:t> (Ahad, 16 Juni 2019)</a:t>
            </a:r>
            <a:endParaRPr lang="en-US" altLang="en-US" sz="3600"/>
          </a:p>
          <a:p>
            <a:pPr algn="l"/>
            <a:r>
              <a:rPr lang="" altLang="en-US" sz="1400">
                <a:solidFill>
                  <a:schemeClr val="tx1"/>
                </a:solidFill>
              </a:rPr>
              <a:t>Dukungan orangtua &gt; dukungan guru</a:t>
            </a:r>
            <a:endParaRPr lang="" altLang="en-US" sz="1400">
              <a:solidFill>
                <a:schemeClr val="tx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699250" y="175260"/>
            <a:ext cx="526859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3600">
                <a:sym typeface="+mn-ea"/>
              </a:rPr>
              <a:t>Simpulan </a:t>
            </a:r>
            <a:r>
              <a:rPr lang="" altLang="en-US" sz="3600" i="1">
                <a:sym typeface="+mn-ea"/>
              </a:rPr>
              <a:t>(true)</a:t>
            </a:r>
            <a:endParaRPr lang="en-US" altLang="en-US" sz="3600"/>
          </a:p>
          <a:p>
            <a:pPr algn="l"/>
            <a:r>
              <a:rPr lang="" altLang="en-US" sz="1600">
                <a:solidFill>
                  <a:schemeClr val="tx1"/>
                </a:solidFill>
              </a:rPr>
              <a:t>Efikasi diri =&gt; motivasi menghafal Alquran</a:t>
            </a:r>
            <a:endParaRPr lang="" altLang="en-US" sz="1600">
              <a:solidFill>
                <a:schemeClr val="tx1"/>
              </a:solidFill>
            </a:endParaRPr>
          </a:p>
          <a:p>
            <a:pPr algn="l"/>
            <a:r>
              <a:rPr lang="" altLang="en-US" sz="1600">
                <a:sym typeface="+mn-ea"/>
              </a:rPr>
              <a:t>Dukungan guru tahfidz</a:t>
            </a:r>
            <a:r>
              <a:rPr lang="en-US" altLang="en-US" sz="1600">
                <a:sym typeface="+mn-ea"/>
              </a:rPr>
              <a:t> =&gt; motivasi menghafal Alquran</a:t>
            </a:r>
            <a:endParaRPr lang="" altLang="en-US" sz="1600">
              <a:solidFill>
                <a:schemeClr val="tx1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6699250" y="1497330"/>
            <a:ext cx="526859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3600">
                <a:sym typeface="+mn-ea"/>
              </a:rPr>
              <a:t>Keterbatasan</a:t>
            </a:r>
            <a:endParaRPr lang="en-US" altLang="en-US" sz="3600"/>
          </a:p>
          <a:p>
            <a:pPr algn="l"/>
            <a:r>
              <a:rPr lang="" altLang="en-US" sz="1600">
                <a:solidFill>
                  <a:schemeClr val="tx1"/>
                </a:solidFill>
              </a:rPr>
              <a:t>Karakteristik sampel yang tidak sesuai dengan variabel</a:t>
            </a:r>
            <a:endParaRPr lang="" altLang="en-US" sz="1600">
              <a:solidFill>
                <a:schemeClr val="tx1"/>
              </a:solidFill>
            </a:endParaRPr>
          </a:p>
          <a:p>
            <a:pPr algn="l"/>
            <a:r>
              <a:rPr lang="" altLang="en-US" sz="1600">
                <a:solidFill>
                  <a:schemeClr val="tx1"/>
                </a:solidFill>
              </a:rPr>
              <a:t>    Sampel jenuh (n = 87)</a:t>
            </a:r>
            <a:endParaRPr lang="" altLang="en-US" sz="1600">
              <a:solidFill>
                <a:schemeClr val="tx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699250" y="2634615"/>
            <a:ext cx="526859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3600">
                <a:sym typeface="+mn-ea"/>
              </a:rPr>
              <a:t>Saran</a:t>
            </a:r>
            <a:endParaRPr lang="en-US" altLang="en-US" sz="3600"/>
          </a:p>
          <a:p>
            <a:pPr algn="l"/>
            <a:r>
              <a:rPr lang="" altLang="en-US" sz="1600">
                <a:solidFill>
                  <a:schemeClr val="tx1"/>
                </a:solidFill>
              </a:rPr>
              <a:t>- Santri</a:t>
            </a:r>
            <a:endParaRPr lang="" altLang="en-US" sz="1600">
              <a:solidFill>
                <a:schemeClr val="tx1"/>
              </a:solidFill>
            </a:endParaRPr>
          </a:p>
          <a:p>
            <a:pPr marL="240030" indent="-240030" algn="l"/>
            <a:r>
              <a:rPr lang="" altLang="en-US" sz="1600">
                <a:solidFill>
                  <a:schemeClr val="tx1"/>
                </a:solidFill>
              </a:rPr>
              <a:t>    Meningkatkan keyakinan dalam menghafal apapun hambatannya</a:t>
            </a:r>
            <a:endParaRPr lang="" altLang="en-US" sz="1600">
              <a:solidFill>
                <a:schemeClr val="tx1"/>
              </a:solidFill>
            </a:endParaRPr>
          </a:p>
          <a:p>
            <a:pPr algn="l"/>
            <a:r>
              <a:rPr lang="" altLang="en-US" sz="1600">
                <a:solidFill>
                  <a:schemeClr val="tx1"/>
                </a:solidFill>
              </a:rPr>
              <a:t>- Guru</a:t>
            </a:r>
            <a:endParaRPr lang="" altLang="en-US" sz="1600">
              <a:solidFill>
                <a:schemeClr val="tx1"/>
              </a:solidFill>
            </a:endParaRPr>
          </a:p>
          <a:p>
            <a:pPr algn="l"/>
            <a:r>
              <a:rPr lang="" altLang="en-US" sz="1600">
                <a:solidFill>
                  <a:schemeClr val="tx1"/>
                </a:solidFill>
              </a:rPr>
              <a:t>    Menceritakan pengalaman berhasil menghafal</a:t>
            </a:r>
            <a:endParaRPr lang="" altLang="en-US" sz="1600">
              <a:solidFill>
                <a:schemeClr val="tx1"/>
              </a:solidFill>
            </a:endParaRPr>
          </a:p>
          <a:p>
            <a:pPr algn="l"/>
            <a:r>
              <a:rPr lang="" altLang="en-US" sz="1600">
                <a:solidFill>
                  <a:schemeClr val="tx1"/>
                </a:solidFill>
              </a:rPr>
              <a:t>    Nasehat &amp; bimbingan</a:t>
            </a:r>
            <a:endParaRPr lang="" altLang="en-US" sz="1600">
              <a:solidFill>
                <a:schemeClr val="tx1"/>
              </a:solidFill>
            </a:endParaRPr>
          </a:p>
          <a:p>
            <a:pPr algn="l"/>
            <a:r>
              <a:rPr lang="" altLang="en-US" sz="1600">
                <a:solidFill>
                  <a:schemeClr val="tx1"/>
                </a:solidFill>
              </a:rPr>
              <a:t>- Peneliti</a:t>
            </a:r>
            <a:endParaRPr lang="" altLang="en-US" sz="1600">
              <a:solidFill>
                <a:schemeClr val="tx1"/>
              </a:solidFill>
            </a:endParaRPr>
          </a:p>
          <a:p>
            <a:pPr algn="l"/>
            <a:r>
              <a:rPr lang="" altLang="en-US" sz="1600">
                <a:solidFill>
                  <a:schemeClr val="tx1"/>
                </a:solidFill>
              </a:rPr>
              <a:t>    Variabel motivasi eksternal lainnya =&gt; dukungan teman sebaya, interaksi teman sebaya, dukungan kakak kelas, dukungan orangtua</a:t>
            </a:r>
            <a:endParaRPr lang="" altLang="en-US" sz="1600">
              <a:solidFill>
                <a:schemeClr val="tx1"/>
              </a:solidFill>
            </a:endParaRPr>
          </a:p>
          <a:p>
            <a:pPr algn="l"/>
            <a:r>
              <a:rPr lang="" altLang="en-US" sz="1600">
                <a:solidFill>
                  <a:schemeClr val="tx1"/>
                </a:solidFill>
              </a:rPr>
              <a:t>    Memperluas subyek (tidak hanya pondok)</a:t>
            </a:r>
            <a:endParaRPr lang="" altLang="en-US" sz="1600">
              <a:solidFill>
                <a:schemeClr val="tx1"/>
              </a:solidFill>
            </a:endParaRPr>
          </a:p>
          <a:p>
            <a:pPr algn="l"/>
            <a:r>
              <a:rPr lang="" altLang="en-US" sz="1600">
                <a:solidFill>
                  <a:schemeClr val="tx1"/>
                </a:solidFill>
              </a:rPr>
              <a:t>    Menentukan karakteristik sampel</a:t>
            </a:r>
            <a:endParaRPr lang="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15" y="132715"/>
            <a:ext cx="10972800" cy="582613"/>
          </a:xfrm>
        </p:spPr>
        <p:txBody>
          <a:bodyPr/>
          <a:p>
            <a:r>
              <a:rPr lang="en-US" altLang="en-US"/>
              <a:t>Latar Belakang - Bab 1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45415" y="715645"/>
            <a:ext cx="25082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D</a:t>
            </a:r>
            <a:r>
              <a:rPr lang="en-US"/>
              <a:t>iperlukan kemauan yang kuat dan kesabaran yang tinggi agar mampu menyelesaikan hafalan Alquran (Sa’dulloh, 2008)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653665" y="715645"/>
            <a:ext cx="271145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M (Kamis, 13/12/2018)</a:t>
            </a:r>
            <a:endParaRPr lang="" altLang="en-US" b="1"/>
          </a:p>
          <a:p>
            <a:r>
              <a:rPr lang="" altLang="en-US" i="1"/>
              <a:t>Mengurangi motivasi menghafal:</a:t>
            </a:r>
            <a:endParaRPr lang="" altLang="en-US" i="1"/>
          </a:p>
          <a:p>
            <a:r>
              <a:rPr lang="" altLang="en-US"/>
              <a:t>- malas</a:t>
            </a:r>
            <a:endParaRPr lang="" altLang="en-US"/>
          </a:p>
          <a:p>
            <a:r>
              <a:rPr lang="" altLang="en-US"/>
              <a:t>- dalam tekanan</a:t>
            </a:r>
            <a:endParaRPr lang="" altLang="en-US"/>
          </a:p>
          <a:p>
            <a:r>
              <a:rPr lang="" altLang="en-US"/>
              <a:t>- permasalahan dengan teman</a:t>
            </a:r>
            <a:endParaRPr lang="" altLang="en-US"/>
          </a:p>
          <a:p>
            <a:r>
              <a:rPr lang="" altLang="en-US"/>
              <a:t>- rindu rumah</a:t>
            </a:r>
            <a:endParaRPr lang="" altLang="en-US"/>
          </a:p>
          <a:p>
            <a:r>
              <a:rPr lang="" altLang="en-US"/>
              <a:t>- ayat sulit dihafal</a:t>
            </a:r>
            <a:endParaRPr lang="" altLang="en-US"/>
          </a:p>
          <a:p>
            <a:r>
              <a:rPr lang="" altLang="en-US"/>
              <a:t>- putus asa</a:t>
            </a:r>
            <a:endParaRPr lang="" altLang="en-US"/>
          </a:p>
          <a:p>
            <a:r>
              <a:rPr lang="" altLang="en-US"/>
              <a:t>- lingkungan tidak nyaman</a:t>
            </a:r>
            <a:endParaRPr lang="" altLang="en-US"/>
          </a:p>
          <a:p>
            <a:r>
              <a:rPr lang="" altLang="en-US"/>
              <a:t>- gampang lupa</a:t>
            </a:r>
            <a:endParaRPr lang="" altLang="en-US"/>
          </a:p>
          <a:p>
            <a:r>
              <a:rPr lang="" altLang="en-US"/>
              <a:t>- mengantuk pagi</a:t>
            </a:r>
            <a:endParaRPr lang="" altLang="en-US"/>
          </a:p>
          <a:p>
            <a:r>
              <a:rPr lang="" altLang="en-US"/>
              <a:t>- kekenyangan</a:t>
            </a:r>
            <a:endParaRPr lang="" altLang="en-US"/>
          </a:p>
          <a:p>
            <a:r>
              <a:rPr lang="" altLang="en-US"/>
              <a:t>- lapar </a:t>
            </a:r>
            <a:endParaRPr lang="" altLang="en-US"/>
          </a:p>
          <a:p>
            <a:r>
              <a:rPr lang="" altLang="en-US"/>
              <a:t>- sakit</a:t>
            </a:r>
            <a:endParaRPr lang="" altLang="en-US"/>
          </a:p>
          <a:p>
            <a:r>
              <a:rPr lang="" altLang="en-US"/>
              <a:t>- pusing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45415" y="2861945"/>
            <a:ext cx="27114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Y</a:t>
            </a:r>
            <a:r>
              <a:rPr lang="en-US" altLang="en-US" b="1"/>
              <a:t> (Kamis, 13/12/2018)</a:t>
            </a:r>
            <a:endParaRPr lang="en-US" altLang="en-US" b="1"/>
          </a:p>
          <a:p>
            <a:r>
              <a:rPr lang="" altLang="en-US" sz="2000" i="1"/>
              <a:t>Tetap memiliki motivasi yang baik walaupun mengalami berbagai faktor yang menyebabkan berkurangnya motivasi menghafal</a:t>
            </a:r>
            <a:endParaRPr lang="" altLang="en-US" sz="2000" i="1"/>
          </a:p>
          <a:p>
            <a:r>
              <a:rPr lang="" altLang="en-US" sz="2000"/>
              <a:t>- diniatkan ketaatan</a:t>
            </a:r>
            <a:endParaRPr lang="" altLang="en-US" sz="2000"/>
          </a:p>
          <a:p>
            <a:r>
              <a:rPr lang="" altLang="en-US" sz="2000"/>
              <a:t>- sabar</a:t>
            </a:r>
            <a:endParaRPr lang="" altLang="en-US" sz="2000"/>
          </a:p>
        </p:txBody>
      </p:sp>
      <p:sp>
        <p:nvSpPr>
          <p:cNvPr id="9" name="Text Box 8"/>
          <p:cNvSpPr txBox="1"/>
          <p:nvPr/>
        </p:nvSpPr>
        <p:spPr>
          <a:xfrm>
            <a:off x="5365115" y="132715"/>
            <a:ext cx="271145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J</a:t>
            </a:r>
            <a:r>
              <a:rPr lang="en-US" altLang="en-US" b="1"/>
              <a:t> (Kamis, 13/12/2018)</a:t>
            </a:r>
            <a:endParaRPr lang="en-US" altLang="en-US" b="1"/>
          </a:p>
          <a:p>
            <a:r>
              <a:rPr lang="" altLang="en-US" sz="2000"/>
              <a:t>Perlu seseorang yang menaikkan motivasi saat turun</a:t>
            </a:r>
            <a:endParaRPr lang="" altLang="en-US" sz="2000"/>
          </a:p>
        </p:txBody>
      </p:sp>
      <p:sp>
        <p:nvSpPr>
          <p:cNvPr id="10" name="Text Box 9"/>
          <p:cNvSpPr txBox="1"/>
          <p:nvPr/>
        </p:nvSpPr>
        <p:spPr>
          <a:xfrm>
            <a:off x="5365115" y="1424305"/>
            <a:ext cx="27114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800" b="1"/>
              <a:t>78%</a:t>
            </a:r>
            <a:endParaRPr lang="en-US" altLang="en-US" b="1"/>
          </a:p>
          <a:p>
            <a:r>
              <a:rPr lang="" altLang="en-US" sz="2000" i="1"/>
              <a:t>Memiliki motivasi menghafal Alquran</a:t>
            </a:r>
            <a:endParaRPr lang="" altLang="en-US" sz="2000" i="1"/>
          </a:p>
        </p:txBody>
      </p:sp>
      <p:sp>
        <p:nvSpPr>
          <p:cNvPr id="11" name="Text Box 10"/>
          <p:cNvSpPr txBox="1"/>
          <p:nvPr/>
        </p:nvSpPr>
        <p:spPr>
          <a:xfrm>
            <a:off x="5365115" y="3485515"/>
            <a:ext cx="271145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Santrock (2014)</a:t>
            </a:r>
            <a:endParaRPr lang="en-US" altLang="en-US" b="1"/>
          </a:p>
          <a:p>
            <a:r>
              <a:rPr lang="" altLang="en-US" sz="2000"/>
              <a:t>- motivasi internal</a:t>
            </a:r>
            <a:endParaRPr lang="" altLang="en-US" sz="2000"/>
          </a:p>
          <a:p>
            <a:r>
              <a:rPr lang="" altLang="en-US" sz="2000"/>
              <a:t>- motivasi eksternal</a:t>
            </a:r>
            <a:endParaRPr lang="" alt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5365115" y="4469130"/>
            <a:ext cx="271145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Bandura</a:t>
            </a:r>
            <a:r>
              <a:rPr lang="en-US" altLang="en-US" b="1"/>
              <a:t> (20</a:t>
            </a:r>
            <a:r>
              <a:rPr lang="" altLang="en-US" b="1"/>
              <a:t>02</a:t>
            </a:r>
            <a:r>
              <a:rPr lang="en-US" altLang="en-US" b="1"/>
              <a:t>)</a:t>
            </a:r>
            <a:endParaRPr lang="en-US" altLang="en-US" b="1"/>
          </a:p>
          <a:p>
            <a:r>
              <a:rPr lang="" altLang="en-US" sz="2000"/>
              <a:t>efikasi =&gt; motivasi</a:t>
            </a:r>
            <a:endParaRPr lang="" altLang="en-US" sz="2000"/>
          </a:p>
        </p:txBody>
      </p:sp>
      <p:sp>
        <p:nvSpPr>
          <p:cNvPr id="13" name="Text Box 12"/>
          <p:cNvSpPr txBox="1"/>
          <p:nvPr/>
        </p:nvSpPr>
        <p:spPr>
          <a:xfrm>
            <a:off x="8076565" y="132715"/>
            <a:ext cx="27114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800" b="1"/>
              <a:t>83</a:t>
            </a:r>
            <a:r>
              <a:rPr lang="en-US" altLang="en-US" sz="8800" b="1"/>
              <a:t>%</a:t>
            </a:r>
            <a:endParaRPr lang="en-US" altLang="en-US" b="1"/>
          </a:p>
          <a:p>
            <a:r>
              <a:rPr lang="en-US" altLang="en-US" sz="2000" i="1"/>
              <a:t>Memiliki </a:t>
            </a:r>
            <a:r>
              <a:rPr lang="" altLang="en-US" sz="2000" i="1"/>
              <a:t>efikasi diri</a:t>
            </a:r>
            <a:endParaRPr lang="" altLang="en-US" sz="2000" i="1"/>
          </a:p>
        </p:txBody>
      </p:sp>
      <p:sp>
        <p:nvSpPr>
          <p:cNvPr id="14" name="Text Box 13"/>
          <p:cNvSpPr txBox="1"/>
          <p:nvPr/>
        </p:nvSpPr>
        <p:spPr>
          <a:xfrm>
            <a:off x="8076565" y="1878330"/>
            <a:ext cx="38423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Oktaverina </a:t>
            </a:r>
            <a:r>
              <a:rPr lang="" altLang="en-US" b="1"/>
              <a:t>&amp; </a:t>
            </a:r>
            <a:r>
              <a:rPr lang="en-US" altLang="en-US" b="1"/>
              <a:t>Nashori (201</a:t>
            </a:r>
            <a:r>
              <a:rPr lang="" altLang="en-US" b="1"/>
              <a:t>5</a:t>
            </a:r>
            <a:r>
              <a:rPr lang="en-US" altLang="en-US" b="1"/>
              <a:t>)</a:t>
            </a:r>
            <a:endParaRPr lang="en-US" altLang="en-US" b="1"/>
          </a:p>
          <a:p>
            <a:r>
              <a:rPr lang="" altLang="en-US" sz="2000"/>
              <a:t>efikasi =&gt; motivasi</a:t>
            </a:r>
            <a:endParaRPr lang="" altLang="en-US" sz="2000"/>
          </a:p>
          <a:p>
            <a:r>
              <a:rPr lang="" altLang="en-US" sz="3200"/>
              <a:t>-3.740 =&gt; 1.989 (Z)</a:t>
            </a:r>
            <a:endParaRPr lang="" altLang="en-US" sz="3200"/>
          </a:p>
        </p:txBody>
      </p:sp>
      <p:sp>
        <p:nvSpPr>
          <p:cNvPr id="16" name="Text Box 15"/>
          <p:cNvSpPr txBox="1"/>
          <p:nvPr/>
        </p:nvSpPr>
        <p:spPr>
          <a:xfrm>
            <a:off x="8076565" y="3046730"/>
            <a:ext cx="384238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Sanjaya</a:t>
            </a:r>
            <a:r>
              <a:rPr lang="en-US" altLang="en-US" b="1"/>
              <a:t> (201</a:t>
            </a:r>
            <a:r>
              <a:rPr lang="" altLang="en-US" b="1"/>
              <a:t>1</a:t>
            </a:r>
            <a:r>
              <a:rPr lang="en-US" altLang="en-US" b="1"/>
              <a:t>)</a:t>
            </a:r>
            <a:endParaRPr lang="en-US" altLang="en-US" b="1"/>
          </a:p>
          <a:p>
            <a:r>
              <a:rPr lang="" altLang="en-US" sz="2000"/>
              <a:t>dukungan =&gt; modifikasi perilaku</a:t>
            </a:r>
            <a:endParaRPr lang="" altLang="en-US" sz="2000"/>
          </a:p>
        </p:txBody>
      </p:sp>
      <p:sp>
        <p:nvSpPr>
          <p:cNvPr id="19" name="Text Box 18"/>
          <p:cNvSpPr txBox="1"/>
          <p:nvPr/>
        </p:nvSpPr>
        <p:spPr>
          <a:xfrm>
            <a:off x="8076565" y="3722370"/>
            <a:ext cx="38423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800" b="1"/>
              <a:t>61</a:t>
            </a:r>
            <a:r>
              <a:rPr lang="en-US" altLang="en-US" sz="8800" b="1"/>
              <a:t>%</a:t>
            </a:r>
            <a:endParaRPr lang="en-US" altLang="en-US" b="1"/>
          </a:p>
          <a:p>
            <a:r>
              <a:rPr lang="" altLang="en-US" sz="2000" i="1"/>
              <a:t>Mendapatkan dukungan guru tahfidz</a:t>
            </a:r>
            <a:endParaRPr lang="" altLang="en-US" sz="20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0317" y="-115252"/>
            <a:ext cx="5158316" cy="823912"/>
          </a:xfrm>
        </p:spPr>
        <p:txBody>
          <a:bodyPr/>
          <a:p>
            <a:r>
              <a:rPr lang="en-US" altLang="en-US"/>
              <a:t>Rumusan Masalah</a:t>
            </a:r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40317" y="708660"/>
            <a:ext cx="5158316" cy="3684588"/>
          </a:xfrm>
        </p:spPr>
        <p:txBody>
          <a:bodyPr/>
          <a:p>
            <a:r>
              <a:rPr lang="en-US" sz="2000">
                <a:sym typeface="+mn-ea"/>
              </a:rPr>
              <a:t>Apakah ada pengaruh efikasi diri terhadap motivasi menghafal Alquran santri SMA Tahfidz Al-Izzah Samarinda?</a:t>
            </a:r>
            <a:endParaRPr lang="en-US" sz="2000"/>
          </a:p>
          <a:p>
            <a:r>
              <a:rPr lang="en-US" sz="2000">
                <a:sym typeface="+mn-ea"/>
              </a:rPr>
              <a:t>Apakah ada pengaruh dukungan guru tahfidz terhadap motivasi menghafal Alquran santri SMA Tahfidz Al-Izzah Samarinda?</a:t>
            </a:r>
            <a:endParaRPr lang="en-US" sz="2000">
              <a:sym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-115252"/>
            <a:ext cx="5183717" cy="823912"/>
          </a:xfrm>
        </p:spPr>
        <p:txBody>
          <a:bodyPr/>
          <a:p>
            <a:r>
              <a:rPr lang="en-US" altLang="en-US"/>
              <a:t>Tujuan Penelitian</a:t>
            </a:r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708660"/>
            <a:ext cx="5183717" cy="3684588"/>
          </a:xfrm>
        </p:spPr>
        <p:txBody>
          <a:bodyPr/>
          <a:p>
            <a:r>
              <a:rPr lang="en-US" sz="2000">
                <a:sym typeface="+mn-ea"/>
              </a:rPr>
              <a:t>Untuk mengetahui pengaruh efikasi diri terhadap motivasi menghafal Alquran santri SMA Tahfidz Al-Izzah Samarinda.</a:t>
            </a:r>
            <a:endParaRPr lang="en-US" sz="2000"/>
          </a:p>
          <a:p>
            <a:r>
              <a:rPr lang="en-US" sz="2000">
                <a:sym typeface="+mn-ea"/>
              </a:rPr>
              <a:t>Untuk mengetahui pengaruh dukungan guru tahfidz terhadap motivasi menghafal Alquran santri SMA Tahfidz Al-Izzah Samarinda.</a:t>
            </a:r>
            <a:endParaRPr lang="en-US" sz="20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007360" y="3286760"/>
            <a:ext cx="61772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Manfaat Penelitian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Teoretis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Penghafal Alquran → Pentingnya motivasi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Menambah pengetahuan → Bidang pendidikan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Praktis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Penghafal Alquran → Cara meningkatkan motivasi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Pertimbangan kebijakan </a:t>
            </a:r>
            <a:r>
              <a:rPr altLang="en-US">
                <a:sym typeface="+mn-ea"/>
              </a:rPr>
              <a:t>→ </a:t>
            </a:r>
            <a:r>
              <a:rPr lang="en-US">
                <a:sym typeface="+mn-ea"/>
              </a:rPr>
              <a:t>Meningkatkan kualitas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85445" y="4867275"/>
            <a:ext cx="3637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BAB 1</a:t>
            </a:r>
            <a:endParaRPr lang="en-US" altLang="en-US" sz="3600"/>
          </a:p>
          <a:p>
            <a:r>
              <a:rPr lang="en-US" altLang="en-US" sz="3600"/>
              <a:t>PENDAHULUAN</a:t>
            </a:r>
            <a:endParaRPr lang="en-US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Diagram 5"/>
          <p:cNvGraphicFramePr/>
          <p:nvPr/>
        </p:nvGraphicFramePr>
        <p:xfrm>
          <a:off x="7626985" y="-88265"/>
          <a:ext cx="4138295" cy="275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123680" y="2270125"/>
            <a:ext cx="2413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 i="1"/>
              <a:t>BAB 2</a:t>
            </a:r>
            <a:endParaRPr lang="en-US" altLang="en-US" i="1"/>
          </a:p>
          <a:p>
            <a:pPr algn="r"/>
            <a:r>
              <a:rPr lang="en-US" altLang="en-US" i="1"/>
              <a:t>TINJAUAN PUSTAKA</a:t>
            </a:r>
            <a:endParaRPr lang="en-US" altLang="en-US" i="1"/>
          </a:p>
        </p:txBody>
      </p:sp>
      <p:sp>
        <p:nvSpPr>
          <p:cNvPr id="2" name="Text Box 1"/>
          <p:cNvSpPr txBox="1"/>
          <p:nvPr/>
        </p:nvSpPr>
        <p:spPr>
          <a:xfrm>
            <a:off x="1176020" y="377825"/>
            <a:ext cx="24980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Motivasi belajar</a:t>
            </a:r>
            <a:r>
              <a:rPr lang="en-US" altLang="en-US"/>
              <a:t> adalah </a:t>
            </a:r>
            <a:r>
              <a:rPr lang="en-US" altLang="en-US">
                <a:sym typeface="+mn-ea"/>
              </a:rPr>
              <a:t>K</a:t>
            </a:r>
            <a:r>
              <a:rPr lang="en-US">
                <a:sym typeface="+mn-ea"/>
              </a:rPr>
              <a:t>eseluruhan daya penggerak psikis di dalam diri siswa yang menimbulkan kegiatan belajar, menjamin kelangsungan kegiatan belajar dan memberikan arah pada kegiatan belajar itu demi mencapai suatu tujuan</a:t>
            </a:r>
            <a:r>
              <a:rPr lang="en-US" i="1">
                <a:sym typeface="+mn-ea"/>
              </a:rPr>
              <a:t> </a:t>
            </a:r>
            <a:r>
              <a:rPr lang="en-US" altLang="en-US" i="1">
                <a:sym typeface="+mn-ea"/>
              </a:rPr>
              <a:t>(Winkel, 2012)</a:t>
            </a:r>
            <a:r>
              <a:rPr lang="en-US" altLang="en-US">
                <a:sym typeface="+mn-ea"/>
              </a:rPr>
              <a:t>.</a:t>
            </a:r>
            <a:endParaRPr lang="en-US" altLang="en-US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76020" y="4347210"/>
            <a:ext cx="25888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Menghafal</a:t>
            </a:r>
            <a:r>
              <a:rPr lang="en-US" altLang="en-US">
                <a:sym typeface="+mn-ea"/>
              </a:rPr>
              <a:t> adalah berusaha meresapkan ke dalam pikiran agar selalu ingat </a:t>
            </a:r>
            <a:r>
              <a:rPr lang="en-US" altLang="en-US" i="1">
                <a:sym typeface="+mn-ea"/>
              </a:rPr>
              <a:t>(Kamus Besar Bahasa Indonesia, 2008).</a:t>
            </a:r>
            <a:endParaRPr lang="en-US" altLang="en-US" i="1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764915" y="377825"/>
            <a:ext cx="37712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Alquran</a:t>
            </a:r>
            <a:r>
              <a:rPr lang="en-US" altLang="en-US"/>
              <a:t> adalah </a:t>
            </a:r>
            <a:r>
              <a:rPr lang="en-US" altLang="en-US">
                <a:sym typeface="+mn-ea"/>
              </a:rPr>
              <a:t>firman-firman Allah Subhanahu wa Taala yang disampaikan oleh malaikat Jibril sesuai dengan redaksi-Nya kepada Nabi Muhammad Shallallahu Alaihi wa Sallam </a:t>
            </a:r>
            <a:r>
              <a:rPr lang="en-US" altLang="en-US" i="1">
                <a:sym typeface="+mn-ea"/>
              </a:rPr>
              <a:t>(Shihab, 2013).</a:t>
            </a:r>
            <a:endParaRPr lang="en-US" altLang="en-US" i="1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64915" y="2275840"/>
            <a:ext cx="54495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Motivasi menghafal Alquran</a:t>
            </a:r>
            <a:r>
              <a:rPr lang="en-US" altLang="en-US"/>
              <a:t> adalah </a:t>
            </a:r>
            <a:r>
              <a:rPr lang="en-US" altLang="en-US">
                <a:sym typeface="+mn-ea"/>
              </a:rPr>
              <a:t>keseluruhan daya penggerak baik dari dalam maupun dari luar diri individu dengan menciptakan perasaan untuk menyediakan kondisi-kondisi tertentu yang menjamin kelangsungan hidup dan memberikan arah pada kegiatan menghafal Alquran, sehingga dapat tetap tercapainya tujuan di dalam proses menghafal Alquran.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764915" y="4582795"/>
            <a:ext cx="64643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Aspek motivasi belajar </a:t>
            </a:r>
            <a:r>
              <a:rPr lang="en-US" altLang="en-US" i="1"/>
              <a:t>(Uno, 2008)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Hasrat dan Keinginan Berhasil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Dorongan dan Kebutuhan dalam Belajar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Harapan dan Cita-Cita Masa Depan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Penghargaan dalam Belajar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Kegiatan yang Menarik dalam Belajar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Lingkungan Belajar yang Kondusif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Diagram 5"/>
          <p:cNvGraphicFramePr/>
          <p:nvPr/>
        </p:nvGraphicFramePr>
        <p:xfrm>
          <a:off x="7626985" y="-88265"/>
          <a:ext cx="4138295" cy="275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123680" y="2270125"/>
            <a:ext cx="2413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 i="1"/>
              <a:t>BAB 2</a:t>
            </a:r>
            <a:endParaRPr lang="en-US" altLang="en-US" i="1"/>
          </a:p>
          <a:p>
            <a:pPr algn="r"/>
            <a:r>
              <a:rPr lang="en-US" altLang="en-US" i="1"/>
              <a:t>TINJAUAN PUSTAKA</a:t>
            </a:r>
            <a:endParaRPr lang="en-US" altLang="en-US" i="1"/>
          </a:p>
        </p:txBody>
      </p:sp>
      <p:sp>
        <p:nvSpPr>
          <p:cNvPr id="2" name="Text Box 1"/>
          <p:cNvSpPr txBox="1"/>
          <p:nvPr/>
        </p:nvSpPr>
        <p:spPr>
          <a:xfrm>
            <a:off x="1085850" y="793750"/>
            <a:ext cx="34671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 b="1">
                <a:sym typeface="+mn-ea"/>
              </a:rPr>
              <a:t>E</a:t>
            </a:r>
            <a:r>
              <a:rPr lang="en-US" b="1">
                <a:sym typeface="+mn-ea"/>
              </a:rPr>
              <a:t>fikasi diri</a:t>
            </a:r>
            <a:r>
              <a:rPr lang="en-US">
                <a:sym typeface="+mn-ea"/>
              </a:rPr>
              <a:t> adalah suatu penilaian subyektif mengenai kemampuannya untuk melaksanakan atau mencapai tujuan tertentu </a:t>
            </a:r>
            <a:r>
              <a:rPr lang="en-US" altLang="en-US" i="1">
                <a:sym typeface="+mn-ea"/>
              </a:rPr>
              <a:t>(Ormrod, 2011).</a:t>
            </a:r>
            <a:endParaRPr lang="en-US" altLang="en-US" i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52950" y="793750"/>
            <a:ext cx="2784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Aspek Efikasi Diri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Besaran (</a:t>
            </a:r>
            <a:r>
              <a:rPr lang="en-US" altLang="en-US" i="1">
                <a:sym typeface="+mn-ea"/>
              </a:rPr>
              <a:t>magnitude/level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Luas bidang (</a:t>
            </a:r>
            <a:r>
              <a:rPr lang="en-US" altLang="en-US" i="1">
                <a:sym typeface="+mn-ea"/>
              </a:rPr>
              <a:t>generality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Kekuatan (</a:t>
            </a:r>
            <a:r>
              <a:rPr lang="en-US" altLang="en-US" i="1">
                <a:sym typeface="+mn-ea"/>
              </a:rPr>
              <a:t>strength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i="1"/>
              <a:t>(Bandura, 2002)</a:t>
            </a:r>
            <a:endParaRPr lang="en-US" altLang="en-US" i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146175" y="2915285"/>
            <a:ext cx="779653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Box 8"/>
          <p:cNvSpPr txBox="1"/>
          <p:nvPr/>
        </p:nvSpPr>
        <p:spPr>
          <a:xfrm>
            <a:off x="1146175" y="3072765"/>
            <a:ext cx="34067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Dukungan sosial</a:t>
            </a:r>
            <a:r>
              <a:rPr lang="en-US" altLang="en-US">
                <a:sym typeface="+mn-ea"/>
              </a:rPr>
              <a:t> berasal dari kata dukungan dan sosial. Dukungan adalah mengadakan atau menyediakan sesuatu untuk memenuhi kebutuhan orang lain; dan memberikan dorongan dan pengobaran semangat dan nasehat kepada orang lain dalam situasi pembuatan keputusan. Sedangkan sosial berarti hubungan antara dua orang atau lebih </a:t>
            </a:r>
            <a:r>
              <a:rPr lang="en-US" altLang="en-US" i="1">
                <a:sym typeface="+mn-ea"/>
              </a:rPr>
              <a:t>(Chaplin, 2009).</a:t>
            </a:r>
            <a:endParaRPr lang="en-US" altLang="en-US" i="1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763770" y="3072765"/>
            <a:ext cx="26644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Dukungan guru tahfidz </a:t>
            </a:r>
            <a:r>
              <a:rPr lang="en-US" altLang="en-US">
                <a:sym typeface="+mn-ea"/>
              </a:rPr>
              <a:t>adalah suatu pemenuhan, dorongan, pengobaran semangat, dan nasehat dari guru tahfidz kepada santri.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626985" y="3072765"/>
            <a:ext cx="26479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Aspek Dukungan Sosial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Dukungan Emosional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Dukungan Penghargaan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Dukungan Instrumental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Dukungan Informasi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sym typeface="+mn-ea"/>
              </a:rPr>
              <a:t>(</a:t>
            </a:r>
            <a:r>
              <a:rPr lang="en-US" altLang="en-US" i="1">
                <a:sym typeface="+mn-ea"/>
              </a:rPr>
              <a:t>Sarafino dan Timothy, 2012)</a:t>
            </a:r>
            <a:endParaRPr lang="en-US" altLang="en-US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BAB 3 - METODE PENELITIAN</a:t>
            </a:r>
            <a:endParaRPr lang="en-US" alt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3168015" y="1476375"/>
          <a:ext cx="5856605" cy="3904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621155" y="1504315"/>
            <a:ext cx="25273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Metode kuantitatif, yaitu metode yang menjaring data kuantitatif </a:t>
            </a:r>
            <a:r>
              <a:rPr lang="en-US" altLang="en-US" i="1"/>
              <a:t>(Wirawan, 2015)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971790" y="1476375"/>
            <a:ext cx="28314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Dua variabel bebas (efikasi diri dan dukungan guru tahfidz) dan satu variabel terikat (motivasi menghafal Alquran).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593215" y="3904615"/>
            <a:ext cx="25552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/>
              <a:t>Santri putra dan putri yang bersekolah di SMA Tahfizh Al Izzah Samarinda berjumlah </a:t>
            </a:r>
            <a:r>
              <a:rPr lang="" altLang="en-US" b="1"/>
              <a:t>87</a:t>
            </a:r>
            <a:r>
              <a:rPr lang="en-US" altLang="en-US"/>
              <a:t> siswa.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971790" y="3904615"/>
            <a:ext cx="29667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ym typeface="+mn-ea"/>
              </a:rPr>
              <a:t>Santri putra dan putri yang bersekolah di SMA Tahfizh Al Izzah Samarinda berjumlah </a:t>
            </a:r>
            <a:r>
              <a:rPr lang="" altLang="en-US" b="1">
                <a:sym typeface="+mn-ea"/>
              </a:rPr>
              <a:t>87</a:t>
            </a:r>
            <a:r>
              <a:rPr lang="en-US" altLang="en-US">
                <a:sym typeface="+mn-ea"/>
              </a:rPr>
              <a:t> siswa (semua populasi dijadikan sampel).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BAB 3 - METODE PENELITIAN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10972800" cy="393192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2261870"/>
                <a:gridCol w="87109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Pengambilan Sampel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Pengambilan sampel menggunakan cara sampel jenuh, yaitu seluruh anggota populasi akan diteliti (Sugiyono, 2015).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Metode Pengumpulan Data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Metode pengumpulan data yang digunakan adalah skala likert dengan lima pilihan jawaban; Sangat Setuju, Setuju, Ragu-Ragu, Tidak Setuju, Sangat Tidak Setuju. Rentang skor favorable adalah 5-1 sedangkan untuk unfavorable adalah 1-5.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Validitas dan Reliabilitas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Jenis validitas yang digunakan dalam penelitian ini adalah validitas konstruksi yang diteliti dari segi susunan aspek. Kaidah validitas yang digunakan adalah 0,300; sedangkan uji reliabilitas menggunakan teknik </a:t>
                      </a:r>
                      <a:r>
                        <a:rPr lang="en-US" altLang="en-US" i="1"/>
                        <a:t>Alpha Cronbach </a:t>
                      </a:r>
                      <a:r>
                        <a:rPr lang="en-US" altLang="en-US"/>
                        <a:t>dengan nilai minimal 0,700.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Teknik Analisa Data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Analisa data yang dilakukan untuk pengolahan data penelitian adalah dengan menggunakan </a:t>
                      </a:r>
                      <a:r>
                        <a:rPr lang="" altLang="en-US"/>
                        <a:t>uji analisis Kendall's Tau</a:t>
                      </a:r>
                      <a:r>
                        <a:rPr lang="en-US" altLang="en-US"/>
                        <a:t>.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8325" y="320675"/>
            <a:ext cx="4984750" cy="582930"/>
          </a:xfrm>
        </p:spPr>
        <p:txBody>
          <a:bodyPr/>
          <a:p>
            <a:r>
              <a:rPr lang="" altLang="en-US">
                <a:sym typeface="+mn-ea"/>
              </a:rPr>
              <a:t>Validitas dan reliabilitas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68325" y="1219835"/>
            <a:ext cx="482727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Motivasi menghafal Alquran</a:t>
            </a:r>
            <a:endParaRPr lang="" altLang="en-US" b="1"/>
          </a:p>
          <a:p>
            <a:pPr defTabSz="914400">
              <a:tabLst>
                <a:tab pos="1143000" algn="l"/>
                <a:tab pos="2743200" algn="l"/>
              </a:tabLst>
            </a:pPr>
            <a:r>
              <a:rPr lang="" altLang="en-US" sz="5400">
                <a:solidFill>
                  <a:srgbClr val="FF0000"/>
                </a:solidFill>
              </a:rPr>
              <a:t>1</a:t>
            </a:r>
            <a:r>
              <a:rPr lang="" altLang="en-US" sz="5400"/>
              <a:t>	48</a:t>
            </a:r>
            <a:r>
              <a:rPr lang="" altLang="en-US" sz="2400"/>
              <a:t>(-1)</a:t>
            </a:r>
            <a:r>
              <a:rPr lang="" altLang="en-US" sz="5400"/>
              <a:t>	0.844 </a:t>
            </a:r>
            <a:endParaRPr lang="" altLang="en-US" sz="5400"/>
          </a:p>
          <a:p>
            <a:pPr defTabSz="914400">
              <a:tabLst>
                <a:tab pos="1143000" algn="l"/>
                <a:tab pos="2743200" algn="l"/>
              </a:tabLst>
            </a:pPr>
            <a:r>
              <a:rPr lang="" altLang="en-US" sz="2000"/>
              <a:t>Gugur	Aitem	Reliabilitas</a:t>
            </a:r>
            <a:endParaRPr lang="" altLang="en-US" sz="2000"/>
          </a:p>
        </p:txBody>
      </p:sp>
      <p:sp>
        <p:nvSpPr>
          <p:cNvPr id="11" name="Text Box 10"/>
          <p:cNvSpPr txBox="1"/>
          <p:nvPr/>
        </p:nvSpPr>
        <p:spPr>
          <a:xfrm>
            <a:off x="5856605" y="1219835"/>
            <a:ext cx="482727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Efikasi diri</a:t>
            </a:r>
            <a:endParaRPr lang="en-US" altLang="en-US" b="1"/>
          </a:p>
          <a:p>
            <a:pPr defTabSz="914400">
              <a:tabLst>
                <a:tab pos="1143000" algn="l"/>
                <a:tab pos="2743200" algn="l"/>
              </a:tabLst>
            </a:pPr>
            <a:r>
              <a:rPr lang="" altLang="en-US" sz="5400"/>
              <a:t>0</a:t>
            </a:r>
            <a:r>
              <a:rPr lang="en-US" altLang="en-US" sz="5400"/>
              <a:t>	</a:t>
            </a:r>
            <a:r>
              <a:rPr lang="" altLang="en-US" sz="5400"/>
              <a:t>36</a:t>
            </a:r>
            <a:r>
              <a:rPr lang="en-US" altLang="en-US" sz="5400"/>
              <a:t>	0.8</a:t>
            </a:r>
            <a:r>
              <a:rPr lang="" altLang="en-US" sz="5400"/>
              <a:t>99</a:t>
            </a:r>
            <a:r>
              <a:rPr lang="en-US" altLang="en-US" sz="5400"/>
              <a:t> </a:t>
            </a:r>
            <a:endParaRPr lang="en-US" altLang="en-US" sz="5400"/>
          </a:p>
          <a:p>
            <a:pPr defTabSz="914400">
              <a:tabLst>
                <a:tab pos="1143000" algn="l"/>
                <a:tab pos="2743200" algn="l"/>
              </a:tabLst>
            </a:pPr>
            <a:r>
              <a:rPr lang="en-US" altLang="en-US" sz="2000"/>
              <a:t>Gugur	Aitem	Reliabilitas</a:t>
            </a:r>
            <a:endParaRPr lang="en-US" alt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568325" y="3303905"/>
            <a:ext cx="482727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Dukungan guru tahfidz</a:t>
            </a:r>
            <a:endParaRPr lang="en-US" altLang="en-US" b="1"/>
          </a:p>
          <a:p>
            <a:pPr defTabSz="914400">
              <a:tabLst>
                <a:tab pos="1143000" algn="l"/>
                <a:tab pos="2743200" algn="l"/>
              </a:tabLst>
            </a:pPr>
            <a:r>
              <a:rPr lang="en-US" altLang="en-US" sz="5400">
                <a:solidFill>
                  <a:srgbClr val="FF0000"/>
                </a:solidFill>
              </a:rPr>
              <a:t>1</a:t>
            </a:r>
            <a:r>
              <a:rPr lang="en-US" altLang="en-US" sz="5400"/>
              <a:t>	</a:t>
            </a:r>
            <a:r>
              <a:rPr lang="" altLang="en-US" sz="5400"/>
              <a:t>32</a:t>
            </a:r>
            <a:r>
              <a:rPr lang="en-US" altLang="en-US" sz="2400"/>
              <a:t>(-1)</a:t>
            </a:r>
            <a:r>
              <a:rPr lang="en-US" altLang="en-US" sz="5400"/>
              <a:t>	0.8</a:t>
            </a:r>
            <a:r>
              <a:rPr lang="" altLang="en-US" sz="5400"/>
              <a:t>69</a:t>
            </a:r>
            <a:r>
              <a:rPr lang="en-US" altLang="en-US" sz="5400"/>
              <a:t> </a:t>
            </a:r>
            <a:endParaRPr lang="en-US" altLang="en-US" sz="5400"/>
          </a:p>
          <a:p>
            <a:pPr defTabSz="914400">
              <a:tabLst>
                <a:tab pos="1143000" algn="l"/>
                <a:tab pos="2743200" algn="l"/>
              </a:tabLst>
            </a:pPr>
            <a:r>
              <a:rPr lang="en-US" altLang="en-US" sz="2000"/>
              <a:t>Gugur	Aitem	Reliabilitas</a:t>
            </a: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5105" y="314960"/>
            <a:ext cx="356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KARAKTERISTIK RESPONDEN</a:t>
            </a:r>
            <a:endParaRPr lang="en-US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4862830" y="314960"/>
            <a:ext cx="2705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HASIL UJI DESKRIPTIF</a:t>
            </a:r>
            <a:endParaRPr lang="en-US" altLang="en-US" b="1"/>
          </a:p>
        </p:txBody>
      </p:sp>
      <p:sp>
        <p:nvSpPr>
          <p:cNvPr id="2" name="Text Box 1"/>
          <p:cNvSpPr txBox="1"/>
          <p:nvPr/>
        </p:nvSpPr>
        <p:spPr>
          <a:xfrm>
            <a:off x="205105" y="780415"/>
            <a:ext cx="1308735" cy="1537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6600"/>
              <a:t>87</a:t>
            </a:r>
            <a:endParaRPr lang="en-US" altLang="en-US" sz="6600"/>
          </a:p>
          <a:p>
            <a:r>
              <a:rPr lang="en-US" altLang="en-US" sz="2800"/>
              <a:t>subyek</a:t>
            </a:r>
            <a:endParaRPr lang="en-US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1685290" y="889000"/>
            <a:ext cx="24091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32</a:t>
            </a:r>
            <a:endParaRPr lang="en-US" altLang="en-US" sz="4000"/>
          </a:p>
          <a:p>
            <a:r>
              <a:rPr lang="en-US" altLang="en-US" sz="1400"/>
              <a:t>usia 15 </a:t>
            </a:r>
            <a:r>
              <a:rPr lang="en-US" altLang="en-US" sz="1400" i="1"/>
              <a:t>(rentang usia 13-19)</a:t>
            </a:r>
            <a:endParaRPr lang="en-US" altLang="en-US" sz="1400" i="1"/>
          </a:p>
        </p:txBody>
      </p:sp>
      <p:sp>
        <p:nvSpPr>
          <p:cNvPr id="8" name="Text Box 7"/>
          <p:cNvSpPr txBox="1"/>
          <p:nvPr/>
        </p:nvSpPr>
        <p:spPr>
          <a:xfrm>
            <a:off x="1685290" y="1811020"/>
            <a:ext cx="259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46</a:t>
            </a:r>
            <a:endParaRPr lang="en-US" altLang="en-US" sz="4000"/>
          </a:p>
          <a:p>
            <a:r>
              <a:rPr lang="en-US" altLang="en-US" sz="1400"/>
              <a:t>perempuan </a:t>
            </a:r>
            <a:r>
              <a:rPr lang="en-US" altLang="en-US" sz="1400" i="1"/>
              <a:t>(laki-laki 41 orang)</a:t>
            </a:r>
            <a:endParaRPr lang="en-US" altLang="en-US" sz="1400" i="1"/>
          </a:p>
        </p:txBody>
      </p:sp>
      <p:sp>
        <p:nvSpPr>
          <p:cNvPr id="9" name="Text Box 8"/>
          <p:cNvSpPr txBox="1"/>
          <p:nvPr/>
        </p:nvSpPr>
        <p:spPr>
          <a:xfrm>
            <a:off x="1685290" y="2733040"/>
            <a:ext cx="7664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43</a:t>
            </a:r>
            <a:endParaRPr lang="en-US" altLang="en-US" sz="4000"/>
          </a:p>
          <a:p>
            <a:r>
              <a:rPr lang="en-US" altLang="en-US" sz="1400"/>
              <a:t>kelas X</a:t>
            </a:r>
            <a:endParaRPr lang="en-US" altLang="en-US" sz="1400" i="1"/>
          </a:p>
        </p:txBody>
      </p:sp>
      <p:sp>
        <p:nvSpPr>
          <p:cNvPr id="10" name="Text Box 9"/>
          <p:cNvSpPr txBox="1"/>
          <p:nvPr/>
        </p:nvSpPr>
        <p:spPr>
          <a:xfrm>
            <a:off x="1685290" y="3655060"/>
            <a:ext cx="28047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56</a:t>
            </a:r>
            <a:endParaRPr lang="en-US" altLang="en-US" sz="4000"/>
          </a:p>
          <a:p>
            <a:r>
              <a:rPr lang="en-US" altLang="en-US" sz="1400"/>
              <a:t>1-5 juz </a:t>
            </a:r>
            <a:r>
              <a:rPr lang="en-US" altLang="en-US" sz="1400" i="1"/>
              <a:t>(rentang hafalan 0-20 juz)</a:t>
            </a:r>
            <a:endParaRPr lang="en-US" altLang="en-US" sz="1400" i="1"/>
          </a:p>
        </p:txBody>
      </p:sp>
      <p:sp>
        <p:nvSpPr>
          <p:cNvPr id="11" name="Text Box 10"/>
          <p:cNvSpPr txBox="1"/>
          <p:nvPr/>
        </p:nvSpPr>
        <p:spPr>
          <a:xfrm>
            <a:off x="4862830" y="889000"/>
            <a:ext cx="33039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/>
              <a:t>Motivasi Menghafal Alquran</a:t>
            </a:r>
            <a:endParaRPr lang="en-US" altLang="en-US" sz="2000" i="1"/>
          </a:p>
          <a:p>
            <a:r>
              <a:rPr lang="en-US" altLang="en-US" sz="2000" b="1"/>
              <a:t>mean </a:t>
            </a:r>
            <a:r>
              <a:rPr lang="en-US" altLang="en-US" sz="2000"/>
              <a:t>181.72 : 141 </a:t>
            </a:r>
            <a:r>
              <a:rPr lang="en-US" altLang="en-US" sz="2000" i="1"/>
              <a:t>(tinggi)</a:t>
            </a:r>
            <a:endParaRPr lang="en-US" altLang="en-US" sz="2000"/>
          </a:p>
          <a:p>
            <a:r>
              <a:rPr lang="en-US" altLang="en-US" sz="2000" b="1"/>
              <a:t>sd      </a:t>
            </a:r>
            <a:r>
              <a:rPr lang="en-US" altLang="en-US" sz="2000"/>
              <a:t>16.406 : 58</a:t>
            </a:r>
            <a:endParaRPr lang="en-US" alt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4862830" y="2163445"/>
            <a:ext cx="31718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/>
              <a:t>Efikasi Diri</a:t>
            </a:r>
            <a:endParaRPr lang="en-US" altLang="en-US" sz="2000" i="1"/>
          </a:p>
          <a:p>
            <a:r>
              <a:rPr lang="en-US" altLang="en-US" sz="2000" b="1"/>
              <a:t>mean </a:t>
            </a:r>
            <a:r>
              <a:rPr lang="en-US" altLang="en-US" sz="2000"/>
              <a:t>136.40 : 108 </a:t>
            </a:r>
            <a:r>
              <a:rPr lang="en-US" altLang="en-US" sz="2000" i="1"/>
              <a:t>(tinggi)</a:t>
            </a:r>
            <a:endParaRPr lang="en-US" altLang="en-US" sz="2000"/>
          </a:p>
          <a:p>
            <a:r>
              <a:rPr lang="en-US" altLang="en-US" sz="2000" b="1"/>
              <a:t>sd      </a:t>
            </a:r>
            <a:r>
              <a:rPr lang="en-US" altLang="en-US" sz="2000"/>
              <a:t>16.182 : 58</a:t>
            </a:r>
            <a:endParaRPr lang="en-US" altLang="en-US" sz="2000"/>
          </a:p>
        </p:txBody>
      </p:sp>
      <p:sp>
        <p:nvSpPr>
          <p:cNvPr id="13" name="Text Box 12"/>
          <p:cNvSpPr txBox="1"/>
          <p:nvPr/>
        </p:nvSpPr>
        <p:spPr>
          <a:xfrm>
            <a:off x="4862830" y="3439160"/>
            <a:ext cx="30308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/>
              <a:t>Dukungan Guru Tahfidz</a:t>
            </a:r>
            <a:endParaRPr lang="en-US" altLang="en-US" sz="2000" i="1"/>
          </a:p>
          <a:p>
            <a:r>
              <a:rPr lang="en-US" altLang="en-US" sz="2000" b="1"/>
              <a:t>mean </a:t>
            </a:r>
            <a:r>
              <a:rPr lang="en-US" altLang="en-US" sz="2000"/>
              <a:t>118.74 : 93 </a:t>
            </a:r>
            <a:r>
              <a:rPr lang="en-US" altLang="en-US" sz="2000" i="1"/>
              <a:t>(tinggi)</a:t>
            </a:r>
            <a:endParaRPr lang="en-US" altLang="en-US" sz="2000"/>
          </a:p>
          <a:p>
            <a:r>
              <a:rPr lang="en-US" altLang="en-US" sz="2000" b="1"/>
              <a:t>sd      </a:t>
            </a:r>
            <a:r>
              <a:rPr lang="en-US" altLang="en-US" sz="2000"/>
              <a:t>13.183 : 58</a:t>
            </a:r>
            <a:endParaRPr lang="en-US" altLang="en-US" sz="2000"/>
          </a:p>
        </p:txBody>
      </p:sp>
      <p:sp>
        <p:nvSpPr>
          <p:cNvPr id="15" name="Text Box 14"/>
          <p:cNvSpPr txBox="1"/>
          <p:nvPr/>
        </p:nvSpPr>
        <p:spPr>
          <a:xfrm>
            <a:off x="8487410" y="314960"/>
            <a:ext cx="1905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KATEGORISASI</a:t>
            </a:r>
            <a:endParaRPr lang="en-US" alt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8487410" y="780415"/>
            <a:ext cx="2776855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 i="1"/>
              <a:t>Motivasi Menghafal Alquran</a:t>
            </a:r>
            <a:endParaRPr lang="en-US" altLang="en-US" sz="5400" i="1"/>
          </a:p>
          <a:p>
            <a:r>
              <a:rPr lang="en-US" altLang="en-US" sz="5400"/>
              <a:t>68 tinggi</a:t>
            </a:r>
            <a:endParaRPr lang="en-US" altLang="en-US" sz="5400"/>
          </a:p>
          <a:p>
            <a:r>
              <a:rPr lang="en-US" altLang="en-US"/>
              <a:t>19 sedang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8487410" y="2318385"/>
            <a:ext cx="2776855" cy="1691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 i="1"/>
              <a:t>Efikasi Diri</a:t>
            </a:r>
            <a:endParaRPr lang="en-US" altLang="en-US" sz="5400" i="1"/>
          </a:p>
          <a:p>
            <a:r>
              <a:rPr lang="en-US" altLang="en-US" sz="5400"/>
              <a:t>59 tinggi</a:t>
            </a:r>
            <a:endParaRPr lang="en-US" altLang="en-US" sz="5400"/>
          </a:p>
          <a:p>
            <a:r>
              <a:rPr lang="en-US" altLang="en-US"/>
              <a:t>37 sedang</a:t>
            </a:r>
            <a:endParaRPr lang="en-US" altLang="en-US"/>
          </a:p>
          <a:p>
            <a:r>
              <a:rPr lang="en-US" altLang="en-US"/>
              <a:t>1 rendah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8487410" y="4137025"/>
            <a:ext cx="3387725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 i="1"/>
              <a:t>Dukungan Guru Tahfidz</a:t>
            </a:r>
            <a:endParaRPr lang="en-US" altLang="en-US" sz="5400" i="1"/>
          </a:p>
          <a:p>
            <a:r>
              <a:rPr lang="en-US" altLang="en-US" sz="5400"/>
              <a:t>57 sedang</a:t>
            </a:r>
            <a:endParaRPr lang="en-US" altLang="en-US" sz="5400"/>
          </a:p>
          <a:p>
            <a:r>
              <a:rPr lang="en-US" altLang="en-US"/>
              <a:t>30 tinggi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7896</Words>
  <Application>WPS Presentation</Application>
  <PresentationFormat>Widescreen</PresentationFormat>
  <Paragraphs>354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微软雅黑</vt:lpstr>
      <vt:lpstr>Arial Unicode MS</vt:lpstr>
      <vt:lpstr>Calibri</vt:lpstr>
      <vt:lpstr>Times New Roman</vt:lpstr>
      <vt:lpstr>Arial [Mono]</vt:lpstr>
      <vt:lpstr>Orange Waves</vt:lpstr>
      <vt:lpstr>Seminar Hasil Skripsi</vt:lpstr>
      <vt:lpstr>Latar Belakang - Bab 1</vt:lpstr>
      <vt:lpstr>PowerPoint 演示文稿</vt:lpstr>
      <vt:lpstr>PowerPoint 演示文稿</vt:lpstr>
      <vt:lpstr>PowerPoint 演示文稿</vt:lpstr>
      <vt:lpstr>BAB 3 - METODE PENELITIAN</vt:lpstr>
      <vt:lpstr>BAB 3 - METODE PENELITIAN</vt:lpstr>
      <vt:lpstr>Validitas dan reliabilitas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Hasil Skripsi</dc:title>
  <dc:creator>zen</dc:creator>
  <cp:lastModifiedBy>zen</cp:lastModifiedBy>
  <cp:revision>478</cp:revision>
  <dcterms:created xsi:type="dcterms:W3CDTF">2020-03-14T03:16:45Z</dcterms:created>
  <dcterms:modified xsi:type="dcterms:W3CDTF">2020-03-14T03:16:45Z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