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30"/>
  </p:notesMasterIdLst>
  <p:sldIdLst>
    <p:sldId id="333" r:id="rId2"/>
    <p:sldId id="334" r:id="rId3"/>
    <p:sldId id="444" r:id="rId4"/>
    <p:sldId id="440" r:id="rId5"/>
    <p:sldId id="437" r:id="rId6"/>
    <p:sldId id="445" r:id="rId7"/>
    <p:sldId id="447" r:id="rId8"/>
    <p:sldId id="441" r:id="rId9"/>
    <p:sldId id="477" r:id="rId10"/>
    <p:sldId id="476" r:id="rId11"/>
    <p:sldId id="442" r:id="rId12"/>
    <p:sldId id="438" r:id="rId13"/>
    <p:sldId id="443" r:id="rId14"/>
    <p:sldId id="478" r:id="rId15"/>
    <p:sldId id="479" r:id="rId16"/>
    <p:sldId id="480" r:id="rId17"/>
    <p:sldId id="481" r:id="rId18"/>
    <p:sldId id="482" r:id="rId19"/>
    <p:sldId id="483" r:id="rId20"/>
    <p:sldId id="485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3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2526F"/>
    <a:srgbClr val="373545"/>
    <a:srgbClr val="002060"/>
    <a:srgbClr val="3A4A6A"/>
    <a:srgbClr val="C00000"/>
    <a:srgbClr val="730000"/>
    <a:srgbClr val="9F6715"/>
    <a:srgbClr val="2EFAE7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370" autoAdjust="0"/>
  </p:normalViewPr>
  <p:slideViewPr>
    <p:cSldViewPr snapToGrid="0">
      <p:cViewPr varScale="1">
        <p:scale>
          <a:sx n="86" d="100"/>
          <a:sy n="86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0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D556-87A9-4F46-8335-2B8C84324512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2E86A-6AF3-4717-B240-660FBE45A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60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8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7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80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6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22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7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4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3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21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86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72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58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7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278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5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2E86A-6AF3-4717-B240-660FBE45A78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5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0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623274"/>
            <a:ext cx="10986811" cy="1767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805BAD-9718-45AE-B29E-CA89C0850BBA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7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DD1-29E6-4D61-B966-CDD524F55795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62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AA842-EDB3-4EDD-9ED7-76F06137817A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37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50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2B1-8EC9-46E6-8CB8-7E4D078380A4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84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454F-66B6-406D-B4A8-A1DFE17575BF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4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551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5D2E-3906-4442-85DE-0FD00C070E9F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462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776-43D5-4861-A2F7-2B8A75658358}" type="datetime1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514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0D4-7EF4-4B97-BF51-889215E241BA}" type="datetime1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54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3F89-45D5-4ECE-8933-DF226FDDF8FB}" type="datetime1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77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7AFF8-F17C-4B0A-A752-4D14B54A3536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69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D23-405F-4B44-B6A8-F6640D105387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55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17F4ED-DBF5-47EA-88C9-351A42E079F7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7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290842"/>
            <a:ext cx="10817740" cy="2707343"/>
          </a:xfrm>
        </p:spPr>
        <p:txBody>
          <a:bodyPr>
            <a:normAutofit/>
          </a:bodyPr>
          <a:lstStyle/>
          <a:p>
            <a:r>
              <a:rPr lang="de-DE" sz="6500" noProof="0" dirty="0">
                <a:solidFill>
                  <a:srgbClr val="002060"/>
                </a:solidFill>
              </a:rPr>
              <a:t>Segeln lernen mit </a:t>
            </a:r>
            <a:r>
              <a:rPr lang="de-DE" sz="6500" b="1" noProof="0" dirty="0" err="1">
                <a:solidFill>
                  <a:srgbClr val="002060"/>
                </a:solidFill>
              </a:rPr>
              <a:t>sarsa</a:t>
            </a:r>
            <a:endParaRPr lang="de-DE" sz="6500" b="1" noProof="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71637" y="537883"/>
            <a:ext cx="3292768" cy="1647546"/>
          </a:xfrm>
          <a:prstGeom prst="rect">
            <a:avLst/>
          </a:prstGeom>
        </p:spPr>
      </p:pic>
      <p:sp>
        <p:nvSpPr>
          <p:cNvPr id="11" name="Titel 8">
            <a:extLst>
              <a:ext uri="{FF2B5EF4-FFF2-40B4-BE49-F238E27FC236}">
                <a16:creationId xmlns:a16="http://schemas.microsoft.com/office/drawing/2014/main" id="{31AB70A7-9417-447F-BC2D-0E256A16CF10}"/>
              </a:ext>
            </a:extLst>
          </p:cNvPr>
          <p:cNvSpPr txBox="1">
            <a:spLocks/>
          </p:cNvSpPr>
          <p:nvPr/>
        </p:nvSpPr>
        <p:spPr>
          <a:xfrm>
            <a:off x="733428" y="3906746"/>
            <a:ext cx="10817740" cy="4859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>
                <a:solidFill>
                  <a:srgbClr val="002060"/>
                </a:solidFill>
              </a:rPr>
              <a:t>Präsentiert</a:t>
            </a:r>
            <a:r>
              <a:rPr lang="en-US" sz="2400" dirty="0">
                <a:solidFill>
                  <a:srgbClr val="002060"/>
                </a:solidFill>
              </a:rPr>
              <a:t> von Sven fritz und Martin Zakarian Khengi 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2E6A0FD-BDE4-4B18-B42A-5DA262EFDDD2}"/>
              </a:ext>
            </a:extLst>
          </p:cNvPr>
          <p:cNvCxnSpPr>
            <a:cxnSpLocks/>
          </p:cNvCxnSpPr>
          <p:nvPr/>
        </p:nvCxnSpPr>
        <p:spPr>
          <a:xfrm>
            <a:off x="822960" y="3924857"/>
            <a:ext cx="88087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8">
            <a:extLst>
              <a:ext uri="{FF2B5EF4-FFF2-40B4-BE49-F238E27FC236}">
                <a16:creationId xmlns:a16="http://schemas.microsoft.com/office/drawing/2014/main" id="{80EDEFAF-486A-47E7-935C-02DCD371DAD1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760727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en-US" sz="4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4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10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0ACAE2-0972-4959-BF67-9C66E097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64685"/>
            <a:ext cx="5381625" cy="5286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F26DD-C6EC-4196-A9CF-BABA875B9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53" y="2369127"/>
            <a:ext cx="5329958" cy="30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93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290867461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199402"/>
            <a:ext cx="10817740" cy="3282063"/>
          </a:xfrm>
        </p:spPr>
        <p:txBody>
          <a:bodyPr>
            <a:normAutofit/>
          </a:bodyPr>
          <a:lstStyle/>
          <a:p>
            <a:r>
              <a:rPr lang="de-DE" sz="6000" noProof="0" dirty="0">
                <a:solidFill>
                  <a:srgbClr val="002060"/>
                </a:solidFill>
              </a:rPr>
              <a:t>Demonstration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lernen </a:t>
            </a:r>
            <a:r>
              <a:rPr lang="de-DE" sz="6000" dirty="0">
                <a:solidFill>
                  <a:srgbClr val="002060"/>
                </a:solidFill>
              </a:rPr>
              <a:t>und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anwenden</a:t>
            </a: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07A81E4D-D87C-4251-BBDB-E79E2E623DFE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246340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51114A-7E9C-4BCE-A578-15D0AD5A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" y="1999487"/>
            <a:ext cx="5376673" cy="3938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6C297F5-46C7-4363-AEF2-8C6528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253" y="1999487"/>
            <a:ext cx="5376674" cy="393801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24F93A6-B4A3-40BD-991F-B924183D6B0C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1E0ADE-BB6A-4669-99F8-F214020E2488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</p:spTree>
    <p:extLst>
      <p:ext uri="{BB962C8B-B14F-4D97-AF65-F5344CB8AC3E}">
        <p14:creationId xmlns:p14="http://schemas.microsoft.com/office/powerpoint/2010/main" val="167768876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14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FC3AF1-AB99-44CD-8940-ECDE4B5F8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2" t="22630" r="30671" b="12273"/>
          <a:stretch/>
        </p:blipFill>
        <p:spPr>
          <a:xfrm>
            <a:off x="390293" y="1828798"/>
            <a:ext cx="5620214" cy="416582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0DFE9E1-53DF-4591-AE83-1190DC47A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7" t="23428" r="30250" b="11228"/>
          <a:stretch/>
        </p:blipFill>
        <p:spPr>
          <a:xfrm>
            <a:off x="6101424" y="1828798"/>
            <a:ext cx="5704964" cy="418170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</p:spTree>
    <p:extLst>
      <p:ext uri="{BB962C8B-B14F-4D97-AF65-F5344CB8AC3E}">
        <p14:creationId xmlns:p14="http://schemas.microsoft.com/office/powerpoint/2010/main" val="273311290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185A56-6DA7-45BE-AB2F-B10D55B0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87" y="2044890"/>
            <a:ext cx="5470205" cy="40065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762C38C-2C00-4ED5-AA6A-AE2A69683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7" y="2044889"/>
            <a:ext cx="5470206" cy="40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372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30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6C5FBE-176A-4FD9-8C87-388BEF228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1" t="23602" r="30800" b="11229"/>
          <a:stretch/>
        </p:blipFill>
        <p:spPr>
          <a:xfrm>
            <a:off x="567659" y="1951569"/>
            <a:ext cx="5615605" cy="4170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F4E93E-8F3C-487B-9D83-277100BBF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0" t="23602" r="30800" b="11229"/>
          <a:stretch/>
        </p:blipFill>
        <p:spPr>
          <a:xfrm>
            <a:off x="6188929" y="1951569"/>
            <a:ext cx="5615604" cy="41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277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A4A5F7-66F3-41E7-AED1-283A4180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" y="2020504"/>
            <a:ext cx="5470207" cy="40065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A10B67E-CEC3-4A10-97A9-B26D455D7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35" y="2020505"/>
            <a:ext cx="5470206" cy="40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916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30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D30EE4-C0E0-493C-A12A-FE168111A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3" t="23602" r="30600" b="11751"/>
          <a:stretch/>
        </p:blipFill>
        <p:spPr>
          <a:xfrm>
            <a:off x="6266984" y="2109027"/>
            <a:ext cx="5617687" cy="4136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B63241-01FF-4DCA-95D7-C793FA768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23" t="23602" r="30600" b="11751"/>
          <a:stretch/>
        </p:blipFill>
        <p:spPr>
          <a:xfrm>
            <a:off x="567659" y="2109028"/>
            <a:ext cx="5617687" cy="41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199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4F93A6-B4A3-40BD-991F-B924183D6B0C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1E0ADE-BB6A-4669-99F8-F214020E2488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540728-DE95-425D-80AB-D1E7099F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48" y="1840057"/>
            <a:ext cx="6285357" cy="4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591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5161932"/>
          </a:xfrm>
        </p:spPr>
        <p:txBody>
          <a:bodyPr anchor="t">
            <a:normAutofit fontScale="85000" lnSpcReduction="20000"/>
          </a:bodyPr>
          <a:lstStyle/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Aufgabenstellung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SARSA Algorithmus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Parameter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Implementierung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Demonstration</a:t>
            </a:r>
            <a:endParaRPr lang="de-DE" sz="4000" dirty="0">
              <a:solidFill>
                <a:srgbClr val="373545"/>
              </a:solidFill>
            </a:endParaRP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010779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6E18-10D6-407A-9ECE-C1B00E11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76" y="1840057"/>
            <a:ext cx="6370701" cy="46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004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6C4EDD-169D-4C13-B24E-AC6DCB20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85" y="1840057"/>
            <a:ext cx="6407277" cy="46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956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E0C429-D131-4793-8EF8-9000E25E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22" y="2052796"/>
            <a:ext cx="5534877" cy="40538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F18BA40-9680-4400-997B-9F2C8037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9" y="2052795"/>
            <a:ext cx="5534878" cy="40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76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6FB5E8-BEAE-49FB-81E6-DDDEA78E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2052795"/>
            <a:ext cx="5536751" cy="4055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F882B3-870C-41A6-935A-F52C530C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0" y="2052795"/>
            <a:ext cx="5536751" cy="40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8560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24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ED0180-A357-47DD-9200-532EEC85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55" y="2038909"/>
            <a:ext cx="5553837" cy="40677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039C61-B1D0-4AF5-86CE-9CB5FBA6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5" y="2038909"/>
            <a:ext cx="5553837" cy="40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0080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33E1173-9890-402E-A916-22C60971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5" y="2038909"/>
            <a:ext cx="5553837" cy="40677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52FB9B-3B51-4A71-BB1D-14623C15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754" y="2038909"/>
            <a:ext cx="5553837" cy="4067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0</a:t>
            </a:r>
          </a:p>
        </p:txBody>
      </p:sp>
    </p:spTree>
    <p:extLst>
      <p:ext uri="{BB962C8B-B14F-4D97-AF65-F5344CB8AC3E}">
        <p14:creationId xmlns:p14="http://schemas.microsoft.com/office/powerpoint/2010/main" val="27099188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100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E0C429-D131-4793-8EF8-9000E25E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22" y="2052796"/>
            <a:ext cx="5534877" cy="40538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F18BA40-9680-4400-997B-9F2C8037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9" y="2052795"/>
            <a:ext cx="5534878" cy="40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6515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EBC4A1C-6161-4B91-AF09-2788A58A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3" y="2044890"/>
            <a:ext cx="5545670" cy="40617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7E35C1C-8A01-43C4-925A-199FB4891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521" y="2052795"/>
            <a:ext cx="5534878" cy="40538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10000</a:t>
            </a:r>
          </a:p>
        </p:txBody>
      </p:sp>
    </p:spTree>
    <p:extLst>
      <p:ext uri="{BB962C8B-B14F-4D97-AF65-F5344CB8AC3E}">
        <p14:creationId xmlns:p14="http://schemas.microsoft.com/office/powerpoint/2010/main" val="1604086336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945574F-9CB8-4C88-91DD-C300911D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08"/>
          <a:stretch/>
        </p:blipFill>
        <p:spPr>
          <a:xfrm>
            <a:off x="7681559" y="514628"/>
            <a:ext cx="3628865" cy="4111159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0BCEFC5-6F39-4416-91F0-0385BC3E9D54}"/>
              </a:ext>
            </a:extLst>
          </p:cNvPr>
          <p:cNvSpPr txBox="1">
            <a:spLocks/>
          </p:cNvSpPr>
          <p:nvPr/>
        </p:nvSpPr>
        <p:spPr>
          <a:xfrm>
            <a:off x="693608" y="2915482"/>
            <a:ext cx="6754058" cy="108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60D2C9A-CE52-433A-B720-2A3A8E87CACF}"/>
              </a:ext>
            </a:extLst>
          </p:cNvPr>
          <p:cNvSpPr txBox="1">
            <a:spLocks/>
          </p:cNvSpPr>
          <p:nvPr/>
        </p:nvSpPr>
        <p:spPr>
          <a:xfrm>
            <a:off x="802337" y="2164080"/>
            <a:ext cx="6536601" cy="55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de-DE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73C0D1-8575-48FA-981B-473BD83970CC}"/>
              </a:ext>
            </a:extLst>
          </p:cNvPr>
          <p:cNvCxnSpPr>
            <a:cxnSpLocks/>
          </p:cNvCxnSpPr>
          <p:nvPr/>
        </p:nvCxnSpPr>
        <p:spPr>
          <a:xfrm>
            <a:off x="944107" y="2707163"/>
            <a:ext cx="62530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8">
            <a:extLst>
              <a:ext uri="{FF2B5EF4-FFF2-40B4-BE49-F238E27FC236}">
                <a16:creationId xmlns:a16="http://schemas.microsoft.com/office/drawing/2014/main" id="{1A4407CB-E34A-414A-BED5-09CE7954137F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80833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9922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Reinforcement Learning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State–action–reward–state–action </a:t>
            </a:r>
            <a:r>
              <a:rPr lang="en-US" sz="2800" dirty="0">
                <a:sym typeface="Wingdings" panose="05000000000000000000" pitchFamily="2" charset="2"/>
              </a:rPr>
              <a:t> SARSA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Bestmögliche Strategie finden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Umgebung ist für Agent unbekannt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Interaktion mit der Umgebung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Episodische Lernschritte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Stationäre Strategie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Deterministische und stochastische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16876855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0603" y="757277"/>
            <a:ext cx="4115917" cy="658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  <a:endParaRPr lang="en-US" sz="36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03" y="1482175"/>
            <a:ext cx="4794656" cy="4908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See </a:t>
            </a:r>
            <a:r>
              <a:rPr lang="en-US" sz="2400" dirty="0" err="1">
                <a:solidFill>
                  <a:srgbClr val="EBEBEB"/>
                </a:solidFill>
              </a:rPr>
              <a:t>als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Gitterwelt</a:t>
            </a:r>
            <a:endParaRPr lang="en-US" sz="24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10 x 7 Felder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 = </a:t>
            </a:r>
            <a:r>
              <a:rPr lang="en-US" sz="2400" dirty="0" err="1">
                <a:solidFill>
                  <a:srgbClr val="EBEBEB"/>
                </a:solidFill>
              </a:rPr>
              <a:t>Startzustand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rgbClr val="EBEBEB"/>
                </a:solidFill>
              </a:rPr>
              <a:t>An- und </a:t>
            </a:r>
            <a:r>
              <a:rPr lang="en-US" sz="2000" dirty="0" err="1">
                <a:solidFill>
                  <a:srgbClr val="EBEBEB"/>
                </a:solidFill>
              </a:rPr>
              <a:t>Ablegestellen</a:t>
            </a:r>
            <a:r>
              <a:rPr lang="en-US" sz="2000" dirty="0">
                <a:solidFill>
                  <a:srgbClr val="EBEBEB"/>
                </a:solidFill>
              </a:rPr>
              <a:t> des Boots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G = </a:t>
            </a:r>
            <a:r>
              <a:rPr lang="en-US" sz="2400" dirty="0" err="1">
                <a:solidFill>
                  <a:srgbClr val="EBEBEB"/>
                </a:solidFill>
              </a:rPr>
              <a:t>Zielzustand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 err="1">
                <a:solidFill>
                  <a:srgbClr val="EBEBEB"/>
                </a:solidFill>
              </a:rPr>
              <a:t>Terminalzustand</a:t>
            </a:r>
            <a:endParaRPr lang="en-US" sz="20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SKP-Problem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MDP = {T, S, A, p, r}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4CCBD89-EC6D-47AB-9F4E-4E3D784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385" y="723899"/>
            <a:ext cx="1291874" cy="477938"/>
          </a:xfrm>
        </p:spPr>
        <p:txBody>
          <a:bodyPr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4065D-F351-4B03-BD91-D8A6B8D4B362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8" name="Inhaltsplatzhalter 6">
            <a:extLst>
              <a:ext uri="{FF2B5EF4-FFF2-40B4-BE49-F238E27FC236}">
                <a16:creationId xmlns:a16="http://schemas.microsoft.com/office/drawing/2014/main" id="{D4C26A0D-BA67-40AB-9BF9-8D88AB632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079503"/>
              </p:ext>
            </p:extLst>
          </p:nvPr>
        </p:nvGraphicFramePr>
        <p:xfrm>
          <a:off x="436880" y="1261711"/>
          <a:ext cx="6161500" cy="49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75819919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790351811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87363288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50975014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131987513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424850956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561312094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199752996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886771942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286575982"/>
                    </a:ext>
                  </a:extLst>
                </a:gridCol>
              </a:tblGrid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60861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295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74852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00264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3969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99286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6087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5529"/>
                  </a:ext>
                </a:extLst>
              </a:tr>
            </a:tbl>
          </a:graphicData>
        </a:graphic>
      </p:graphicFrame>
      <p:pic>
        <p:nvPicPr>
          <p:cNvPr id="2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4D341406-FAD8-4814-BAF5-1983EC81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6" y="3134110"/>
            <a:ext cx="619263" cy="5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49EC0FCD-A5AB-41D9-BA6A-E23393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325765"/>
            <a:ext cx="512290" cy="512290"/>
          </a:xfrm>
          <a:prstGeom prst="rect">
            <a:avLst/>
          </a:prstGeom>
        </p:spPr>
      </p:pic>
      <p:pic>
        <p:nvPicPr>
          <p:cNvPr id="22" name="Grafik 2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1C688F89-6029-4BFE-ACC4-9FF3C6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936217"/>
            <a:ext cx="512290" cy="512290"/>
          </a:xfrm>
          <a:prstGeom prst="rect">
            <a:avLst/>
          </a:prstGeom>
        </p:spPr>
      </p:pic>
      <p:pic>
        <p:nvPicPr>
          <p:cNvPr id="24" name="Grafik 2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145F4AA-B964-4B3D-B2F5-E0B6EFE1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2546669"/>
            <a:ext cx="512290" cy="512290"/>
          </a:xfrm>
          <a:prstGeom prst="rect">
            <a:avLst/>
          </a:prstGeom>
        </p:spPr>
      </p:pic>
      <p:pic>
        <p:nvPicPr>
          <p:cNvPr id="26" name="Grafik 2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F64B060-2C3B-4099-AC73-E01BE92E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157121"/>
            <a:ext cx="512290" cy="512290"/>
          </a:xfrm>
          <a:prstGeom prst="rect">
            <a:avLst/>
          </a:prstGeom>
        </p:spPr>
      </p:pic>
      <p:pic>
        <p:nvPicPr>
          <p:cNvPr id="28" name="Grafik 2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7BF797C-7C28-4693-825A-2CF0D113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767573"/>
            <a:ext cx="512290" cy="512290"/>
          </a:xfrm>
          <a:prstGeom prst="rect">
            <a:avLst/>
          </a:prstGeom>
        </p:spPr>
      </p:pic>
      <p:pic>
        <p:nvPicPr>
          <p:cNvPr id="29" name="Grafik 2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FAD8FA8-A68D-4DEE-9F64-1D28A0A3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378025"/>
            <a:ext cx="512290" cy="512290"/>
          </a:xfrm>
          <a:prstGeom prst="rect">
            <a:avLst/>
          </a:prstGeom>
        </p:spPr>
      </p:pic>
      <p:pic>
        <p:nvPicPr>
          <p:cNvPr id="30" name="Grafik 2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D217A47-9BD2-4604-9DC2-9B0CF9F3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988478"/>
            <a:ext cx="512290" cy="512290"/>
          </a:xfrm>
          <a:prstGeom prst="rect">
            <a:avLst/>
          </a:prstGeom>
        </p:spPr>
      </p:pic>
      <p:pic>
        <p:nvPicPr>
          <p:cNvPr id="31" name="Grafik 3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7CBE01A-9FB8-4FCA-B7FB-8570481C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325765"/>
            <a:ext cx="512290" cy="512290"/>
          </a:xfrm>
          <a:prstGeom prst="rect">
            <a:avLst/>
          </a:prstGeom>
        </p:spPr>
      </p:pic>
      <p:pic>
        <p:nvPicPr>
          <p:cNvPr id="32" name="Grafik 3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76B4FB1-211A-4D35-8E0F-DEAC2AC1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936217"/>
            <a:ext cx="512290" cy="512290"/>
          </a:xfrm>
          <a:prstGeom prst="rect">
            <a:avLst/>
          </a:prstGeom>
        </p:spPr>
      </p:pic>
      <p:pic>
        <p:nvPicPr>
          <p:cNvPr id="33" name="Grafik 3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BDC4674-7AD9-4E50-8850-A478841C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2546669"/>
            <a:ext cx="512290" cy="512290"/>
          </a:xfrm>
          <a:prstGeom prst="rect">
            <a:avLst/>
          </a:prstGeom>
        </p:spPr>
      </p:pic>
      <p:pic>
        <p:nvPicPr>
          <p:cNvPr id="34" name="Grafik 3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BBB0B7E-D0BC-4A4D-BE13-71514EB1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157121"/>
            <a:ext cx="512290" cy="512290"/>
          </a:xfrm>
          <a:prstGeom prst="rect">
            <a:avLst/>
          </a:prstGeom>
        </p:spPr>
      </p:pic>
      <p:pic>
        <p:nvPicPr>
          <p:cNvPr id="35" name="Grafik 3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25F8F31-FE5A-4156-A9DB-8766EAF0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767573"/>
            <a:ext cx="512290" cy="512290"/>
          </a:xfrm>
          <a:prstGeom prst="rect">
            <a:avLst/>
          </a:prstGeom>
        </p:spPr>
      </p:pic>
      <p:pic>
        <p:nvPicPr>
          <p:cNvPr id="36" name="Grafik 3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A32A5FD7-E9C9-4F70-B1FB-BF785798C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378025"/>
            <a:ext cx="512290" cy="512290"/>
          </a:xfrm>
          <a:prstGeom prst="rect">
            <a:avLst/>
          </a:prstGeom>
        </p:spPr>
      </p:pic>
      <p:pic>
        <p:nvPicPr>
          <p:cNvPr id="37" name="Grafik 3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40E9029-BAF7-4A40-A931-43CA81AF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988478"/>
            <a:ext cx="512290" cy="512290"/>
          </a:xfrm>
          <a:prstGeom prst="rect">
            <a:avLst/>
          </a:prstGeom>
        </p:spPr>
      </p:pic>
      <p:pic>
        <p:nvPicPr>
          <p:cNvPr id="38" name="Grafik 3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C60ED55-5D6C-4A82-8DC0-4A578F041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325765"/>
            <a:ext cx="512290" cy="512290"/>
          </a:xfrm>
          <a:prstGeom prst="rect">
            <a:avLst/>
          </a:prstGeom>
        </p:spPr>
      </p:pic>
      <p:pic>
        <p:nvPicPr>
          <p:cNvPr id="39" name="Grafik 3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9BF65EE-95CB-4BC3-B968-27EA532B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936217"/>
            <a:ext cx="512290" cy="512290"/>
          </a:xfrm>
          <a:prstGeom prst="rect">
            <a:avLst/>
          </a:prstGeom>
        </p:spPr>
      </p:pic>
      <p:pic>
        <p:nvPicPr>
          <p:cNvPr id="40" name="Grafik 3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DA98941-35C1-4496-985F-87436D0B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2546669"/>
            <a:ext cx="512290" cy="512290"/>
          </a:xfrm>
          <a:prstGeom prst="rect">
            <a:avLst/>
          </a:prstGeom>
        </p:spPr>
      </p:pic>
      <p:pic>
        <p:nvPicPr>
          <p:cNvPr id="41" name="Grafik 4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A3EDDFA-BCAD-49E0-847A-F36CD686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157121"/>
            <a:ext cx="512290" cy="512290"/>
          </a:xfrm>
          <a:prstGeom prst="rect">
            <a:avLst/>
          </a:prstGeom>
        </p:spPr>
      </p:pic>
      <p:pic>
        <p:nvPicPr>
          <p:cNvPr id="42" name="Grafik 4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14816C9-FA54-4DC5-B4DB-B46C587C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767573"/>
            <a:ext cx="512290" cy="512290"/>
          </a:xfrm>
          <a:prstGeom prst="rect">
            <a:avLst/>
          </a:prstGeom>
        </p:spPr>
      </p:pic>
      <p:pic>
        <p:nvPicPr>
          <p:cNvPr id="43" name="Grafik 4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D72BFF9-3C35-4ED3-AEF4-04506F6C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378025"/>
            <a:ext cx="512290" cy="512290"/>
          </a:xfrm>
          <a:prstGeom prst="rect">
            <a:avLst/>
          </a:prstGeom>
        </p:spPr>
      </p:pic>
      <p:pic>
        <p:nvPicPr>
          <p:cNvPr id="44" name="Grafik 4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9931577-46BD-4A04-ADF0-4408A3B4A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988478"/>
            <a:ext cx="512290" cy="512290"/>
          </a:xfrm>
          <a:prstGeom prst="rect">
            <a:avLst/>
          </a:prstGeom>
        </p:spPr>
      </p:pic>
      <p:pic>
        <p:nvPicPr>
          <p:cNvPr id="45" name="Grafik 4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83AF129-525E-4C3F-A164-C7F72847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325765"/>
            <a:ext cx="512290" cy="512290"/>
          </a:xfrm>
          <a:prstGeom prst="rect">
            <a:avLst/>
          </a:prstGeom>
        </p:spPr>
      </p:pic>
      <p:pic>
        <p:nvPicPr>
          <p:cNvPr id="46" name="Grafik 4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623AAF6-AA23-46AE-8341-87864244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936217"/>
            <a:ext cx="512290" cy="512290"/>
          </a:xfrm>
          <a:prstGeom prst="rect">
            <a:avLst/>
          </a:prstGeom>
        </p:spPr>
      </p:pic>
      <p:pic>
        <p:nvPicPr>
          <p:cNvPr id="47" name="Grafik 4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FDFE44A-D600-4C99-847F-70AA292625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2546669"/>
            <a:ext cx="512290" cy="512290"/>
          </a:xfrm>
          <a:prstGeom prst="rect">
            <a:avLst/>
          </a:prstGeom>
        </p:spPr>
      </p:pic>
      <p:pic>
        <p:nvPicPr>
          <p:cNvPr id="48" name="Grafik 4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6FD92CE-798D-44E5-8DF1-D82CDDE8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157121"/>
            <a:ext cx="512290" cy="512290"/>
          </a:xfrm>
          <a:prstGeom prst="rect">
            <a:avLst/>
          </a:prstGeom>
        </p:spPr>
      </p:pic>
      <p:pic>
        <p:nvPicPr>
          <p:cNvPr id="49" name="Grafik 4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54FA623-6833-429A-AA2D-6EAA3ADB6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767573"/>
            <a:ext cx="512290" cy="512290"/>
          </a:xfrm>
          <a:prstGeom prst="rect">
            <a:avLst/>
          </a:prstGeom>
        </p:spPr>
      </p:pic>
      <p:pic>
        <p:nvPicPr>
          <p:cNvPr id="50" name="Grafik 4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35616D5-0C3C-4708-AF2F-08F5FFA2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378025"/>
            <a:ext cx="512290" cy="512290"/>
          </a:xfrm>
          <a:prstGeom prst="rect">
            <a:avLst/>
          </a:prstGeom>
        </p:spPr>
      </p:pic>
      <p:pic>
        <p:nvPicPr>
          <p:cNvPr id="51" name="Grafik 5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6ACFD0CA-1421-4B1C-8D30-16C73FBD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988478"/>
            <a:ext cx="512290" cy="512290"/>
          </a:xfrm>
          <a:prstGeom prst="rect">
            <a:avLst/>
          </a:prstGeom>
        </p:spPr>
      </p:pic>
      <p:pic>
        <p:nvPicPr>
          <p:cNvPr id="52" name="Grafik 5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910967E-6494-4995-BBFB-F59B87E171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341505"/>
            <a:ext cx="512290" cy="512290"/>
          </a:xfrm>
          <a:prstGeom prst="rect">
            <a:avLst/>
          </a:prstGeom>
        </p:spPr>
      </p:pic>
      <p:pic>
        <p:nvPicPr>
          <p:cNvPr id="53" name="Grafik 5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4F82AAD-0CA5-4AD8-92C6-ADE86D794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951957"/>
            <a:ext cx="512290" cy="512290"/>
          </a:xfrm>
          <a:prstGeom prst="rect">
            <a:avLst/>
          </a:prstGeom>
        </p:spPr>
      </p:pic>
      <p:pic>
        <p:nvPicPr>
          <p:cNvPr id="54" name="Grafik 5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11680AD-F9DB-405B-BFA0-056B05DA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2562409"/>
            <a:ext cx="512290" cy="512290"/>
          </a:xfrm>
          <a:prstGeom prst="rect">
            <a:avLst/>
          </a:prstGeom>
        </p:spPr>
      </p:pic>
      <p:pic>
        <p:nvPicPr>
          <p:cNvPr id="56" name="Grafik 5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AB719EE-9298-42DC-9319-785D3AD802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3783313"/>
            <a:ext cx="512290" cy="512290"/>
          </a:xfrm>
          <a:prstGeom prst="rect">
            <a:avLst/>
          </a:prstGeom>
        </p:spPr>
      </p:pic>
      <p:pic>
        <p:nvPicPr>
          <p:cNvPr id="57" name="Grafik 5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8D814211-0A5E-491F-B5B8-C4CD8F22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4393765"/>
            <a:ext cx="512290" cy="512290"/>
          </a:xfrm>
          <a:prstGeom prst="rect">
            <a:avLst/>
          </a:prstGeom>
        </p:spPr>
      </p:pic>
      <p:pic>
        <p:nvPicPr>
          <p:cNvPr id="58" name="Grafik 5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296A25B-B274-4564-908E-ED980609D5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5004218"/>
            <a:ext cx="512290" cy="512290"/>
          </a:xfrm>
          <a:prstGeom prst="rect">
            <a:avLst/>
          </a:prstGeom>
        </p:spPr>
      </p:pic>
      <p:pic>
        <p:nvPicPr>
          <p:cNvPr id="59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5800A5A8-877E-4EEC-B95A-1BDA5D9E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08" y="3115438"/>
            <a:ext cx="596519" cy="5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0303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7" y="2100934"/>
            <a:ext cx="5958935" cy="6085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noProof="0" dirty="0"/>
              <a:t>Normal</a:t>
            </a:r>
          </a:p>
        </p:txBody>
      </p:sp>
      <p:pic>
        <p:nvPicPr>
          <p:cNvPr id="1026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75D68F6A-B026-4559-8EB5-B45B220F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5" y="3246775"/>
            <a:ext cx="2723639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0B3E6F8-E8A4-4E1D-A0ED-A00C0DEC17D1}"/>
              </a:ext>
            </a:extLst>
          </p:cNvPr>
          <p:cNvGrpSpPr/>
          <p:nvPr/>
        </p:nvGrpSpPr>
        <p:grpSpPr>
          <a:xfrm>
            <a:off x="4014358" y="2100934"/>
            <a:ext cx="1412285" cy="1328066"/>
            <a:chOff x="5888182" y="3371074"/>
            <a:chExt cx="1510146" cy="142009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8EA90BE9-6501-4BC4-9FCB-5B1F13A55A2E}"/>
                </a:ext>
              </a:extLst>
            </p:cNvPr>
            <p:cNvCxnSpPr/>
            <p:nvPr/>
          </p:nvCxnSpPr>
          <p:spPr>
            <a:xfrm>
              <a:off x="6650183" y="4084583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DC7E6A5-7294-46E6-BC05-968B85CA3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183" y="3371074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AF3F25F-1EF3-4DA2-A541-C4B6E1C2B016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83" y="4084583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28F908F-0CD7-4945-99F9-024BCC29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182" y="4084583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89079EA-C251-4323-9AAF-20A14855C077}"/>
              </a:ext>
            </a:extLst>
          </p:cNvPr>
          <p:cNvGrpSpPr/>
          <p:nvPr/>
        </p:nvGrpSpPr>
        <p:grpSpPr>
          <a:xfrm>
            <a:off x="4014358" y="3754735"/>
            <a:ext cx="1392994" cy="1309925"/>
            <a:chOff x="8368145" y="3429000"/>
            <a:chExt cx="1510146" cy="1420091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7E0CAE-2D6B-41CE-A853-6D4A2590BBBF}"/>
                </a:ext>
              </a:extLst>
            </p:cNvPr>
            <p:cNvCxnSpPr/>
            <p:nvPr/>
          </p:nvCxnSpPr>
          <p:spPr>
            <a:xfrm>
              <a:off x="9130146" y="4142509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0FF201D-2690-4888-AC4B-975784F5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429000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2F49BBE-86C4-427B-B21F-690263DB16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2E82FF3-1BB6-43BE-AA43-A2B26ECF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4142509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D53F196-A830-4F2E-8079-8256FEF8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601450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F73F15-B20B-48ED-B5F8-E646891E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01F88E9-D270-4849-9575-D818FCE2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690" y="4142509"/>
              <a:ext cx="623457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E54EB94-B2E5-4681-B9DE-B67798E4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691" y="3601450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CE77A9-E235-4786-83BF-4CD43DBED2DB}"/>
              </a:ext>
            </a:extLst>
          </p:cNvPr>
          <p:cNvGrpSpPr/>
          <p:nvPr/>
        </p:nvGrpSpPr>
        <p:grpSpPr>
          <a:xfrm>
            <a:off x="4020748" y="5390394"/>
            <a:ext cx="1392994" cy="1309925"/>
            <a:chOff x="3376061" y="3580365"/>
            <a:chExt cx="1510146" cy="1420091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C45D133-8E84-493E-8896-D01294A7C16C}"/>
                </a:ext>
              </a:extLst>
            </p:cNvPr>
            <p:cNvCxnSpPr/>
            <p:nvPr/>
          </p:nvCxnSpPr>
          <p:spPr>
            <a:xfrm>
              <a:off x="4138062" y="4293874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E7CE4B1-7859-4113-93E8-AB656AFC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580365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5468A49-9440-47E4-99D0-E9C9A87A15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0572C4D-5384-4A3A-9305-510903E1F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061" y="4293874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9F977DD3-39C4-4A72-8D20-92F7B12F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752815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B0422CC-8D49-4125-827E-36B1421B6BA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0610EFD-7E5D-4F65-8DC9-FB9731918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06" y="4293874"/>
              <a:ext cx="623457" cy="55521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BB259C8-DF38-4097-B747-ABF5F523D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07" y="3752815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D014BA4-5C57-4825-96C5-7AE5776654E4}"/>
                </a:ext>
              </a:extLst>
            </p:cNvPr>
            <p:cNvSpPr/>
            <p:nvPr/>
          </p:nvSpPr>
          <p:spPr>
            <a:xfrm>
              <a:off x="3930242" y="4084583"/>
              <a:ext cx="418142" cy="418142"/>
            </a:xfrm>
            <a:prstGeom prst="ellipse">
              <a:avLst/>
            </a:prstGeom>
            <a:solidFill>
              <a:srgbClr val="373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/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blipFill>
                <a:blip r:embed="rId4"/>
                <a:stretch>
                  <a:fillRect l="-230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/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blipFill>
                <a:blip r:embed="rId5"/>
                <a:stretch>
                  <a:fillRect l="-124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/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𝑣𝑒𝑟𝑤𝑒𝑖𝑙𝑒𝑛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blipFill>
                <a:blip r:embed="rId6"/>
                <a:stretch>
                  <a:fillRect l="-134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Der Agent und die zu betrachtenden Aktionsmengen</a:t>
            </a:r>
            <a:endParaRPr lang="de-DE" sz="2400" dirty="0"/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86220876-0731-4645-AA8A-57366C83E7D4}"/>
              </a:ext>
            </a:extLst>
          </p:cNvPr>
          <p:cNvSpPr txBox="1">
            <a:spLocks/>
          </p:cNvSpPr>
          <p:nvPr/>
        </p:nvSpPr>
        <p:spPr>
          <a:xfrm>
            <a:off x="5603767" y="3758198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994965CF-6D1B-4CFD-A735-E7BAC15ABB95}"/>
              </a:ext>
            </a:extLst>
          </p:cNvPr>
          <p:cNvSpPr txBox="1">
            <a:spLocks/>
          </p:cNvSpPr>
          <p:nvPr/>
        </p:nvSpPr>
        <p:spPr>
          <a:xfrm>
            <a:off x="5603767" y="5390394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König+</a:t>
            </a: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2A3E0868-3F8E-408B-914A-FA5C71024CFD}"/>
              </a:ext>
            </a:extLst>
          </p:cNvPr>
          <p:cNvCxnSpPr/>
          <p:nvPr/>
        </p:nvCxnSpPr>
        <p:spPr>
          <a:xfrm>
            <a:off x="4014358" y="3602182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7986541-EA45-441D-8BDA-BC6E778767C5}"/>
              </a:ext>
            </a:extLst>
          </p:cNvPr>
          <p:cNvCxnSpPr/>
          <p:nvPr/>
        </p:nvCxnSpPr>
        <p:spPr>
          <a:xfrm>
            <a:off x="4014358" y="5223164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4219944-B1A1-4F00-B866-63AF05B101AA}"/>
              </a:ext>
            </a:extLst>
          </p:cNvPr>
          <p:cNvCxnSpPr>
            <a:cxnSpLocks/>
          </p:cNvCxnSpPr>
          <p:nvPr/>
        </p:nvCxnSpPr>
        <p:spPr>
          <a:xfrm flipV="1">
            <a:off x="5548347" y="2061240"/>
            <a:ext cx="0" cy="4639079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197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3085818" y="2175373"/>
            <a:ext cx="7593684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Insel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100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Terminalzustand</a:t>
            </a:r>
            <a:endParaRPr lang="de-DE" sz="32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074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069CDA8A-E259-4CEC-94FE-C40FAD4E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82" y="21753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ED8B-FDEA-4FE6-B8BC-AF3B4111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7185"/>
              </p:ext>
            </p:extLst>
          </p:nvPr>
        </p:nvGraphicFramePr>
        <p:xfrm>
          <a:off x="1153082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3085817" y="4673597"/>
            <a:ext cx="7990500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See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D6DBCA40-790B-47FD-BEB3-A7C10FDEFFD7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Beschreibung der Belohnungen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9182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622766" y="1559463"/>
            <a:ext cx="3182280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Ohne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 rot="16200000">
            <a:off x="-505851" y="2774014"/>
            <a:ext cx="1860919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Deterministisch</a:t>
            </a:r>
            <a:endParaRPr lang="de-DE" sz="28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>
            <a:off x="622765" y="2041557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 rot="16200000">
            <a:off x="-880295" y="5009386"/>
            <a:ext cx="2609806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>
            <a:off x="622765" y="3902484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784651" y="301537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76" y="2290050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76" y="2290330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2" y="232455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1729255" y="2528237"/>
            <a:ext cx="1500807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blipFill>
                <a:blip r:embed="rId6"/>
                <a:stretch>
                  <a:fillRect r="-551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rafik 70">
            <a:extLst>
              <a:ext uri="{FF2B5EF4-FFF2-40B4-BE49-F238E27FC236}">
                <a16:creationId xmlns:a16="http://schemas.microsoft.com/office/drawing/2014/main" id="{FAAB3794-BA33-43E4-9E60-06D1BFAE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52" y="2293972"/>
            <a:ext cx="478979" cy="47897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E5E0A05C-96C6-430F-8E1E-17F03B27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52" y="2294252"/>
            <a:ext cx="478979" cy="478979"/>
          </a:xfrm>
          <a:prstGeom prst="rect">
            <a:avLst/>
          </a:prstGeom>
        </p:spPr>
      </p:pic>
      <p:pic>
        <p:nvPicPr>
          <p:cNvPr id="7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FC124A0-9442-4AAF-8206-52F26BC5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62" y="232847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797798" y="5483806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23" y="4758481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23" y="4758761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9" y="4792983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1742402" y="4413139"/>
            <a:ext cx="1021597" cy="585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/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2755E10-55EB-46D4-B595-C7EE87A5C617}"/>
              </a:ext>
            </a:extLst>
          </p:cNvPr>
          <p:cNvGrpSpPr/>
          <p:nvPr/>
        </p:nvGrpSpPr>
        <p:grpSpPr>
          <a:xfrm>
            <a:off x="2763999" y="4173649"/>
            <a:ext cx="954179" cy="479259"/>
            <a:chOff x="2820822" y="4649758"/>
            <a:chExt cx="954179" cy="479259"/>
          </a:xfrm>
        </p:grpSpPr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36C3D7E0-E6FB-4C24-A75F-142C6AD9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044641F-D397-4483-9AC7-4441B7A8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8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341146C-A755-414E-9BC5-0B3BB2D67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747340" y="4941267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1742402" y="4998251"/>
            <a:ext cx="1004938" cy="653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A9D1DB-A50D-48FE-967E-A0AF715F120C}"/>
              </a:ext>
            </a:extLst>
          </p:cNvPr>
          <p:cNvCxnSpPr>
            <a:cxnSpLocks/>
          </p:cNvCxnSpPr>
          <p:nvPr/>
        </p:nvCxnSpPr>
        <p:spPr>
          <a:xfrm>
            <a:off x="4159972" y="348540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/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>
            <a:extLst>
              <a:ext uri="{FF2B5EF4-FFF2-40B4-BE49-F238E27FC236}">
                <a16:creationId xmlns:a16="http://schemas.microsoft.com/office/drawing/2014/main" id="{20B45D96-60D0-4343-A7D8-40F1B4541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97" y="2760084"/>
            <a:ext cx="478979" cy="478979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F83E431-88F6-400A-A1B5-41DEC648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97" y="2760364"/>
            <a:ext cx="478979" cy="478979"/>
          </a:xfrm>
          <a:prstGeom prst="rect">
            <a:avLst/>
          </a:prstGeom>
        </p:spPr>
      </p:pic>
      <p:pic>
        <p:nvPicPr>
          <p:cNvPr id="42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3F8B7CD-113E-4B1A-B1CC-4CCD0652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23" y="279458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C18C11C-8C18-401D-90CE-1C181C96794D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 flipV="1">
            <a:off x="5104576" y="2996050"/>
            <a:ext cx="1031835" cy="3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/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blipFill>
                <a:blip r:embed="rId11"/>
                <a:stretch>
                  <a:fillRect r="-546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9569E26-C4DA-44BD-A7FB-76374E95FCCC}"/>
              </a:ext>
            </a:extLst>
          </p:cNvPr>
          <p:cNvCxnSpPr>
            <a:cxnSpLocks/>
          </p:cNvCxnSpPr>
          <p:nvPr/>
        </p:nvCxnSpPr>
        <p:spPr>
          <a:xfrm>
            <a:off x="3937034" y="5991912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/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Grafik 51">
            <a:extLst>
              <a:ext uri="{FF2B5EF4-FFF2-40B4-BE49-F238E27FC236}">
                <a16:creationId xmlns:a16="http://schemas.microsoft.com/office/drawing/2014/main" id="{1BFF77C3-D7D4-4F12-8B23-BADAD7333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459" y="5266587"/>
            <a:ext cx="478979" cy="478979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C99521-AD1E-4D90-A777-83AF42CC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59" y="5266867"/>
            <a:ext cx="478979" cy="478979"/>
          </a:xfrm>
          <a:prstGeom prst="rect">
            <a:avLst/>
          </a:prstGeom>
        </p:spPr>
      </p:pic>
      <p:pic>
        <p:nvPicPr>
          <p:cNvPr id="54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8502624-953E-4583-9B74-0106F34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85" y="5301089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0A37EB6-78EC-4075-A5C8-8341CD874C4F}"/>
              </a:ext>
            </a:extLst>
          </p:cNvPr>
          <p:cNvCxnSpPr>
            <a:cxnSpLocks/>
            <a:stCxn id="53" idx="3"/>
            <a:endCxn id="103" idx="1"/>
          </p:cNvCxnSpPr>
          <p:nvPr/>
        </p:nvCxnSpPr>
        <p:spPr>
          <a:xfrm flipV="1">
            <a:off x="4881638" y="4407526"/>
            <a:ext cx="943988" cy="1098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25D951C-B4E3-4E7C-B30D-7C1C88BBE41B}"/>
              </a:ext>
            </a:extLst>
          </p:cNvPr>
          <p:cNvGrpSpPr/>
          <p:nvPr/>
        </p:nvGrpSpPr>
        <p:grpSpPr>
          <a:xfrm>
            <a:off x="5825626" y="4168036"/>
            <a:ext cx="954179" cy="479259"/>
            <a:chOff x="2820822" y="4649758"/>
            <a:chExt cx="954179" cy="479259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951B2847-E916-4013-8ED7-242F4251F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459A37BF-B543-4627-B5F9-F2A4D52B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105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86F5E52-B90F-4FB9-B7DD-739D51429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056FEF0-B563-4696-9A4A-F2D22B7E3842}"/>
              </a:ext>
            </a:extLst>
          </p:cNvPr>
          <p:cNvGrpSpPr/>
          <p:nvPr/>
        </p:nvGrpSpPr>
        <p:grpSpPr>
          <a:xfrm>
            <a:off x="5821129" y="4796143"/>
            <a:ext cx="954179" cy="950072"/>
            <a:chOff x="2804163" y="5303076"/>
            <a:chExt cx="954179" cy="950072"/>
          </a:xfrm>
        </p:grpSpPr>
        <p:pic>
          <p:nvPicPr>
            <p:cNvPr id="99" name="Grafik 98">
              <a:extLst>
                <a:ext uri="{FF2B5EF4-FFF2-40B4-BE49-F238E27FC236}">
                  <a16:creationId xmlns:a16="http://schemas.microsoft.com/office/drawing/2014/main" id="{B28754DA-120B-4F98-B683-8779AC15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76934F3F-205A-40AA-9EEB-9234DC64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02D417F7-4024-4710-83EB-C840078CD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0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704B011-27C7-479E-93D2-8F4481D8B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356652C-8D4E-483B-A31B-903588D5F82B}"/>
              </a:ext>
            </a:extLst>
          </p:cNvPr>
          <p:cNvCxnSpPr>
            <a:cxnSpLocks/>
            <a:stCxn id="53" idx="3"/>
            <a:endCxn id="99" idx="1"/>
          </p:cNvCxnSpPr>
          <p:nvPr/>
        </p:nvCxnSpPr>
        <p:spPr>
          <a:xfrm>
            <a:off x="4881638" y="5506357"/>
            <a:ext cx="939491" cy="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/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A1333AD-3E26-4419-9C33-947A445814C6}"/>
              </a:ext>
            </a:extLst>
          </p:cNvPr>
          <p:cNvGrpSpPr/>
          <p:nvPr/>
        </p:nvGrpSpPr>
        <p:grpSpPr>
          <a:xfrm>
            <a:off x="6136411" y="2285747"/>
            <a:ext cx="954179" cy="950072"/>
            <a:chOff x="2804163" y="5303076"/>
            <a:chExt cx="954179" cy="950072"/>
          </a:xfrm>
        </p:grpSpPr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687A916F-04AC-452F-BAA6-B88799907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1B14FE6-AC1F-4A1C-A66E-3BD7A41C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6CEBD79-F81B-4B23-9362-9A64BBEFE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98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0E60C96B-3FDE-42FA-9564-278D31F66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6507A05-8CF1-4744-969C-D84E7A27F8E8}"/>
              </a:ext>
            </a:extLst>
          </p:cNvPr>
          <p:cNvGrpSpPr/>
          <p:nvPr/>
        </p:nvGrpSpPr>
        <p:grpSpPr>
          <a:xfrm>
            <a:off x="6425093" y="4949088"/>
            <a:ext cx="953282" cy="1427413"/>
            <a:chOff x="2934170" y="3609975"/>
            <a:chExt cx="953282" cy="1427413"/>
          </a:xfrm>
        </p:grpSpPr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076EA06-1694-400F-880F-4358F18B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C3671F5C-DDCD-48B5-A293-E9030A8A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A318D343-460A-481D-A1A3-98D1B8952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56011005-D322-42DE-B22A-3035BC79F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9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ED1F543-DCA1-4B02-A3F6-B2D4BEDC8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/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CB1BB8-076F-4DAF-BF02-EBF116316D66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4881638" y="5506357"/>
            <a:ext cx="1543455" cy="630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/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A834F9D6-E2DA-4AAE-B39A-9F20B575C8B7}"/>
              </a:ext>
            </a:extLst>
          </p:cNvPr>
          <p:cNvCxnSpPr>
            <a:cxnSpLocks/>
          </p:cNvCxnSpPr>
          <p:nvPr/>
        </p:nvCxnSpPr>
        <p:spPr>
          <a:xfrm>
            <a:off x="8228574" y="350246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/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Grafik 107">
            <a:extLst>
              <a:ext uri="{FF2B5EF4-FFF2-40B4-BE49-F238E27FC236}">
                <a16:creationId xmlns:a16="http://schemas.microsoft.com/office/drawing/2014/main" id="{74621DC1-1DE4-4EB5-8DB3-6FB02C6C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99" y="2777144"/>
            <a:ext cx="478979" cy="478979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E49E5A0-CCD9-4FE0-A878-9A0B882A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199" y="2777424"/>
            <a:ext cx="478979" cy="478979"/>
          </a:xfrm>
          <a:prstGeom prst="rect">
            <a:avLst/>
          </a:prstGeom>
        </p:spPr>
      </p:pic>
      <p:pic>
        <p:nvPicPr>
          <p:cNvPr id="11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46B8A07-A93A-4B22-81C2-E48ADF54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25" y="281164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41BE3F5A-9921-45E1-8A78-B82A4E5D2CD0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>
            <a:off x="9173178" y="3016914"/>
            <a:ext cx="1347904" cy="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/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DB30BB39-4725-4C43-91CE-08DF0D28D00F}"/>
              </a:ext>
            </a:extLst>
          </p:cNvPr>
          <p:cNvCxnSpPr>
            <a:cxnSpLocks/>
          </p:cNvCxnSpPr>
          <p:nvPr/>
        </p:nvCxnSpPr>
        <p:spPr>
          <a:xfrm>
            <a:off x="7614351" y="5997024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/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Grafik 114">
            <a:extLst>
              <a:ext uri="{FF2B5EF4-FFF2-40B4-BE49-F238E27FC236}">
                <a16:creationId xmlns:a16="http://schemas.microsoft.com/office/drawing/2014/main" id="{77813D72-41A2-4991-8AC2-633AB718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76" y="5271699"/>
            <a:ext cx="478979" cy="478979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778E066-7D62-42F3-8464-424FE114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976" y="5271979"/>
            <a:ext cx="478979" cy="478979"/>
          </a:xfrm>
          <a:prstGeom prst="rect">
            <a:avLst/>
          </a:prstGeom>
        </p:spPr>
      </p:pic>
      <p:pic>
        <p:nvPicPr>
          <p:cNvPr id="117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95F19C2-96EA-4F2F-A210-132B4B4D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02" y="5306201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F9FEFE1-2EA9-407A-9C5F-2F536883E4C9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 flipV="1">
            <a:off x="8558955" y="4877463"/>
            <a:ext cx="958459" cy="634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71C9A942-3764-47F2-A173-2F2F401BE393}"/>
              </a:ext>
            </a:extLst>
          </p:cNvPr>
          <p:cNvGrpSpPr/>
          <p:nvPr/>
        </p:nvGrpSpPr>
        <p:grpSpPr>
          <a:xfrm>
            <a:off x="9517414" y="4167160"/>
            <a:ext cx="954179" cy="950072"/>
            <a:chOff x="2804163" y="5303076"/>
            <a:chExt cx="954179" cy="950072"/>
          </a:xfrm>
        </p:grpSpPr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C8B85D6D-DD4E-4979-A111-0EA771A1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A323CBC3-3FC3-429D-B1BC-60AC366B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D3DC399E-5050-4D49-9D45-0A146CF7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23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823CD189-B33A-4A45-8045-865F72ABA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6734951-134E-4CDB-860D-E1E676BF8105}"/>
              </a:ext>
            </a:extLst>
          </p:cNvPr>
          <p:cNvCxnSpPr>
            <a:cxnSpLocks/>
            <a:stCxn id="116" idx="3"/>
            <a:endCxn id="143" idx="1"/>
          </p:cNvCxnSpPr>
          <p:nvPr/>
        </p:nvCxnSpPr>
        <p:spPr>
          <a:xfrm>
            <a:off x="8558955" y="5511469"/>
            <a:ext cx="1526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/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/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CDB2405-93B7-41BC-AD0D-1C5F736C84D2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8558955" y="5511469"/>
            <a:ext cx="2112368" cy="615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/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B35A9C0-EF23-40CF-99EE-C4D2DC1BB4F1}"/>
              </a:ext>
            </a:extLst>
          </p:cNvPr>
          <p:cNvGrpSpPr/>
          <p:nvPr/>
        </p:nvGrpSpPr>
        <p:grpSpPr>
          <a:xfrm>
            <a:off x="10046780" y="2305411"/>
            <a:ext cx="953282" cy="1427413"/>
            <a:chOff x="2934170" y="3609975"/>
            <a:chExt cx="953282" cy="1427413"/>
          </a:xfrm>
        </p:grpSpPr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EC332954-845B-4D67-B48C-7190FCD3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C7DD9053-5B48-4F5E-91FC-2C5CE38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1CF43B46-2775-477E-B650-1880FC12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CB8EA259-1D9B-445A-9CAC-81051A7F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13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489FF8DB-9E37-46E3-A471-949F7BAB5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F9FC601-B658-4C82-844B-22B7DC39D7BD}"/>
              </a:ext>
            </a:extLst>
          </p:cNvPr>
          <p:cNvGrpSpPr/>
          <p:nvPr/>
        </p:nvGrpSpPr>
        <p:grpSpPr>
          <a:xfrm>
            <a:off x="10671323" y="4465881"/>
            <a:ext cx="953407" cy="1900437"/>
            <a:chOff x="3342680" y="4648427"/>
            <a:chExt cx="953407" cy="1900437"/>
          </a:xfrm>
        </p:grpSpPr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ACC62210-42BD-4B8B-902F-7A4281E0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108" y="4648427"/>
              <a:ext cx="478979" cy="478979"/>
            </a:xfrm>
            <a:prstGeom prst="rect">
              <a:avLst/>
            </a:prstGeom>
          </p:spPr>
        </p:pic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B85BD93-B1D9-43C0-BFE8-E2EBE36D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2680" y="6069885"/>
              <a:ext cx="478979" cy="47897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8A23575D-A4D3-4A6D-AB31-F41B2ADE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3" y="6069885"/>
              <a:ext cx="478979" cy="478979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042D7532-1696-445E-AE02-7668304C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2" y="5595668"/>
              <a:ext cx="478979" cy="478979"/>
            </a:xfrm>
            <a:prstGeom prst="rect">
              <a:avLst/>
            </a:prstGeom>
          </p:spPr>
        </p:pic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1B4BCF54-49ED-4CBF-BF21-8AFBDC88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1" y="5121451"/>
              <a:ext cx="478979" cy="478979"/>
            </a:xfrm>
            <a:prstGeom prst="rect">
              <a:avLst/>
            </a:prstGeom>
          </p:spPr>
        </p:pic>
        <p:pic>
          <p:nvPicPr>
            <p:cNvPr id="14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E2639B54-0C7C-46CB-B964-9E2BBE94F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301" y="4687167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99ACB082-E5C1-468A-9163-CE09716460E2}"/>
              </a:ext>
            </a:extLst>
          </p:cNvPr>
          <p:cNvGrpSpPr/>
          <p:nvPr/>
        </p:nvGrpSpPr>
        <p:grpSpPr>
          <a:xfrm>
            <a:off x="10085282" y="4323545"/>
            <a:ext cx="953282" cy="1427413"/>
            <a:chOff x="6492280" y="4462241"/>
            <a:chExt cx="953282" cy="1427413"/>
          </a:xfrm>
        </p:grpSpPr>
        <p:pic>
          <p:nvPicPr>
            <p:cNvPr id="143" name="Grafik 142">
              <a:extLst>
                <a:ext uri="{FF2B5EF4-FFF2-40B4-BE49-F238E27FC236}">
                  <a16:creationId xmlns:a16="http://schemas.microsoft.com/office/drawing/2014/main" id="{EECFB095-B94B-4AA9-887E-3B6F2975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280" y="5410675"/>
              <a:ext cx="478979" cy="478979"/>
            </a:xfrm>
            <a:prstGeom prst="rect">
              <a:avLst/>
            </a:prstGeom>
          </p:spPr>
        </p:pic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D3F7C804-EE10-4B67-A519-134A5F7E9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3" y="5410675"/>
              <a:ext cx="478979" cy="478979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A413DA01-72EC-4991-8FBE-91A1DD35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2" y="4936458"/>
              <a:ext cx="478979" cy="478979"/>
            </a:xfrm>
            <a:prstGeom prst="rect">
              <a:avLst/>
            </a:prstGeom>
          </p:spPr>
        </p:pic>
        <p:pic>
          <p:nvPicPr>
            <p:cNvPr id="146" name="Grafik 145">
              <a:extLst>
                <a:ext uri="{FF2B5EF4-FFF2-40B4-BE49-F238E27FC236}">
                  <a16:creationId xmlns:a16="http://schemas.microsoft.com/office/drawing/2014/main" id="{10A4F3C2-BFD3-43E8-8441-D378A8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1" y="4462241"/>
              <a:ext cx="478979" cy="478979"/>
            </a:xfrm>
            <a:prstGeom prst="rect">
              <a:avLst/>
            </a:prstGeom>
          </p:spPr>
        </p:pic>
        <p:pic>
          <p:nvPicPr>
            <p:cNvPr id="14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6D20392-6F74-4034-AE35-89421C643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69" y="4501218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0D042B1-3A53-485E-8B60-EACE01BD8198}"/>
              </a:ext>
            </a:extLst>
          </p:cNvPr>
          <p:cNvCxnSpPr>
            <a:cxnSpLocks/>
          </p:cNvCxnSpPr>
          <p:nvPr/>
        </p:nvCxnSpPr>
        <p:spPr>
          <a:xfrm flipH="1">
            <a:off x="3805046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8AEB2B4-39CC-4B5D-BC2B-B4A56C8A96D6}"/>
              </a:ext>
            </a:extLst>
          </p:cNvPr>
          <p:cNvCxnSpPr>
            <a:cxnSpLocks/>
          </p:cNvCxnSpPr>
          <p:nvPr/>
        </p:nvCxnSpPr>
        <p:spPr>
          <a:xfrm flipH="1">
            <a:off x="7476379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nhaltsplatzhalter 4">
            <a:extLst>
              <a:ext uri="{FF2B5EF4-FFF2-40B4-BE49-F238E27FC236}">
                <a16:creationId xmlns:a16="http://schemas.microsoft.com/office/drawing/2014/main" id="{EFC9036A-10BD-462A-B086-41AB0AB1043D}"/>
              </a:ext>
            </a:extLst>
          </p:cNvPr>
          <p:cNvSpPr txBox="1">
            <a:spLocks/>
          </p:cNvSpPr>
          <p:nvPr/>
        </p:nvSpPr>
        <p:spPr>
          <a:xfrm>
            <a:off x="3805045" y="1559463"/>
            <a:ext cx="3671321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Schwacher Wind</a:t>
            </a:r>
          </a:p>
        </p:txBody>
      </p:sp>
      <p:sp>
        <p:nvSpPr>
          <p:cNvPr id="151" name="Inhaltsplatzhalter 4">
            <a:extLst>
              <a:ext uri="{FF2B5EF4-FFF2-40B4-BE49-F238E27FC236}">
                <a16:creationId xmlns:a16="http://schemas.microsoft.com/office/drawing/2014/main" id="{B87FE9B0-9302-454E-B76D-231B8D62C9ED}"/>
              </a:ext>
            </a:extLst>
          </p:cNvPr>
          <p:cNvSpPr txBox="1">
            <a:spLocks/>
          </p:cNvSpPr>
          <p:nvPr/>
        </p:nvSpPr>
        <p:spPr>
          <a:xfrm>
            <a:off x="7476366" y="1559463"/>
            <a:ext cx="4086342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Starker Wind</a:t>
            </a:r>
          </a:p>
        </p:txBody>
      </p:sp>
    </p:spTree>
    <p:extLst>
      <p:ext uri="{BB962C8B-B14F-4D97-AF65-F5344CB8AC3E}">
        <p14:creationId xmlns:p14="http://schemas.microsoft.com/office/powerpoint/2010/main" val="42450913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 ALGORITHMUS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4556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Pseudocode für SARSA</a:t>
            </a:r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Q-Value Update nach SARSA</a:t>
            </a:r>
          </a:p>
        </p:txBody>
      </p:sp>
      <p:pic>
        <p:nvPicPr>
          <p:cNvPr id="1028" name="Picture 4" descr="http://incompleteideas.net/book/ebook/pseudotmp8.png">
            <a:extLst>
              <a:ext uri="{FF2B5EF4-FFF2-40B4-BE49-F238E27FC236}">
                <a16:creationId xmlns:a16="http://schemas.microsoft.com/office/drawing/2014/main" id="{091CF559-71CA-4A44-9DC5-6AB77EC9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59" y="1961682"/>
            <a:ext cx="7409706" cy="30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55453-71A7-4541-A580-B11A2F81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85" y="5779570"/>
            <a:ext cx="9116296" cy="7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09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noProof="0" dirty="0"/>
                  <a:t>Anzahl der Episoden	</a:t>
                </a:r>
                <a:r>
                  <a:rPr lang="de-DE" sz="2800" noProof="0" dirty="0">
                    <a:sym typeface="Wingdings" panose="05000000000000000000" pitchFamily="2" charset="2"/>
                  </a:rPr>
                  <a:t> </a:t>
                </a:r>
                <a:r>
                  <a:rPr lang="de-DE" sz="2800" dirty="0">
                    <a:sym typeface="Wingdings" panose="05000000000000000000" pitchFamily="2" charset="2"/>
                  </a:rPr>
                  <a:t>5</a:t>
                </a:r>
                <a:r>
                  <a:rPr lang="de-DE" sz="2800" noProof="0" dirty="0">
                    <a:sym typeface="Wingdings" panose="05000000000000000000" pitchFamily="2" charset="2"/>
                  </a:rPr>
                  <a:t>.000 Episoden</a:t>
                </a:r>
                <a:endParaRPr lang="de-DE" sz="2800" noProof="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Diskontierung	</a:t>
                </a:r>
                <a:r>
                  <a:rPr lang="de-DE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=1.0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 err="1"/>
                  <a:t>Lernrate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Strategie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ε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𝑔𝑟𝑒𝑒𝑑𝑦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  <a:blipFill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893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ividend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2526F"/>
      </a:accent1>
      <a:accent2>
        <a:srgbClr val="04A5DF"/>
      </a:accent2>
      <a:accent3>
        <a:srgbClr val="59D0FB"/>
      </a:accent3>
      <a:accent4>
        <a:srgbClr val="9CE3FD"/>
      </a:accent4>
      <a:accent5>
        <a:srgbClr val="9F6715"/>
      </a:accent5>
      <a:accent6>
        <a:srgbClr val="FB0000"/>
      </a:accent6>
      <a:hlink>
        <a:srgbClr val="6B9F25"/>
      </a:hlink>
      <a:folHlink>
        <a:srgbClr val="9F6715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Breitbild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Calibri</vt:lpstr>
      <vt:lpstr>Cambria Math</vt:lpstr>
      <vt:lpstr>Consolas</vt:lpstr>
      <vt:lpstr>Segoe UI</vt:lpstr>
      <vt:lpstr>Wingdings</vt:lpstr>
      <vt:lpstr>Wingdings 2</vt:lpstr>
      <vt:lpstr>Dividende</vt:lpstr>
      <vt:lpstr>Segeln lernen mit sarsa</vt:lpstr>
      <vt:lpstr>Gliederung</vt:lpstr>
      <vt:lpstr>Aufgabenstellung</vt:lpstr>
      <vt:lpstr>Aufgabenstellung</vt:lpstr>
      <vt:lpstr>Aufgabenstellung</vt:lpstr>
      <vt:lpstr>Aufgabenstellung</vt:lpstr>
      <vt:lpstr>Aufgabenstellung </vt:lpstr>
      <vt:lpstr>SARSA ALGORITHMUS</vt:lpstr>
      <vt:lpstr>Parameter</vt:lpstr>
      <vt:lpstr>Implementierung</vt:lpstr>
      <vt:lpstr>Implementierung</vt:lpstr>
      <vt:lpstr>Demonstration lernen und anwenden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Standardization Efforts</dc:title>
  <dc:creator>Martin Zakarian Khengi</dc:creator>
  <cp:keywords>IoT, Standardization</cp:keywords>
  <cp:lastModifiedBy>Sven</cp:lastModifiedBy>
  <cp:revision>290</cp:revision>
  <dcterms:modified xsi:type="dcterms:W3CDTF">2018-07-13T09:01:43Z</dcterms:modified>
  <cp:category>Computer Sciences</cp:category>
  <cp:contentStatus/>
</cp:coreProperties>
</file>