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17"/>
  </p:notesMasterIdLst>
  <p:sldIdLst>
    <p:sldId id="333" r:id="rId2"/>
    <p:sldId id="334" r:id="rId3"/>
    <p:sldId id="444" r:id="rId4"/>
    <p:sldId id="440" r:id="rId5"/>
    <p:sldId id="437" r:id="rId6"/>
    <p:sldId id="445" r:id="rId7"/>
    <p:sldId id="446" r:id="rId8"/>
    <p:sldId id="447" r:id="rId9"/>
    <p:sldId id="448" r:id="rId10"/>
    <p:sldId id="449" r:id="rId11"/>
    <p:sldId id="441" r:id="rId12"/>
    <p:sldId id="442" r:id="rId13"/>
    <p:sldId id="438" r:id="rId14"/>
    <p:sldId id="443" r:id="rId15"/>
    <p:sldId id="43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2526F"/>
    <a:srgbClr val="373545"/>
    <a:srgbClr val="002060"/>
    <a:srgbClr val="3A4A6A"/>
    <a:srgbClr val="C00000"/>
    <a:srgbClr val="730000"/>
    <a:srgbClr val="9F6715"/>
    <a:srgbClr val="2EFAE7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3370" autoAdjust="0"/>
  </p:normalViewPr>
  <p:slideViewPr>
    <p:cSldViewPr snapToGrid="0">
      <p:cViewPr>
        <p:scale>
          <a:sx n="125" d="100"/>
          <a:sy n="125" d="100"/>
        </p:scale>
        <p:origin x="90" y="-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0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D556-87A9-4F46-8335-2B8C84324512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2E86A-6AF3-4717-B240-660FBE45A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3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5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8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1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7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2E86A-6AF3-4717-B240-660FBE45A78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9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1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72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623274"/>
            <a:ext cx="10986811" cy="1767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805BAD-9718-45AE-B29E-CA89C0850BBA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7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DD1-29E6-4D61-B966-CDD524F55795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62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AA842-EDB3-4EDD-9ED7-76F06137817A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37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50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2B1-8EC9-46E6-8CB8-7E4D078380A4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84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454F-66B6-406D-B4A8-A1DFE17575BF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4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551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5D2E-3906-4442-85DE-0FD00C070E9F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462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776-43D5-4861-A2F7-2B8A75658358}" type="datetime1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514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0D4-7EF4-4B97-BF51-889215E241BA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54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3F89-45D5-4ECE-8933-DF226FDDF8FB}" type="datetime1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77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7AFF8-F17C-4B0A-A752-4D14B54A3536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69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D23-405F-4B44-B6A8-F6640D105387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55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17F4ED-DBF5-47EA-88C9-351A42E079F7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7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290842"/>
            <a:ext cx="10817740" cy="2707343"/>
          </a:xfrm>
        </p:spPr>
        <p:txBody>
          <a:bodyPr>
            <a:normAutofit/>
          </a:bodyPr>
          <a:lstStyle/>
          <a:p>
            <a:r>
              <a:rPr lang="de-DE" sz="6500" noProof="0" dirty="0">
                <a:solidFill>
                  <a:srgbClr val="002060"/>
                </a:solidFill>
              </a:rPr>
              <a:t>Segeln lernen mit </a:t>
            </a:r>
            <a:r>
              <a:rPr lang="de-DE" sz="6500" b="1" noProof="0" dirty="0" err="1">
                <a:solidFill>
                  <a:srgbClr val="002060"/>
                </a:solidFill>
              </a:rPr>
              <a:t>sarsa</a:t>
            </a:r>
            <a:endParaRPr lang="de-DE" sz="6500" b="1" noProof="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71637" y="537883"/>
            <a:ext cx="3292768" cy="1647546"/>
          </a:xfrm>
          <a:prstGeom prst="rect">
            <a:avLst/>
          </a:prstGeom>
        </p:spPr>
      </p:pic>
      <p:sp>
        <p:nvSpPr>
          <p:cNvPr id="11" name="Titel 8">
            <a:extLst>
              <a:ext uri="{FF2B5EF4-FFF2-40B4-BE49-F238E27FC236}">
                <a16:creationId xmlns:a16="http://schemas.microsoft.com/office/drawing/2014/main" id="{31AB70A7-9417-447F-BC2D-0E256A16CF10}"/>
              </a:ext>
            </a:extLst>
          </p:cNvPr>
          <p:cNvSpPr txBox="1">
            <a:spLocks/>
          </p:cNvSpPr>
          <p:nvPr/>
        </p:nvSpPr>
        <p:spPr>
          <a:xfrm>
            <a:off x="733428" y="3906746"/>
            <a:ext cx="10817740" cy="4859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>
                <a:solidFill>
                  <a:srgbClr val="002060"/>
                </a:solidFill>
              </a:rPr>
              <a:t>Präsentiert</a:t>
            </a:r>
            <a:r>
              <a:rPr lang="en-US" sz="2400" dirty="0">
                <a:solidFill>
                  <a:srgbClr val="002060"/>
                </a:solidFill>
              </a:rPr>
              <a:t> von Sven fritz und Martin Zakarian Khengi 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2E6A0FD-BDE4-4B18-B42A-5DA262EFDDD2}"/>
              </a:ext>
            </a:extLst>
          </p:cNvPr>
          <p:cNvCxnSpPr>
            <a:cxnSpLocks/>
          </p:cNvCxnSpPr>
          <p:nvPr/>
        </p:nvCxnSpPr>
        <p:spPr>
          <a:xfrm>
            <a:off x="822960" y="3924857"/>
            <a:ext cx="88087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8">
            <a:extLst>
              <a:ext uri="{FF2B5EF4-FFF2-40B4-BE49-F238E27FC236}">
                <a16:creationId xmlns:a16="http://schemas.microsoft.com/office/drawing/2014/main" id="{80EDEFAF-486A-47E7-935C-02DCD371DAD1}"/>
              </a:ext>
            </a:extLst>
          </p:cNvPr>
          <p:cNvSpPr txBox="1">
            <a:spLocks/>
          </p:cNvSpPr>
          <p:nvPr/>
        </p:nvSpPr>
        <p:spPr>
          <a:xfrm>
            <a:off x="846793" y="48140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760727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10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774922" y="1406484"/>
            <a:ext cx="10653003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See mit starkem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>
            <a:off x="754744" y="1838694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Deterministisch</a:t>
            </a:r>
            <a:endParaRPr lang="de-DE" sz="30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 flipV="1">
            <a:off x="750042" y="2249378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842493" y="3634727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>
            <a:off x="5510381" y="2866664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 flipV="1">
            <a:off x="5505679" y="3245716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919929" y="33094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9" y="3309434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18" y="2909402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18" y="2909682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4" y="294390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60" idx="1"/>
          </p:cNvCxnSpPr>
          <p:nvPr/>
        </p:nvCxnSpPr>
        <p:spPr>
          <a:xfrm>
            <a:off x="1787097" y="3149172"/>
            <a:ext cx="1444889" cy="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799226" y="2805110"/>
                <a:ext cx="130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26" y="2805110"/>
                <a:ext cx="13031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854621" y="584561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6" y="5120290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46" y="5120570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2" y="515479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 flipV="1">
            <a:off x="1799225" y="4726054"/>
            <a:ext cx="958459" cy="634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757684" y="4015751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64" idx="1"/>
          </p:cNvCxnSpPr>
          <p:nvPr/>
        </p:nvCxnSpPr>
        <p:spPr>
          <a:xfrm>
            <a:off x="1799225" y="5360060"/>
            <a:ext cx="15540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2087759">
                <a:off x="2127829" y="573377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759">
                <a:off x="2127829" y="5733770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DF0CA92-90F9-4E15-A432-C243D358BA13}"/>
                  </a:ext>
                </a:extLst>
              </p:cNvPr>
              <p:cNvSpPr txBox="1"/>
              <p:nvPr/>
            </p:nvSpPr>
            <p:spPr>
              <a:xfrm>
                <a:off x="1923967" y="501546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DF0CA92-90F9-4E15-A432-C243D358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67" y="5015462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E68B70A-B698-4059-98C1-C073DCA737DF}"/>
              </a:ext>
            </a:extLst>
          </p:cNvPr>
          <p:cNvCxnSpPr>
            <a:cxnSpLocks/>
            <a:stCxn id="78" idx="3"/>
            <a:endCxn id="46" idx="1"/>
          </p:cNvCxnSpPr>
          <p:nvPr/>
        </p:nvCxnSpPr>
        <p:spPr>
          <a:xfrm>
            <a:off x="1799225" y="5360060"/>
            <a:ext cx="2153933" cy="643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92CB4AF-7866-49BD-9E66-4038998866D9}"/>
                  </a:ext>
                </a:extLst>
              </p:cNvPr>
              <p:cNvSpPr txBox="1"/>
              <p:nvPr/>
            </p:nvSpPr>
            <p:spPr>
              <a:xfrm rot="18680488">
                <a:off x="1811319" y="4466837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92CB4AF-7866-49BD-9E66-40389988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0488">
                <a:off x="1811319" y="4466837"/>
                <a:ext cx="7763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C1883256-169A-4929-888F-84C6150F7445}"/>
              </a:ext>
            </a:extLst>
          </p:cNvPr>
          <p:cNvGrpSpPr/>
          <p:nvPr/>
        </p:nvGrpSpPr>
        <p:grpSpPr>
          <a:xfrm>
            <a:off x="2757684" y="2437669"/>
            <a:ext cx="953282" cy="1427413"/>
            <a:chOff x="2934170" y="3609975"/>
            <a:chExt cx="953282" cy="1427413"/>
          </a:xfrm>
        </p:grpSpPr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6E5ADAA7-4EAC-4EA7-BA47-4A25BCD9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18AD86E7-BF51-4EE7-9B59-2C40F29E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B44C1288-E320-4679-A25A-7D221BD0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17719239-BEE8-40BC-AB7B-3A6E6A6C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6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717BF7C1-C7F5-40C4-B856-D60449780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229EE75-4A33-4669-B599-B53635E39288}"/>
              </a:ext>
            </a:extLst>
          </p:cNvPr>
          <p:cNvGrpSpPr/>
          <p:nvPr/>
        </p:nvGrpSpPr>
        <p:grpSpPr>
          <a:xfrm>
            <a:off x="3953158" y="4342182"/>
            <a:ext cx="953407" cy="1900437"/>
            <a:chOff x="3342680" y="4648427"/>
            <a:chExt cx="953407" cy="1900437"/>
          </a:xfrm>
        </p:grpSpPr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55742DB0-AF82-4514-9126-74345CAB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108" y="4648427"/>
              <a:ext cx="478979" cy="478979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15C4911A-8555-491F-B86C-59ACF367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2680" y="6069885"/>
              <a:ext cx="478979" cy="478979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D83A806-DF8A-4EAE-8DEF-E8480B0C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3" y="6069885"/>
              <a:ext cx="478979" cy="478979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23F3EE8E-3299-4BE9-A3AC-7CF213C6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2" y="5595668"/>
              <a:ext cx="478979" cy="478979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74406A7-C21E-4E31-B2F1-117912D1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1" y="5121451"/>
              <a:ext cx="478979" cy="478979"/>
            </a:xfrm>
            <a:prstGeom prst="rect">
              <a:avLst/>
            </a:prstGeom>
          </p:spPr>
        </p:pic>
        <p:pic>
          <p:nvPicPr>
            <p:cNvPr id="53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173C4F9B-D78B-4374-89D3-847ADDC35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301" y="4687167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A653D81-BD17-41C2-8892-2CE51173E35F}"/>
              </a:ext>
            </a:extLst>
          </p:cNvPr>
          <p:cNvGrpSpPr/>
          <p:nvPr/>
        </p:nvGrpSpPr>
        <p:grpSpPr>
          <a:xfrm>
            <a:off x="3353262" y="4172136"/>
            <a:ext cx="953282" cy="1427413"/>
            <a:chOff x="6492280" y="4462241"/>
            <a:chExt cx="953282" cy="1427413"/>
          </a:xfrm>
        </p:grpSpPr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DA252E86-76C5-4660-9B09-FE6D362B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280" y="5410675"/>
              <a:ext cx="478979" cy="478979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B2A93F06-6DFF-4457-AC47-98728765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3" y="5410675"/>
              <a:ext cx="478979" cy="478979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BEB213-4B78-47AE-94AB-795BEFD8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2" y="4936458"/>
              <a:ext cx="478979" cy="478979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0F530F67-CF75-4AC9-8BF9-A7798A30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1" y="4462241"/>
              <a:ext cx="478979" cy="478979"/>
            </a:xfrm>
            <a:prstGeom prst="rect">
              <a:avLst/>
            </a:prstGeom>
          </p:spPr>
        </p:pic>
        <p:pic>
          <p:nvPicPr>
            <p:cNvPr id="7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0E325044-3B6C-4232-B395-5E6E02D84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69" y="4501218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593038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 ALGORITHMUS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334752090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290867461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199402"/>
            <a:ext cx="10817740" cy="3282063"/>
          </a:xfrm>
        </p:spPr>
        <p:txBody>
          <a:bodyPr>
            <a:normAutofit/>
          </a:bodyPr>
          <a:lstStyle/>
          <a:p>
            <a:r>
              <a:rPr lang="de-DE" sz="6000" noProof="0" dirty="0">
                <a:solidFill>
                  <a:srgbClr val="002060"/>
                </a:solidFill>
              </a:rPr>
              <a:t>Demonstration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 err="1">
                <a:solidFill>
                  <a:srgbClr val="002060"/>
                </a:solidFill>
              </a:rPr>
              <a:t>learning</a:t>
            </a:r>
            <a:r>
              <a:rPr lang="de-DE" sz="6000" noProof="0" dirty="0">
                <a:solidFill>
                  <a:srgbClr val="002060"/>
                </a:solidFill>
              </a:rPr>
              <a:t> &amp;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 err="1">
                <a:solidFill>
                  <a:srgbClr val="002060"/>
                </a:solidFill>
              </a:rPr>
              <a:t>apply</a:t>
            </a:r>
            <a:endParaRPr lang="de-DE" sz="6000" noProof="0" dirty="0">
              <a:solidFill>
                <a:srgbClr val="002060"/>
              </a:solidFill>
            </a:endParaRPr>
          </a:p>
        </p:txBody>
      </p:sp>
      <p:sp>
        <p:nvSpPr>
          <p:cNvPr id="8" name="Titel 8">
            <a:extLst>
              <a:ext uri="{FF2B5EF4-FFF2-40B4-BE49-F238E27FC236}">
                <a16:creationId xmlns:a16="http://schemas.microsoft.com/office/drawing/2014/main" id="{16AC4E49-D2BD-4191-A0E4-FF818832FAB1}"/>
              </a:ext>
            </a:extLst>
          </p:cNvPr>
          <p:cNvSpPr txBox="1">
            <a:spLocks/>
          </p:cNvSpPr>
          <p:nvPr/>
        </p:nvSpPr>
        <p:spPr>
          <a:xfrm>
            <a:off x="694393" y="46616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Internet of Things Seminar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general Computer science (M.Sc.)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Sciences, Germany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E-Mail: khengi@stud.fra-uas.de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6340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14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167768876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8">
            <a:extLst>
              <a:ext uri="{FF2B5EF4-FFF2-40B4-BE49-F238E27FC236}">
                <a16:creationId xmlns:a16="http://schemas.microsoft.com/office/drawing/2014/main" id="{16AC4E49-D2BD-4191-A0E4-FF818832FAB1}"/>
              </a:ext>
            </a:extLst>
          </p:cNvPr>
          <p:cNvSpPr txBox="1">
            <a:spLocks/>
          </p:cNvSpPr>
          <p:nvPr/>
        </p:nvSpPr>
        <p:spPr>
          <a:xfrm>
            <a:off x="694393" y="4661647"/>
            <a:ext cx="10817740" cy="1658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Internet of Things Seminar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general Computer science (M.Sc.)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Sciences, Germany</a:t>
            </a:r>
          </a:p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E-Mail: khengi@stud.fra-uas.de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45574F-9CB8-4C88-91DD-C300911D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08"/>
          <a:stretch/>
        </p:blipFill>
        <p:spPr>
          <a:xfrm>
            <a:off x="7681559" y="514628"/>
            <a:ext cx="3628865" cy="4111159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0BCEFC5-6F39-4416-91F0-0385BC3E9D54}"/>
              </a:ext>
            </a:extLst>
          </p:cNvPr>
          <p:cNvSpPr txBox="1">
            <a:spLocks/>
          </p:cNvSpPr>
          <p:nvPr/>
        </p:nvSpPr>
        <p:spPr>
          <a:xfrm>
            <a:off x="693608" y="2915482"/>
            <a:ext cx="6754058" cy="108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60D2C9A-CE52-433A-B720-2A3A8E87CACF}"/>
              </a:ext>
            </a:extLst>
          </p:cNvPr>
          <p:cNvSpPr txBox="1">
            <a:spLocks/>
          </p:cNvSpPr>
          <p:nvPr/>
        </p:nvSpPr>
        <p:spPr>
          <a:xfrm>
            <a:off x="802337" y="2164080"/>
            <a:ext cx="6536601" cy="55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de-DE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73C0D1-8575-48FA-981B-473BD83970CC}"/>
              </a:ext>
            </a:extLst>
          </p:cNvPr>
          <p:cNvCxnSpPr>
            <a:cxnSpLocks/>
          </p:cNvCxnSpPr>
          <p:nvPr/>
        </p:nvCxnSpPr>
        <p:spPr>
          <a:xfrm>
            <a:off x="944107" y="2707163"/>
            <a:ext cx="62530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8331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5161932"/>
          </a:xfrm>
        </p:spPr>
        <p:txBody>
          <a:bodyPr anchor="t">
            <a:normAutofit lnSpcReduction="10000"/>
          </a:bodyPr>
          <a:lstStyle/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Aufgabenstellung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SARSA Algorithmus und Parameter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Implementierung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Demonstration</a:t>
            </a:r>
            <a:endParaRPr lang="de-DE" sz="4000" dirty="0">
              <a:solidFill>
                <a:srgbClr val="373545"/>
              </a:solidFill>
            </a:endParaRP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01077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9922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Reinforcement Learning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State–action–reward–state–action </a:t>
            </a:r>
            <a:r>
              <a:rPr lang="en-US" sz="2800" dirty="0">
                <a:sym typeface="Wingdings" panose="05000000000000000000" pitchFamily="2" charset="2"/>
              </a:rPr>
              <a:t> SARSA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Bestmögliche Strategie finden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Umgebung ist für Agent unbekannt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Interaktion mit der Umgebung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Episodische Lernschritte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Stationäre Strategie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Deterministische und stochastische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16876855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0603" y="757277"/>
            <a:ext cx="4115917" cy="658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  <a:endParaRPr lang="en-US" sz="36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03" y="1482175"/>
            <a:ext cx="4794656" cy="4908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See </a:t>
            </a:r>
            <a:r>
              <a:rPr lang="en-US" sz="1600" dirty="0" err="1">
                <a:solidFill>
                  <a:srgbClr val="EBEBEB"/>
                </a:solidFill>
              </a:rPr>
              <a:t>als</a:t>
            </a:r>
            <a:r>
              <a:rPr lang="en-US" sz="1600" dirty="0">
                <a:solidFill>
                  <a:srgbClr val="EBEBEB"/>
                </a:solidFill>
              </a:rPr>
              <a:t> </a:t>
            </a:r>
            <a:r>
              <a:rPr lang="en-US" sz="1600" dirty="0" err="1">
                <a:solidFill>
                  <a:srgbClr val="EBEBEB"/>
                </a:solidFill>
              </a:rPr>
              <a:t>Gitterwelt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S = </a:t>
            </a:r>
            <a:r>
              <a:rPr lang="en-US" sz="1600" dirty="0" err="1">
                <a:solidFill>
                  <a:srgbClr val="EBEBEB"/>
                </a:solidFill>
              </a:rPr>
              <a:t>Startzustand</a:t>
            </a:r>
            <a:endParaRPr lang="en-US" sz="16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>
                <a:solidFill>
                  <a:srgbClr val="EBEBEB"/>
                </a:solidFill>
              </a:rPr>
              <a:t>An- und </a:t>
            </a:r>
            <a:r>
              <a:rPr lang="en-US" sz="1400" dirty="0" err="1">
                <a:solidFill>
                  <a:srgbClr val="EBEBEB"/>
                </a:solidFill>
              </a:rPr>
              <a:t>Ablegestellen</a:t>
            </a:r>
            <a:r>
              <a:rPr lang="en-US" sz="1400" dirty="0">
                <a:solidFill>
                  <a:srgbClr val="EBEBEB"/>
                </a:solidFill>
              </a:rPr>
              <a:t> des Boots</a:t>
            </a: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rgbClr val="EBEBEB"/>
                </a:solidFill>
              </a:rPr>
              <a:t>G = </a:t>
            </a:r>
            <a:r>
              <a:rPr lang="en-US" sz="1600" dirty="0" err="1">
                <a:solidFill>
                  <a:srgbClr val="EBEBEB"/>
                </a:solidFill>
              </a:rPr>
              <a:t>Zielzustand</a:t>
            </a:r>
            <a:endParaRPr lang="en-US" sz="16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1400" dirty="0" err="1">
                <a:solidFill>
                  <a:srgbClr val="EBEBEB"/>
                </a:solidFill>
              </a:rPr>
              <a:t>Terminalzustand</a:t>
            </a:r>
            <a:endParaRPr lang="en-US" sz="14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endParaRPr lang="en-US" sz="1600" dirty="0">
              <a:solidFill>
                <a:srgbClr val="EBEBEB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4CCBD89-EC6D-47AB-9F4E-4E3D784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385" y="723899"/>
            <a:ext cx="1291874" cy="477938"/>
          </a:xfrm>
        </p:spPr>
        <p:txBody>
          <a:bodyPr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4065D-F351-4B03-BD91-D8A6B8D4B362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8" name="Inhaltsplatzhalter 6">
            <a:extLst>
              <a:ext uri="{FF2B5EF4-FFF2-40B4-BE49-F238E27FC236}">
                <a16:creationId xmlns:a16="http://schemas.microsoft.com/office/drawing/2014/main" id="{D4C26A0D-BA67-40AB-9BF9-8D88AB632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09864"/>
              </p:ext>
            </p:extLst>
          </p:nvPr>
        </p:nvGraphicFramePr>
        <p:xfrm>
          <a:off x="436880" y="1261711"/>
          <a:ext cx="6161500" cy="431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75819919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790351811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87363288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50975014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131987513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424850956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561312094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199752996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886771942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286575982"/>
                    </a:ext>
                  </a:extLst>
                </a:gridCol>
              </a:tblGrid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60861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295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74852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00264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3969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99286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6087"/>
                  </a:ext>
                </a:extLst>
              </a:tr>
            </a:tbl>
          </a:graphicData>
        </a:graphic>
      </p:graphicFrame>
      <p:pic>
        <p:nvPicPr>
          <p:cNvPr id="2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4D341406-FAD8-4814-BAF5-1983EC81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8" y="3092691"/>
            <a:ext cx="619263" cy="5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49EC0FCD-A5AB-41D9-BA6A-E23393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325765"/>
            <a:ext cx="512290" cy="512290"/>
          </a:xfrm>
          <a:prstGeom prst="rect">
            <a:avLst/>
          </a:prstGeom>
        </p:spPr>
      </p:pic>
      <p:pic>
        <p:nvPicPr>
          <p:cNvPr id="22" name="Grafik 2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1C688F89-6029-4BFE-ACC4-9FF3C6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942620"/>
            <a:ext cx="512290" cy="512290"/>
          </a:xfrm>
          <a:prstGeom prst="rect">
            <a:avLst/>
          </a:prstGeom>
        </p:spPr>
      </p:pic>
      <p:pic>
        <p:nvPicPr>
          <p:cNvPr id="24" name="Grafik 2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145F4AA-B964-4B3D-B2F5-E0B6EFE1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2559475"/>
            <a:ext cx="512290" cy="5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0303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7" y="2100934"/>
            <a:ext cx="5958935" cy="6085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noProof="0" dirty="0"/>
              <a:t>Normal</a:t>
            </a:r>
          </a:p>
        </p:txBody>
      </p:sp>
      <p:pic>
        <p:nvPicPr>
          <p:cNvPr id="1026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75D68F6A-B026-4559-8EB5-B45B220F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5" y="3246775"/>
            <a:ext cx="2723639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0B3E6F8-E8A4-4E1D-A0ED-A00C0DEC17D1}"/>
              </a:ext>
            </a:extLst>
          </p:cNvPr>
          <p:cNvGrpSpPr/>
          <p:nvPr/>
        </p:nvGrpSpPr>
        <p:grpSpPr>
          <a:xfrm>
            <a:off x="4014358" y="2100934"/>
            <a:ext cx="1412285" cy="1328066"/>
            <a:chOff x="5888182" y="3371074"/>
            <a:chExt cx="1510146" cy="142009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8EA90BE9-6501-4BC4-9FCB-5B1F13A55A2E}"/>
                </a:ext>
              </a:extLst>
            </p:cNvPr>
            <p:cNvCxnSpPr/>
            <p:nvPr/>
          </p:nvCxnSpPr>
          <p:spPr>
            <a:xfrm>
              <a:off x="6650183" y="4084583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DC7E6A5-7294-46E6-BC05-968B85CA3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183" y="3371074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AF3F25F-1EF3-4DA2-A541-C4B6E1C2B016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83" y="4084583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28F908F-0CD7-4945-99F9-024BCC29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182" y="4084583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89079EA-C251-4323-9AAF-20A14855C077}"/>
              </a:ext>
            </a:extLst>
          </p:cNvPr>
          <p:cNvGrpSpPr/>
          <p:nvPr/>
        </p:nvGrpSpPr>
        <p:grpSpPr>
          <a:xfrm>
            <a:off x="4014358" y="3754735"/>
            <a:ext cx="1392994" cy="1309925"/>
            <a:chOff x="8368145" y="3429000"/>
            <a:chExt cx="1510146" cy="1420091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7E0CAE-2D6B-41CE-A853-6D4A2590BBBF}"/>
                </a:ext>
              </a:extLst>
            </p:cNvPr>
            <p:cNvCxnSpPr/>
            <p:nvPr/>
          </p:nvCxnSpPr>
          <p:spPr>
            <a:xfrm>
              <a:off x="9130146" y="4142509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0FF201D-2690-4888-AC4B-975784F5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429000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2F49BBE-86C4-427B-B21F-690263DB16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2E82FF3-1BB6-43BE-AA43-A2B26ECF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4142509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D53F196-A830-4F2E-8079-8256FEF8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601450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F73F15-B20B-48ED-B5F8-E646891E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01F88E9-D270-4849-9575-D818FCE2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690" y="4142509"/>
              <a:ext cx="623457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E54EB94-B2E5-4681-B9DE-B67798E4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691" y="3601450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CE77A9-E235-4786-83BF-4CD43DBED2DB}"/>
              </a:ext>
            </a:extLst>
          </p:cNvPr>
          <p:cNvGrpSpPr/>
          <p:nvPr/>
        </p:nvGrpSpPr>
        <p:grpSpPr>
          <a:xfrm>
            <a:off x="4020748" y="5390394"/>
            <a:ext cx="1392994" cy="1309925"/>
            <a:chOff x="3376061" y="3580365"/>
            <a:chExt cx="1510146" cy="1420091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C45D133-8E84-493E-8896-D01294A7C16C}"/>
                </a:ext>
              </a:extLst>
            </p:cNvPr>
            <p:cNvCxnSpPr/>
            <p:nvPr/>
          </p:nvCxnSpPr>
          <p:spPr>
            <a:xfrm>
              <a:off x="4138062" y="4293874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E7CE4B1-7859-4113-93E8-AB656AFC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580365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5468A49-9440-47E4-99D0-E9C9A87A15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0572C4D-5384-4A3A-9305-510903E1F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061" y="4293874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9F977DD3-39C4-4A72-8D20-92F7B12F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752815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B0422CC-8D49-4125-827E-36B1421B6BA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0610EFD-7E5D-4F65-8DC9-FB9731918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06" y="4293874"/>
              <a:ext cx="623457" cy="55521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BB259C8-DF38-4097-B747-ABF5F523D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07" y="3752815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D014BA4-5C57-4825-96C5-7AE5776654E4}"/>
                </a:ext>
              </a:extLst>
            </p:cNvPr>
            <p:cNvSpPr/>
            <p:nvPr/>
          </p:nvSpPr>
          <p:spPr>
            <a:xfrm>
              <a:off x="3930242" y="4084583"/>
              <a:ext cx="418142" cy="418142"/>
            </a:xfrm>
            <a:prstGeom prst="ellipse">
              <a:avLst/>
            </a:prstGeom>
            <a:solidFill>
              <a:srgbClr val="373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/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blipFill>
                <a:blip r:embed="rId4"/>
                <a:stretch>
                  <a:fillRect l="-230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/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blipFill>
                <a:blip r:embed="rId5"/>
                <a:stretch>
                  <a:fillRect l="-124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/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𝑣𝑒𝑟𝑤𝑒𝑖𝑙𝑒𝑛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blipFill>
                <a:blip r:embed="rId6"/>
                <a:stretch>
                  <a:fillRect l="-134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Der Agent und die zu betrachtenden Aktionsmengen</a:t>
            </a:r>
            <a:endParaRPr lang="de-DE" sz="2400" dirty="0"/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86220876-0731-4645-AA8A-57366C83E7D4}"/>
              </a:ext>
            </a:extLst>
          </p:cNvPr>
          <p:cNvSpPr txBox="1">
            <a:spLocks/>
          </p:cNvSpPr>
          <p:nvPr/>
        </p:nvSpPr>
        <p:spPr>
          <a:xfrm>
            <a:off x="5603767" y="3758198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994965CF-6D1B-4CFD-A735-E7BAC15ABB95}"/>
              </a:ext>
            </a:extLst>
          </p:cNvPr>
          <p:cNvSpPr txBox="1">
            <a:spLocks/>
          </p:cNvSpPr>
          <p:nvPr/>
        </p:nvSpPr>
        <p:spPr>
          <a:xfrm>
            <a:off x="5603767" y="5390394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König+</a:t>
            </a: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2A3E0868-3F8E-408B-914A-FA5C71024CFD}"/>
              </a:ext>
            </a:extLst>
          </p:cNvPr>
          <p:cNvCxnSpPr/>
          <p:nvPr/>
        </p:nvCxnSpPr>
        <p:spPr>
          <a:xfrm>
            <a:off x="4014358" y="3602182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7986541-EA45-441D-8BDA-BC6E778767C5}"/>
              </a:ext>
            </a:extLst>
          </p:cNvPr>
          <p:cNvCxnSpPr/>
          <p:nvPr/>
        </p:nvCxnSpPr>
        <p:spPr>
          <a:xfrm>
            <a:off x="4014358" y="5223164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4219944-B1A1-4F00-B866-63AF05B101AA}"/>
              </a:ext>
            </a:extLst>
          </p:cNvPr>
          <p:cNvCxnSpPr>
            <a:cxnSpLocks/>
          </p:cNvCxnSpPr>
          <p:nvPr/>
        </p:nvCxnSpPr>
        <p:spPr>
          <a:xfrm flipV="1">
            <a:off x="5548347" y="2061240"/>
            <a:ext cx="0" cy="4639079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197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3085818" y="2175373"/>
            <a:ext cx="7593684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Insel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100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Terminalzustand</a:t>
            </a:r>
            <a:endParaRPr lang="de-DE" sz="32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074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069CDA8A-E259-4CEC-94FE-C40FAD4E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82" y="21753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ED8B-FDEA-4FE6-B8BC-AF3B4111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7185"/>
              </p:ext>
            </p:extLst>
          </p:nvPr>
        </p:nvGraphicFramePr>
        <p:xfrm>
          <a:off x="1153082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3085817" y="4673597"/>
            <a:ext cx="7990500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See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D6DBCA40-790B-47FD-BEB3-A7C10FDEFFD7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Zustandsbeschreibung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9182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2362253" y="2185443"/>
            <a:ext cx="2888616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See</a:t>
            </a:r>
            <a:endParaRPr lang="de-DE" sz="29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86942E-9A63-4BB0-9826-B4ECDE95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2181245"/>
            <a:ext cx="1147453" cy="11474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634C2A-1661-4848-A74B-3A6A5705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3792807"/>
            <a:ext cx="1147453" cy="11474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EE1588-B08B-4679-A09A-FE056B9F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4" y="5404369"/>
            <a:ext cx="1147453" cy="1147453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D888D99D-205E-4473-9EAD-7D6F84480EAB}"/>
              </a:ext>
            </a:extLst>
          </p:cNvPr>
          <p:cNvSpPr txBox="1">
            <a:spLocks/>
          </p:cNvSpPr>
          <p:nvPr/>
        </p:nvSpPr>
        <p:spPr>
          <a:xfrm>
            <a:off x="2362244" y="4119840"/>
            <a:ext cx="2888627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See mit leichtem Wind</a:t>
            </a:r>
          </a:p>
          <a:p>
            <a:pPr>
              <a:lnSpc>
                <a:spcPct val="110000"/>
              </a:lnSpc>
            </a:pPr>
            <a:r>
              <a:rPr lang="de-DE" sz="26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0DB69CE0-90B1-49D1-83E4-CB5A26D5D629}"/>
              </a:ext>
            </a:extLst>
          </p:cNvPr>
          <p:cNvSpPr txBox="1">
            <a:spLocks/>
          </p:cNvSpPr>
          <p:nvPr/>
        </p:nvSpPr>
        <p:spPr>
          <a:xfrm>
            <a:off x="2362244" y="5445934"/>
            <a:ext cx="2888625" cy="960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See mit starkem Wind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1F9175-01BE-487C-9BCC-4158BF4DB74B}"/>
              </a:ext>
            </a:extLst>
          </p:cNvPr>
          <p:cNvCxnSpPr>
            <a:cxnSpLocks/>
          </p:cNvCxnSpPr>
          <p:nvPr/>
        </p:nvCxnSpPr>
        <p:spPr>
          <a:xfrm>
            <a:off x="769498" y="3548401"/>
            <a:ext cx="10653003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EE8CFB1-41FD-4491-AEB2-D423DE5CD05F}"/>
              </a:ext>
            </a:extLst>
          </p:cNvPr>
          <p:cNvCxnSpPr>
            <a:cxnSpLocks/>
          </p:cNvCxnSpPr>
          <p:nvPr/>
        </p:nvCxnSpPr>
        <p:spPr>
          <a:xfrm>
            <a:off x="769498" y="5317837"/>
            <a:ext cx="10653003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4">
            <a:extLst>
              <a:ext uri="{FF2B5EF4-FFF2-40B4-BE49-F238E27FC236}">
                <a16:creationId xmlns:a16="http://schemas.microsoft.com/office/drawing/2014/main" id="{B1FF1C91-D4A8-40F8-B3A2-4BE38EBED5B3}"/>
              </a:ext>
            </a:extLst>
          </p:cNvPr>
          <p:cNvSpPr txBox="1">
            <a:spLocks/>
          </p:cNvSpPr>
          <p:nvPr/>
        </p:nvSpPr>
        <p:spPr>
          <a:xfrm>
            <a:off x="4488873" y="1487904"/>
            <a:ext cx="3006434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Deterministisch</a:t>
            </a:r>
          </a:p>
        </p:txBody>
      </p:sp>
      <p:sp>
        <p:nvSpPr>
          <p:cNvPr id="25" name="Inhaltsplatzhalter 4">
            <a:extLst>
              <a:ext uri="{FF2B5EF4-FFF2-40B4-BE49-F238E27FC236}">
                <a16:creationId xmlns:a16="http://schemas.microsoft.com/office/drawing/2014/main" id="{1C27B5C6-2BE6-4A4C-AC9B-F6AB73694A65}"/>
              </a:ext>
            </a:extLst>
          </p:cNvPr>
          <p:cNvSpPr txBox="1">
            <a:spLocks/>
          </p:cNvSpPr>
          <p:nvPr/>
        </p:nvSpPr>
        <p:spPr>
          <a:xfrm>
            <a:off x="7495307" y="1487904"/>
            <a:ext cx="2915805" cy="633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Stochastisch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4B9415-1483-45AA-93A4-48C8F03F365B}"/>
              </a:ext>
            </a:extLst>
          </p:cNvPr>
          <p:cNvCxnSpPr>
            <a:cxnSpLocks/>
          </p:cNvCxnSpPr>
          <p:nvPr/>
        </p:nvCxnSpPr>
        <p:spPr>
          <a:xfrm flipV="1">
            <a:off x="7574690" y="1550426"/>
            <a:ext cx="0" cy="4405331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A42BAF8-A6EC-4736-B55A-4FDA19A3750E}"/>
              </a:ext>
            </a:extLst>
          </p:cNvPr>
          <p:cNvCxnSpPr>
            <a:cxnSpLocks/>
          </p:cNvCxnSpPr>
          <p:nvPr/>
        </p:nvCxnSpPr>
        <p:spPr>
          <a:xfrm flipH="1" flipV="1">
            <a:off x="4613567" y="2019356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C58E34CB-965A-4A94-87A3-5DB80577B148}"/>
              </a:ext>
            </a:extLst>
          </p:cNvPr>
          <p:cNvSpPr txBox="1">
            <a:spLocks/>
          </p:cNvSpPr>
          <p:nvPr/>
        </p:nvSpPr>
        <p:spPr>
          <a:xfrm>
            <a:off x="8582948" y="4105819"/>
            <a:ext cx="2534747" cy="111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  <a:endParaRPr lang="de-DE" sz="2400" dirty="0"/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6EAEEB30-108C-4E56-83E6-3B831CBFE3AE}"/>
              </a:ext>
            </a:extLst>
          </p:cNvPr>
          <p:cNvSpPr txBox="1">
            <a:spLocks/>
          </p:cNvSpPr>
          <p:nvPr/>
        </p:nvSpPr>
        <p:spPr>
          <a:xfrm>
            <a:off x="8582948" y="5381533"/>
            <a:ext cx="2534747" cy="111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b="1" dirty="0"/>
              <a:t>1/3</a:t>
            </a:r>
            <a:endParaRPr lang="de-DE" sz="2400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67DFB5B2-4FF9-4FF7-8854-E620D35A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519" y="2497708"/>
            <a:ext cx="688921" cy="688921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6481C7A-CA55-481F-8FC3-712D16B447A4}"/>
              </a:ext>
            </a:extLst>
          </p:cNvPr>
          <p:cNvCxnSpPr>
            <a:stCxn id="39" idx="3"/>
          </p:cNvCxnSpPr>
          <p:nvPr/>
        </p:nvCxnSpPr>
        <p:spPr>
          <a:xfrm flipV="1">
            <a:off x="9268440" y="2470393"/>
            <a:ext cx="1246799" cy="3717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79CF5A7-8D98-4355-A024-EA3922B908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268440" y="2842169"/>
            <a:ext cx="1267373" cy="3860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386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774922" y="1406484"/>
            <a:ext cx="10653003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See ohne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>
            <a:off x="754744" y="1838694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Deterministisch</a:t>
            </a:r>
            <a:endParaRPr lang="de-DE" sz="30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 flipV="1">
            <a:off x="750042" y="2249378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842493" y="3139427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>
            <a:off x="738298" y="3675837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 flipV="1">
            <a:off x="733596" y="4054889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919929" y="28141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9" y="2814134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18" y="2414102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18" y="2414382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4" y="244860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1787097" y="2652289"/>
            <a:ext cx="1500807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890804" y="230981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04" y="2309810"/>
                <a:ext cx="776377" cy="369332"/>
              </a:xfrm>
              <a:prstGeom prst="rect">
                <a:avLst/>
              </a:prstGeom>
              <a:blipFill>
                <a:blip r:embed="rId6"/>
                <a:stretch>
                  <a:fillRect r="-5469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rafik 70">
            <a:extLst>
              <a:ext uri="{FF2B5EF4-FFF2-40B4-BE49-F238E27FC236}">
                <a16:creationId xmlns:a16="http://schemas.microsoft.com/office/drawing/2014/main" id="{FAAB3794-BA33-43E4-9E60-06D1BFAE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694" y="2418024"/>
            <a:ext cx="478979" cy="47897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E5E0A05C-96C6-430F-8E1E-17F03B27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94" y="2418304"/>
            <a:ext cx="478979" cy="478979"/>
          </a:xfrm>
          <a:prstGeom prst="rect">
            <a:avLst/>
          </a:prstGeom>
        </p:spPr>
      </p:pic>
      <p:pic>
        <p:nvPicPr>
          <p:cNvPr id="7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FC124A0-9442-4AAF-8206-52F26BC5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04" y="245252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854621" y="584561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6" y="5120290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46" y="5120570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2" y="515479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1799225" y="4774948"/>
            <a:ext cx="1021597" cy="585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/>
              <p:nvPr/>
            </p:nvSpPr>
            <p:spPr>
              <a:xfrm rot="20203104">
                <a:off x="1811095" y="478815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104">
                <a:off x="1811095" y="4788153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2755E10-55EB-46D4-B595-C7EE87A5C617}"/>
              </a:ext>
            </a:extLst>
          </p:cNvPr>
          <p:cNvGrpSpPr/>
          <p:nvPr/>
        </p:nvGrpSpPr>
        <p:grpSpPr>
          <a:xfrm>
            <a:off x="2820822" y="4535458"/>
            <a:ext cx="954179" cy="479259"/>
            <a:chOff x="2820822" y="4649758"/>
            <a:chExt cx="954179" cy="479259"/>
          </a:xfrm>
        </p:grpSpPr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36C3D7E0-E6FB-4C24-A75F-142C6AD9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044641F-D397-4483-9AC7-4441B7A8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8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341146C-A755-414E-9BC5-0B3BB2D67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804163" y="5303076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1799225" y="5360060"/>
            <a:ext cx="1004938" cy="653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1920682">
                <a:off x="1946520" y="532859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82">
                <a:off x="1946520" y="5328592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9135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774922" y="1406484"/>
            <a:ext cx="10653003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See mit schwachem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>
            <a:off x="754744" y="1838694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Deterministisch</a:t>
            </a:r>
            <a:endParaRPr lang="de-DE" sz="30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 flipV="1">
            <a:off x="750042" y="2249378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842493" y="3634727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>
            <a:off x="5510381" y="2866664"/>
            <a:ext cx="3085816" cy="63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 flipV="1">
            <a:off x="5505679" y="3245716"/>
            <a:ext cx="5922246" cy="5206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919929" y="33094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9" y="3309434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18" y="2909402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18" y="2909682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4" y="294390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V="1">
            <a:off x="1787097" y="3145368"/>
            <a:ext cx="1031835" cy="3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890804" y="280511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04" y="2805110"/>
                <a:ext cx="776377" cy="369332"/>
              </a:xfrm>
              <a:prstGeom prst="rect">
                <a:avLst/>
              </a:prstGeom>
              <a:blipFill>
                <a:blip r:embed="rId6"/>
                <a:stretch>
                  <a:fillRect r="-54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854621" y="584561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57" y="5520322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46" y="5120290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46" y="5120570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2" y="515479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1799225" y="4261229"/>
            <a:ext cx="943988" cy="1098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2755E10-55EB-46D4-B595-C7EE87A5C617}"/>
              </a:ext>
            </a:extLst>
          </p:cNvPr>
          <p:cNvGrpSpPr/>
          <p:nvPr/>
        </p:nvGrpSpPr>
        <p:grpSpPr>
          <a:xfrm>
            <a:off x="2743213" y="4021739"/>
            <a:ext cx="954179" cy="479259"/>
            <a:chOff x="2820822" y="4649758"/>
            <a:chExt cx="954179" cy="479259"/>
          </a:xfrm>
        </p:grpSpPr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36C3D7E0-E6FB-4C24-A75F-142C6AD9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044641F-D397-4483-9AC7-4441B7A8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8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341146C-A755-414E-9BC5-0B3BB2D67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738716" y="4649846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1799225" y="5360060"/>
            <a:ext cx="939491" cy="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2087759">
                <a:off x="2127829" y="573377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759">
                <a:off x="2127829" y="5733770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7145BE2-91EF-4DA5-8286-D336D7A10178}"/>
              </a:ext>
            </a:extLst>
          </p:cNvPr>
          <p:cNvGrpSpPr/>
          <p:nvPr/>
        </p:nvGrpSpPr>
        <p:grpSpPr>
          <a:xfrm>
            <a:off x="2818932" y="2435065"/>
            <a:ext cx="954179" cy="950072"/>
            <a:chOff x="2804163" y="5303076"/>
            <a:chExt cx="954179" cy="950072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9E26E379-5D0E-402B-8446-5164BD34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A3CA53D8-1C50-42EA-A119-8BEFEE06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3D285A-E82C-4A0C-97C2-3C5BCB4D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4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724707F-E9E3-452E-BCCB-55E30DD48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BD9F6D3-E00F-4663-8BC8-9CF959674DD1}"/>
              </a:ext>
            </a:extLst>
          </p:cNvPr>
          <p:cNvGrpSpPr/>
          <p:nvPr/>
        </p:nvGrpSpPr>
        <p:grpSpPr>
          <a:xfrm>
            <a:off x="3342680" y="5121451"/>
            <a:ext cx="953282" cy="1427413"/>
            <a:chOff x="2934170" y="3609975"/>
            <a:chExt cx="953282" cy="1427413"/>
          </a:xfrm>
        </p:grpSpPr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15C4911A-8555-491F-B86C-59ACF367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AD83A806-DF8A-4EAE-8DEF-E8480B0C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23F3EE8E-3299-4BE9-A3AC-7CF213C60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74406A7-C21E-4E31-B2F1-117912D1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53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173C4F9B-D78B-4374-89D3-847ADDC35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DF0CA92-90F9-4E15-A432-C243D358BA13}"/>
                  </a:ext>
                </a:extLst>
              </p:cNvPr>
              <p:cNvSpPr txBox="1"/>
              <p:nvPr/>
            </p:nvSpPr>
            <p:spPr>
              <a:xfrm>
                <a:off x="1923967" y="501546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DF0CA92-90F9-4E15-A432-C243D358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967" y="5015462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E68B70A-B698-4059-98C1-C073DCA737DF}"/>
              </a:ext>
            </a:extLst>
          </p:cNvPr>
          <p:cNvCxnSpPr>
            <a:cxnSpLocks/>
            <a:stCxn id="78" idx="3"/>
            <a:endCxn id="46" idx="1"/>
          </p:cNvCxnSpPr>
          <p:nvPr/>
        </p:nvCxnSpPr>
        <p:spPr>
          <a:xfrm>
            <a:off x="1799225" y="5360060"/>
            <a:ext cx="1543455" cy="949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92CB4AF-7866-49BD-9E66-4038998866D9}"/>
                  </a:ext>
                </a:extLst>
              </p:cNvPr>
              <p:cNvSpPr txBox="1"/>
              <p:nvPr/>
            </p:nvSpPr>
            <p:spPr>
              <a:xfrm rot="18680488">
                <a:off x="1811319" y="4466837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92CB4AF-7866-49BD-9E66-403899886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0488">
                <a:off x="1811319" y="4466837"/>
                <a:ext cx="7763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0927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ividend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2526F"/>
      </a:accent1>
      <a:accent2>
        <a:srgbClr val="04A5DF"/>
      </a:accent2>
      <a:accent3>
        <a:srgbClr val="59D0FB"/>
      </a:accent3>
      <a:accent4>
        <a:srgbClr val="9CE3FD"/>
      </a:accent4>
      <a:accent5>
        <a:srgbClr val="9F6715"/>
      </a:accent5>
      <a:accent6>
        <a:srgbClr val="FB0000"/>
      </a:accent6>
      <a:hlink>
        <a:srgbClr val="6B9F25"/>
      </a:hlink>
      <a:folHlink>
        <a:srgbClr val="9F6715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Breitbild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Consolas</vt:lpstr>
      <vt:lpstr>Segoe UI</vt:lpstr>
      <vt:lpstr>Wingdings</vt:lpstr>
      <vt:lpstr>Wingdings 2</vt:lpstr>
      <vt:lpstr>Dividende</vt:lpstr>
      <vt:lpstr>Segeln lernen mit sarsa</vt:lpstr>
      <vt:lpstr>Gliederung</vt:lpstr>
      <vt:lpstr>Aufgabenstellung</vt:lpstr>
      <vt:lpstr>Aufgabenstellung</vt:lpstr>
      <vt:lpstr>Aufgabenstellung</vt:lpstr>
      <vt:lpstr>Aufgabenstellung</vt:lpstr>
      <vt:lpstr>Aufgabenstellung </vt:lpstr>
      <vt:lpstr>Aufgabenstellung </vt:lpstr>
      <vt:lpstr>Aufgabenstellung </vt:lpstr>
      <vt:lpstr>Aufgabenstellung </vt:lpstr>
      <vt:lpstr>SARSA ALGORITHMUS</vt:lpstr>
      <vt:lpstr>Implementierung</vt:lpstr>
      <vt:lpstr>Demonstration learning &amp; apply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Standardization Efforts</dc:title>
  <dc:creator>Martin Zakarian Khengi</dc:creator>
  <cp:keywords>IoT, Standardization</cp:keywords>
  <cp:lastModifiedBy>Martin Zakarian Khengi</cp:lastModifiedBy>
  <cp:revision>274</cp:revision>
  <dcterms:modified xsi:type="dcterms:W3CDTF">2018-07-05T19:22:57Z</dcterms:modified>
  <cp:category>Computer Sciences</cp:category>
  <cp:contentStatus/>
</cp:coreProperties>
</file>