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58E3-34A3-42D0-AE64-565CFF75A63A}" type="datetimeFigureOut">
              <a:rPr lang="de-DE" smtClean="0"/>
              <a:t>03.07.2018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35E2-6359-442A-8425-BBA874CD87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5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97200" y="82800"/>
            <a:ext cx="12013200" cy="6685200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Bild 4"/>
          <p:cNvPicPr>
            <a:picLocks noChangeAspect="1"/>
          </p:cNvPicPr>
          <p:nvPr userDrawn="1"/>
        </p:nvPicPr>
        <p:blipFill rotWithShape="1"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1328" r="1642" b="7891"/>
          <a:stretch/>
        </p:blipFill>
        <p:spPr>
          <a:xfrm>
            <a:off x="97200" y="82800"/>
            <a:ext cx="12013200" cy="66852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78774" y="4797791"/>
            <a:ext cx="10438410" cy="848174"/>
          </a:xfrm>
        </p:spPr>
        <p:txBody>
          <a:bodyPr/>
          <a:lstStyle>
            <a:lvl1pPr marL="0" indent="0">
              <a:buNone/>
              <a:defRPr sz="16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place and date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D1197F-5A0F-4F85-9F92-E6E59B274C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535" y="239395"/>
            <a:ext cx="1602553" cy="6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lef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>
            <a:spLocks noGrp="1"/>
          </p:cNvSpPr>
          <p:nvPr>
            <p:ph type="pic" sz="quarter" idx="20"/>
          </p:nvPr>
        </p:nvSpPr>
        <p:spPr>
          <a:xfrm>
            <a:off x="450552" y="1628775"/>
            <a:ext cx="5393036" cy="4500563"/>
          </a:xfrm>
          <a:custGeom>
            <a:avLst/>
            <a:gdLst>
              <a:gd name="connsiteX0" fmla="*/ 0 w 5393036"/>
              <a:gd name="connsiteY0" fmla="*/ 2322281 h 4500563"/>
              <a:gd name="connsiteX1" fmla="*/ 2624518 w 5393036"/>
              <a:gd name="connsiteY1" fmla="*/ 2322281 h 4500563"/>
              <a:gd name="connsiteX2" fmla="*/ 2624518 w 5393036"/>
              <a:gd name="connsiteY2" fmla="*/ 4500563 h 4500563"/>
              <a:gd name="connsiteX3" fmla="*/ 0 w 5393036"/>
              <a:gd name="connsiteY3" fmla="*/ 4500563 h 4500563"/>
              <a:gd name="connsiteX4" fmla="*/ 2768519 w 5393036"/>
              <a:gd name="connsiteY4" fmla="*/ 0 h 4500563"/>
              <a:gd name="connsiteX5" fmla="*/ 5393036 w 5393036"/>
              <a:gd name="connsiteY5" fmla="*/ 0 h 4500563"/>
              <a:gd name="connsiteX6" fmla="*/ 5393036 w 5393036"/>
              <a:gd name="connsiteY6" fmla="*/ 2178281 h 4500563"/>
              <a:gd name="connsiteX7" fmla="*/ 2768519 w 5393036"/>
              <a:gd name="connsiteY7" fmla="*/ 2178281 h 4500563"/>
              <a:gd name="connsiteX8" fmla="*/ 0 w 5393036"/>
              <a:gd name="connsiteY8" fmla="*/ 0 h 4500563"/>
              <a:gd name="connsiteX9" fmla="*/ 2624519 w 5393036"/>
              <a:gd name="connsiteY9" fmla="*/ 0 h 4500563"/>
              <a:gd name="connsiteX10" fmla="*/ 2624518 w 5393036"/>
              <a:gd name="connsiteY10" fmla="*/ 2178281 h 4500563"/>
              <a:gd name="connsiteX11" fmla="*/ 0 w 5393036"/>
              <a:gd name="connsiteY11" fmla="*/ 2178281 h 450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3036" h="4500563">
                <a:moveTo>
                  <a:pt x="0" y="2322281"/>
                </a:moveTo>
                <a:lnTo>
                  <a:pt x="2624518" y="2322281"/>
                </a:lnTo>
                <a:lnTo>
                  <a:pt x="2624518" y="4500563"/>
                </a:lnTo>
                <a:lnTo>
                  <a:pt x="0" y="4500563"/>
                </a:lnTo>
                <a:close/>
                <a:moveTo>
                  <a:pt x="2768519" y="0"/>
                </a:moveTo>
                <a:lnTo>
                  <a:pt x="5393036" y="0"/>
                </a:lnTo>
                <a:lnTo>
                  <a:pt x="5393036" y="2178281"/>
                </a:lnTo>
                <a:lnTo>
                  <a:pt x="2768519" y="2178281"/>
                </a:lnTo>
                <a:close/>
                <a:moveTo>
                  <a:pt x="0" y="0"/>
                </a:moveTo>
                <a:lnTo>
                  <a:pt x="2624519" y="0"/>
                </a:lnTo>
                <a:lnTo>
                  <a:pt x="2624518" y="2178281"/>
                </a:lnTo>
                <a:lnTo>
                  <a:pt x="0" y="2178281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211988" y="3945247"/>
            <a:ext cx="2631600" cy="2184091"/>
          </a:xfrm>
          <a:solidFill>
            <a:schemeClr val="accent2"/>
          </a:solidFill>
        </p:spPr>
        <p:txBody>
          <a:bodyPr lIns="72000" tIns="72000" rIns="72000" bIns="72000" anchor="ctr"/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48413" y="1628775"/>
            <a:ext cx="5400675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3797F74F-83C9-4680-86AE-16B7F77CD2E8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5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7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2914" y="1628775"/>
            <a:ext cx="5400674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6AE2E915-2FCB-48B0-9B0F-FF65EEF34636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348413" y="1628775"/>
            <a:ext cx="5406967" cy="45005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2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right) with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2914" y="1628775"/>
            <a:ext cx="5400674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9AF31917-D0C5-4158-9888-913FAF866492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348413" y="1628775"/>
            <a:ext cx="5406967" cy="45005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1900" y="4758256"/>
            <a:ext cx="3914566" cy="855958"/>
          </a:xfrm>
          <a:solidFill>
            <a:schemeClr val="accent2"/>
          </a:solidFill>
        </p:spPr>
        <p:txBody>
          <a:bodyPr lIns="72000" tIns="72000" rIns="72000" bIns="72000" anchor="ctr"/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4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8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right) with lab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2914" y="1628775"/>
            <a:ext cx="5400674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E86BABA5-726E-4A50-9885-6967B2240856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348413" y="1628776"/>
            <a:ext cx="5843587" cy="32589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348412" y="5013176"/>
            <a:ext cx="5843588" cy="1116162"/>
          </a:xfrm>
          <a:solidFill>
            <a:schemeClr val="accent2"/>
          </a:solidFill>
        </p:spPr>
        <p:txBody>
          <a:bodyPr lIns="144000" tIns="144000" rIns="144000" bIns="144000" anchor="ctr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4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1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9A214FD6-6465-40A7-A121-C94CB50EDE0B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348413" y="1628775"/>
            <a:ext cx="5406967" cy="45005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0554" y="1628775"/>
            <a:ext cx="5393034" cy="45005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2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0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CB535760-7264-457B-9F13-92529C428230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42913" y="1628774"/>
            <a:ext cx="11306175" cy="45005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9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7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80963"/>
            <a:ext cx="12191999" cy="677545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-2380" y="-2381"/>
            <a:ext cx="12198388" cy="8334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8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 with lab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80964"/>
            <a:ext cx="12191999" cy="677545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4" hasCustomPrompt="1"/>
          </p:nvPr>
        </p:nvSpPr>
        <p:spPr>
          <a:xfrm>
            <a:off x="-2380" y="4201199"/>
            <a:ext cx="5449180" cy="1928139"/>
          </a:xfrm>
          <a:solidFill>
            <a:schemeClr val="accent2"/>
          </a:solidFill>
        </p:spPr>
        <p:txBody>
          <a:bodyPr lIns="432000" tIns="144000" rIns="144000" bIns="144000" anchor="t"/>
          <a:lstStyle>
            <a:lvl1pPr marL="0" marR="0" indent="0" algn="l" defTabSz="914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>
                <a:solidFill>
                  <a:schemeClr val="bg1"/>
                </a:solidFill>
              </a:rPr>
              <a:t>Click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add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industry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gray">
          <a:xfrm>
            <a:off x="-2380" y="-2381"/>
            <a:ext cx="12198388" cy="8334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-6389" y="4689140"/>
            <a:ext cx="5453189" cy="1440198"/>
          </a:xfrm>
          <a:noFill/>
        </p:spPr>
        <p:txBody>
          <a:bodyPr lIns="432000" tIns="0" rIns="144000" bIns="144000" anchor="t"/>
          <a:lstStyle>
            <a:lvl1pPr marL="0" marR="0" indent="0" algn="l" defTabSz="914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>
                <a:solidFill>
                  <a:schemeClr val="bg1"/>
                </a:solidFill>
              </a:rPr>
              <a:t>Click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add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summary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statement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 with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80964"/>
            <a:ext cx="12191999" cy="677545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 bwMode="gray">
          <a:xfrm>
            <a:off x="-2380" y="-2381"/>
            <a:ext cx="12198388" cy="8334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-2380" y="4201896"/>
            <a:ext cx="5450308" cy="1927442"/>
          </a:xfrm>
          <a:solidFill>
            <a:schemeClr val="accent2"/>
          </a:solidFill>
        </p:spPr>
        <p:txBody>
          <a:bodyPr lIns="432000" tIns="144000" rIns="144000" bIns="144000" anchor="ctr"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598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0F554C8C-6490-44B1-96D7-82BCE7186007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en-US" dirty="0"/>
              <a:t>Sven Fritz - </a:t>
            </a:r>
            <a:r>
              <a:rPr lang="de-DE" dirty="0"/>
              <a:t>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9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937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with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5263" y="80964"/>
            <a:ext cx="12014187" cy="5649951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42913" y="3068960"/>
            <a:ext cx="11306175" cy="1605666"/>
          </a:xfrm>
        </p:spPr>
        <p:txBody>
          <a:bodyPr anchor="b"/>
          <a:lstStyle>
            <a:lvl1pPr>
              <a:lnSpc>
                <a:spcPct val="100000"/>
              </a:lnSpc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42913" y="4797791"/>
            <a:ext cx="11306175" cy="848174"/>
          </a:xfrm>
        </p:spPr>
        <p:txBody>
          <a:bodyPr/>
          <a:lstStyle>
            <a:lvl1pPr marL="0" indent="0">
              <a:buNone/>
              <a:defRPr sz="32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place and date</a:t>
            </a:r>
          </a:p>
        </p:txBody>
      </p:sp>
      <p:pic>
        <p:nvPicPr>
          <p:cNvPr id="13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46" y="6044593"/>
            <a:ext cx="2351604" cy="516350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6923632" y="6993396"/>
            <a:ext cx="2232708" cy="180020"/>
          </a:xfrm>
          <a:custGeom>
            <a:avLst/>
            <a:gdLst>
              <a:gd name="connsiteX0" fmla="*/ 0 w 11328400"/>
              <a:gd name="connsiteY0" fmla="*/ 0 h 5613400"/>
              <a:gd name="connsiteX1" fmla="*/ 0 w 11328400"/>
              <a:gd name="connsiteY1" fmla="*/ 5613400 h 5613400"/>
              <a:gd name="connsiteX2" fmla="*/ 11328400 w 11328400"/>
              <a:gd name="connsiteY2" fmla="*/ 5613400 h 5613400"/>
              <a:gd name="connsiteX3" fmla="*/ 11328400 w 11328400"/>
              <a:gd name="connsiteY3" fmla="*/ 381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8400" h="5613400">
                <a:moveTo>
                  <a:pt x="0" y="0"/>
                </a:moveTo>
                <a:lnTo>
                  <a:pt x="0" y="5613400"/>
                </a:lnTo>
                <a:lnTo>
                  <a:pt x="11328400" y="5613400"/>
                </a:lnTo>
                <a:lnTo>
                  <a:pt x="11328400" y="3810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923632" y="6957392"/>
            <a:ext cx="2232707" cy="1800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000" noProof="0" dirty="0"/>
              <a:t>Space</a:t>
            </a:r>
            <a:r>
              <a:rPr lang="en-US" sz="1000" baseline="0" noProof="0" dirty="0"/>
              <a:t> for </a:t>
            </a:r>
            <a:r>
              <a:rPr lang="en-US" sz="1000" noProof="0" dirty="0"/>
              <a:t>logo of client</a:t>
            </a:r>
          </a:p>
        </p:txBody>
      </p:sp>
    </p:spTree>
    <p:extLst>
      <p:ext uri="{BB962C8B-B14F-4D97-AF65-F5344CB8AC3E}">
        <p14:creationId xmlns:p14="http://schemas.microsoft.com/office/powerpoint/2010/main" val="4728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ox)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40001" y="1628775"/>
            <a:ext cx="6709087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EFFC6211-0BFE-4B88-B464-02CFFED33628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" name="Gruppieren 4"/>
          <p:cNvGrpSpPr/>
          <p:nvPr/>
        </p:nvGrpSpPr>
        <p:grpSpPr>
          <a:xfrm>
            <a:off x="450554" y="1637122"/>
            <a:ext cx="4059091" cy="3808102"/>
            <a:chOff x="0" y="1704182"/>
            <a:chExt cx="4059091" cy="3808102"/>
          </a:xfrm>
        </p:grpSpPr>
        <p:pic>
          <p:nvPicPr>
            <p:cNvPr id="14" name="Grafik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5372075"/>
              <a:ext cx="4059090" cy="140209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/>
          </p:nvSpPr>
          <p:spPr>
            <a:xfrm>
              <a:off x="0" y="1704182"/>
              <a:ext cx="4059091" cy="36703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839416" y="1788572"/>
            <a:ext cx="3544964" cy="1388400"/>
          </a:xfrm>
        </p:spPr>
        <p:txBody>
          <a:bodyPr anchor="b"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39416" y="3349574"/>
            <a:ext cx="3544964" cy="1817640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6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1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AA974957-9794-4991-B92F-C77006326821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913" y="1648485"/>
            <a:ext cx="2023896" cy="3933253"/>
          </a:xfrm>
          <a:solidFill>
            <a:schemeClr val="bg1"/>
          </a:solidFill>
        </p:spPr>
        <p:txBody>
          <a:bodyPr lIns="108000" tIns="2592000" rIns="108000" bIns="108000"/>
          <a:lstStyle>
            <a:lvl1pPr marL="0" indent="0">
              <a:buNone/>
              <a:defRPr sz="1400"/>
            </a:lvl1pPr>
          </a:lstStyle>
          <a:p>
            <a:pPr lvl="0"/>
            <a:r>
              <a:rPr lang="de-DE" dirty="0"/>
              <a:t>Insert Text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56655" y="1756477"/>
            <a:ext cx="1796412" cy="23860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763483" y="1648485"/>
            <a:ext cx="2023896" cy="3933253"/>
          </a:xfrm>
          <a:solidFill>
            <a:schemeClr val="bg1"/>
          </a:solidFill>
        </p:spPr>
        <p:txBody>
          <a:bodyPr lIns="108000" tIns="2592000" rIns="108000" bIns="108000"/>
          <a:lstStyle>
            <a:lvl1pPr marL="0" indent="0">
              <a:buNone/>
              <a:defRPr sz="1400"/>
            </a:lvl1pPr>
          </a:lstStyle>
          <a:p>
            <a:pPr lvl="0"/>
            <a:r>
              <a:rPr lang="de-DE" dirty="0"/>
              <a:t>Insert Text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77225" y="1756477"/>
            <a:ext cx="1796412" cy="23860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084053" y="1648485"/>
            <a:ext cx="2023896" cy="3933253"/>
          </a:xfrm>
          <a:solidFill>
            <a:schemeClr val="bg1"/>
          </a:solidFill>
        </p:spPr>
        <p:txBody>
          <a:bodyPr lIns="108000" tIns="2592000" rIns="108000" bIns="108000"/>
          <a:lstStyle>
            <a:lvl1pPr marL="0" indent="0">
              <a:buNone/>
              <a:defRPr sz="1400"/>
            </a:lvl1pPr>
          </a:lstStyle>
          <a:p>
            <a:pPr lvl="0"/>
            <a:r>
              <a:rPr lang="de-DE" dirty="0"/>
              <a:t>Insert Text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97795" y="1756477"/>
            <a:ext cx="1796412" cy="23860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404623" y="1648485"/>
            <a:ext cx="2023896" cy="3933253"/>
          </a:xfrm>
          <a:solidFill>
            <a:schemeClr val="bg1"/>
          </a:solidFill>
        </p:spPr>
        <p:txBody>
          <a:bodyPr lIns="108000" tIns="2592000" rIns="108000" bIns="108000"/>
          <a:lstStyle>
            <a:lvl1pPr marL="0" indent="0">
              <a:buNone/>
              <a:defRPr sz="1400"/>
            </a:lvl1pPr>
          </a:lstStyle>
          <a:p>
            <a:pPr lvl="0"/>
            <a:r>
              <a:rPr lang="de-DE" dirty="0"/>
              <a:t>Insert Text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518365" y="1756477"/>
            <a:ext cx="1796412" cy="23860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192" y="1648485"/>
            <a:ext cx="2023896" cy="3933253"/>
          </a:xfrm>
          <a:solidFill>
            <a:schemeClr val="bg1"/>
          </a:solidFill>
        </p:spPr>
        <p:txBody>
          <a:bodyPr lIns="108000" tIns="2592000" rIns="108000" bIns="108000"/>
          <a:lstStyle>
            <a:lvl1pPr marL="0" indent="0">
              <a:buNone/>
              <a:defRPr sz="1400"/>
            </a:lvl1pPr>
          </a:lstStyle>
          <a:p>
            <a:pPr lvl="0"/>
            <a:r>
              <a:rPr lang="de-DE" dirty="0"/>
              <a:t>Insert Text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838934" y="1756477"/>
            <a:ext cx="1796412" cy="23860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8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0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7C4046B7-0F6A-47E2-98EA-03CD00EA8778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9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1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C07F1-27C8-46C1-8C9C-F11E3DC4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31CDF-6751-4A22-8467-E4216F88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B7E6-B8B3-4C2E-AFEB-E394DC5DC49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B9DB8-4704-4183-A42E-D1B284A1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Fritz - Konzeption und Realisierung eines Smart Mirror mit Hilfe eines Einplatinencomputers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E40CA-1C78-48DF-863E-A4B2F27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7E26-ED7B-445F-9EBB-CB14150097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4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2914" y="1628775"/>
            <a:ext cx="11312466" cy="45005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C5E8F458-F11E-4301-9CC7-86D7431AF0B0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rgbClr val="9B9B9B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8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8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A805-EDE0-49C5-9A83-DA2F15B19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3F89AE-AF6B-42AF-A440-A420D429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7A5358-F799-4D0A-A07C-03877CB7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Sven Fritz, Martin </a:t>
            </a:r>
            <a:r>
              <a:rPr lang="de-DE" dirty="0" err="1"/>
              <a:t>Zakarian</a:t>
            </a:r>
            <a:r>
              <a:rPr lang="de-DE" dirty="0"/>
              <a:t> </a:t>
            </a:r>
            <a:r>
              <a:rPr lang="de-DE" dirty="0" err="1"/>
              <a:t>Khengi</a:t>
            </a:r>
            <a:r>
              <a:rPr lang="de-DE" dirty="0"/>
              <a:t>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07BFFE-9A9C-4B55-A07B-E34E280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5E65F757-CF3A-4EAB-9B11-6DDEED4A78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78774" y="1628775"/>
            <a:ext cx="10438410" cy="45005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162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2914" y="1628775"/>
            <a:ext cx="5400674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4E3D4532-2E8E-44F7-B581-647121E0F19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348413" y="1628775"/>
            <a:ext cx="5406966" cy="45005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2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6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fro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2914" y="1628775"/>
            <a:ext cx="5400674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4E3D4532-2E8E-44F7-B581-647121E0F19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53930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348413" y="1628775"/>
            <a:ext cx="5406966" cy="45005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2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53298BF-EDA7-4540-A139-C21BFBA445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8413" y="925809"/>
            <a:ext cx="540831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040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lef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006200" y="1628775"/>
            <a:ext cx="4742888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A74BEFA9-5716-4EF3-9009-E5DC867B2360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0553" y="1628775"/>
            <a:ext cx="6049433" cy="45005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2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3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lef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48413" y="1628775"/>
            <a:ext cx="5400675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0D737668-46D6-4642-9435-F0D23A2E5985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0553" y="1628775"/>
            <a:ext cx="5393035" cy="45005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2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38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lef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366767" y="1628775"/>
            <a:ext cx="7382321" cy="4500564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AC54CF18-D375-4BBC-8A99-D07650E9E5D2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r>
              <a:rPr lang="de-DE" dirty="0"/>
              <a:t>Sven Fritz - Konzeption und Realisierung eines Smart Mirror mit Hilfe eines Einplatinencomputers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50553" y="927770"/>
            <a:ext cx="11298535" cy="481927"/>
          </a:xfrm>
        </p:spPr>
        <p:txBody>
          <a:bodyPr/>
          <a:lstStyle>
            <a:lvl1pPr marL="0" indent="0">
              <a:buNone/>
              <a:defRPr sz="2400" spc="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0554" y="1628775"/>
            <a:ext cx="3393680" cy="45005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8544272" y="6957392"/>
            <a:ext cx="1584636" cy="216024"/>
            <a:chOff x="8544272" y="6957392"/>
            <a:chExt cx="1584636" cy="216024"/>
          </a:xfrm>
        </p:grpSpPr>
        <p:sp>
          <p:nvSpPr>
            <p:cNvPr id="12" name="Freeform 17"/>
            <p:cNvSpPr/>
            <p:nvPr userDrawn="1"/>
          </p:nvSpPr>
          <p:spPr>
            <a:xfrm>
              <a:off x="8544272" y="6993396"/>
              <a:ext cx="1584636" cy="180020"/>
            </a:xfrm>
            <a:custGeom>
              <a:avLst/>
              <a:gdLst>
                <a:gd name="connsiteX0" fmla="*/ 0 w 11328400"/>
                <a:gd name="connsiteY0" fmla="*/ 0 h 5613400"/>
                <a:gd name="connsiteX1" fmla="*/ 0 w 11328400"/>
                <a:gd name="connsiteY1" fmla="*/ 5613400 h 5613400"/>
                <a:gd name="connsiteX2" fmla="*/ 11328400 w 11328400"/>
                <a:gd name="connsiteY2" fmla="*/ 5613400 h 5613400"/>
                <a:gd name="connsiteX3" fmla="*/ 11328400 w 11328400"/>
                <a:gd name="connsiteY3" fmla="*/ 38100 h 5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400" h="5613400">
                  <a:moveTo>
                    <a:pt x="0" y="0"/>
                  </a:moveTo>
                  <a:lnTo>
                    <a:pt x="0" y="5613400"/>
                  </a:lnTo>
                  <a:lnTo>
                    <a:pt x="11328400" y="5613400"/>
                  </a:lnTo>
                  <a:lnTo>
                    <a:pt x="11328400" y="381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TextBox 18"/>
            <p:cNvSpPr txBox="1"/>
            <p:nvPr userDrawn="1"/>
          </p:nvSpPr>
          <p:spPr>
            <a:xfrm>
              <a:off x="8544272" y="6957392"/>
              <a:ext cx="1584635" cy="216024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noProof="0" dirty="0"/>
                <a:t>Space</a:t>
              </a:r>
              <a:r>
                <a:rPr lang="en-US" sz="1000" baseline="0" noProof="0" dirty="0"/>
                <a:t> for </a:t>
              </a:r>
              <a:r>
                <a:rPr lang="en-US" sz="1000" noProof="0" dirty="0"/>
                <a:t>logo of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8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"/>
          <p:cNvSpPr>
            <a:spLocks noChangeArrowheads="1"/>
          </p:cNvSpPr>
          <p:nvPr/>
        </p:nvSpPr>
        <p:spPr bwMode="gray">
          <a:xfrm rot="16200000">
            <a:off x="2941261" y="-2934152"/>
            <a:ext cx="6311111" cy="12198391"/>
          </a:xfrm>
          <a:prstGeom prst="rect">
            <a:avLst/>
          </a:prstGeom>
          <a:solidFill>
            <a:srgbClr val="F2F2F2"/>
          </a:solidFill>
          <a:ln>
            <a:noFill/>
          </a:ln>
          <a:extLst/>
        </p:spPr>
        <p:txBody>
          <a:bodyPr vert="horz" wrap="square" lIns="91452" tIns="45726" rIns="91452" bIns="45726" numCol="1" anchor="t" anchorCtr="0" compatLnSpc="1">
            <a:prstTxWarp prst="textNoShape">
              <a:avLst/>
            </a:prstTxWarp>
          </a:bodyPr>
          <a:lstStyle/>
          <a:p>
            <a:endParaRPr lang="en-US" sz="18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878774" y="616645"/>
            <a:ext cx="10438410" cy="50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57" name="Rechteck 56"/>
          <p:cNvSpPr/>
          <p:nvPr/>
        </p:nvSpPr>
        <p:spPr bwMode="gray">
          <a:xfrm>
            <a:off x="-2380" y="-2381"/>
            <a:ext cx="12198388" cy="833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78774" y="1628774"/>
            <a:ext cx="10438410" cy="4500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778688" y="6453336"/>
            <a:ext cx="636792" cy="22178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B9B9B"/>
                </a:solidFill>
              </a:defRPr>
            </a:lvl1pPr>
          </a:lstStyle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451484" y="6453336"/>
            <a:ext cx="8568952" cy="22178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B9B9B"/>
                </a:solidFill>
              </a:defRPr>
            </a:lvl1pPr>
          </a:lstStyle>
          <a:p>
            <a:r>
              <a:rPr lang="en-US" dirty="0"/>
              <a:t>Sven Fritz, Martin </a:t>
            </a:r>
            <a:r>
              <a:rPr lang="en-US" dirty="0" err="1"/>
              <a:t>Zakarian</a:t>
            </a:r>
            <a:r>
              <a:rPr lang="en-US" dirty="0"/>
              <a:t> </a:t>
            </a:r>
            <a:r>
              <a:rPr lang="en-US" dirty="0" err="1"/>
              <a:t>Khengi</a:t>
            </a:r>
            <a:r>
              <a:rPr lang="en-US" dirty="0"/>
              <a:t> – </a:t>
            </a:r>
            <a:r>
              <a:rPr lang="en-US" dirty="0" err="1"/>
              <a:t>Segeln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42913" y="6453336"/>
            <a:ext cx="268939" cy="22178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B9B9B"/>
                </a:solidFill>
              </a:defRPr>
            </a:lvl1pPr>
          </a:lstStyle>
          <a:p>
            <a:fld id="{B7CAB9B3-F786-4E22-901F-4E34164570A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1" name="Bild 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288" y="6425952"/>
            <a:ext cx="709373" cy="297311"/>
          </a:xfrm>
          <a:prstGeom prst="rect">
            <a:avLst/>
          </a:prstGeom>
        </p:spPr>
      </p:pic>
      <p:sp>
        <p:nvSpPr>
          <p:cNvPr id="38" name="Freeform 17"/>
          <p:cNvSpPr/>
          <p:nvPr/>
        </p:nvSpPr>
        <p:spPr>
          <a:xfrm>
            <a:off x="1451484" y="6993396"/>
            <a:ext cx="3276824" cy="180020"/>
          </a:xfrm>
          <a:custGeom>
            <a:avLst/>
            <a:gdLst>
              <a:gd name="connsiteX0" fmla="*/ 0 w 11328400"/>
              <a:gd name="connsiteY0" fmla="*/ 0 h 5613400"/>
              <a:gd name="connsiteX1" fmla="*/ 0 w 11328400"/>
              <a:gd name="connsiteY1" fmla="*/ 5613400 h 5613400"/>
              <a:gd name="connsiteX2" fmla="*/ 11328400 w 11328400"/>
              <a:gd name="connsiteY2" fmla="*/ 5613400 h 5613400"/>
              <a:gd name="connsiteX3" fmla="*/ 11328400 w 11328400"/>
              <a:gd name="connsiteY3" fmla="*/ 38100 h 5613400"/>
              <a:gd name="connsiteX0" fmla="*/ 0 w 11328400"/>
              <a:gd name="connsiteY0" fmla="*/ 0 h 5613400"/>
              <a:gd name="connsiteX1" fmla="*/ 0 w 11328400"/>
              <a:gd name="connsiteY1" fmla="*/ 5613400 h 5613400"/>
              <a:gd name="connsiteX2" fmla="*/ 11328400 w 11328400"/>
              <a:gd name="connsiteY2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8400" h="5613400">
                <a:moveTo>
                  <a:pt x="0" y="0"/>
                </a:moveTo>
                <a:lnTo>
                  <a:pt x="0" y="5613400"/>
                </a:lnTo>
                <a:lnTo>
                  <a:pt x="11328400" y="5613400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TextBox 18"/>
          <p:cNvSpPr txBox="1"/>
          <p:nvPr/>
        </p:nvSpPr>
        <p:spPr>
          <a:xfrm>
            <a:off x="1487489" y="6957392"/>
            <a:ext cx="3528851" cy="1800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noProof="0" dirty="0"/>
              <a:t>Title of presentation (click on “Insert &gt; Header &amp; Footer”)</a:t>
            </a:r>
          </a:p>
        </p:txBody>
      </p:sp>
    </p:spTree>
    <p:extLst>
      <p:ext uri="{BB962C8B-B14F-4D97-AF65-F5344CB8AC3E}">
        <p14:creationId xmlns:p14="http://schemas.microsoft.com/office/powerpoint/2010/main" val="22631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97" r:id="rId4"/>
    <p:sldLayoutId id="2147483677" r:id="rId5"/>
    <p:sldLayoutId id="2147483696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72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3200" b="1" kern="1200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91" rtl="0" eaLnBrk="1" latinLnBrk="0" hangingPunct="1">
        <a:spcBef>
          <a:spcPts val="600"/>
        </a:spcBef>
        <a:buClr>
          <a:srgbClr val="00B0F0"/>
        </a:buClr>
        <a:buFont typeface="Wingdings" panose="05000000000000000000" pitchFamily="2" charset="2"/>
        <a:buChar char="§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91" rtl="0" eaLnBrk="1" latinLnBrk="0" hangingPunct="1">
        <a:spcBef>
          <a:spcPts val="600"/>
        </a:spcBef>
        <a:buClr>
          <a:srgbClr val="00B0F0"/>
        </a:buClr>
        <a:buFont typeface="Wingdings" panose="05000000000000000000" pitchFamily="2" charset="2"/>
        <a:buChar char="§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91" rtl="0" eaLnBrk="1" latinLnBrk="0" hangingPunct="1">
        <a:spcBef>
          <a:spcPts val="600"/>
        </a:spcBef>
        <a:buClr>
          <a:srgbClr val="00B0F0"/>
        </a:buClr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91" rtl="0" eaLnBrk="1" latinLnBrk="0" hangingPunct="1">
        <a:spcBef>
          <a:spcPts val="600"/>
        </a:spcBef>
        <a:buClr>
          <a:srgbClr val="00B0F0"/>
        </a:buClr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91" rtl="0" eaLnBrk="1" latinLnBrk="0" hangingPunct="1">
        <a:spcBef>
          <a:spcPts val="600"/>
        </a:spcBef>
        <a:buClr>
          <a:srgbClr val="00B0F0"/>
        </a:buClr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3654" indent="-255626" algn="l" defTabSz="914491" rtl="0" eaLnBrk="1" latinLnBrk="0" hangingPunct="1">
        <a:spcBef>
          <a:spcPts val="600"/>
        </a:spcBef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43654" indent="-255626" algn="l" defTabSz="914491" rtl="0" eaLnBrk="1" latinLnBrk="0" hangingPunct="1">
        <a:spcBef>
          <a:spcPts val="600"/>
        </a:spcBef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43654" indent="-255626" algn="l" defTabSz="914491" rtl="0" eaLnBrk="1" latinLnBrk="0" hangingPunct="1">
        <a:spcBef>
          <a:spcPts val="600"/>
        </a:spcBef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43654" indent="-255626" algn="l" defTabSz="914491" rtl="0" eaLnBrk="1" latinLnBrk="0" hangingPunct="1">
        <a:spcBef>
          <a:spcPts val="600"/>
        </a:spcBef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8" orient="horz" pos="3861">
          <p15:clr>
            <a:srgbClr val="F26B43"/>
          </p15:clr>
        </p15:guide>
        <p15:guide id="9" orient="horz" pos="1026">
          <p15:clr>
            <a:srgbClr val="F26B43"/>
          </p15:clr>
        </p15:guide>
        <p15:guide id="10" pos="3681">
          <p15:clr>
            <a:srgbClr val="F26B43"/>
          </p15:clr>
        </p15:guide>
        <p15:guide id="11" pos="39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BD0A9-9A7C-45B0-B9B2-11FEF468B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8774" y="3068960"/>
            <a:ext cx="10438410" cy="1605666"/>
          </a:xfrm>
        </p:spPr>
        <p:txBody>
          <a:bodyPr/>
          <a:lstStyle/>
          <a:p>
            <a:r>
              <a:rPr lang="en-US" b="0" dirty="0" err="1"/>
              <a:t>Segeln</a:t>
            </a:r>
            <a:r>
              <a:rPr lang="en-US" b="0" dirty="0"/>
              <a:t> </a:t>
            </a:r>
            <a:r>
              <a:rPr lang="en-US" b="0" dirty="0" err="1"/>
              <a:t>Lernen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D8702E-E4DF-49B2-9575-533F514AE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Sven Fritz, Martin </a:t>
            </a:r>
            <a:r>
              <a:rPr lang="de-DE" dirty="0" err="1"/>
              <a:t>Zakarian</a:t>
            </a:r>
            <a:r>
              <a:rPr lang="de-DE" dirty="0"/>
              <a:t> </a:t>
            </a:r>
            <a:r>
              <a:rPr lang="de-DE" dirty="0" err="1"/>
              <a:t>Khengi</a:t>
            </a:r>
            <a:endParaRPr lang="de-DE" dirty="0"/>
          </a:p>
          <a:p>
            <a:r>
              <a:rPr lang="de-DE" dirty="0"/>
              <a:t>General Computer Science (</a:t>
            </a:r>
            <a:r>
              <a:rPr lang="de-DE" dirty="0" err="1"/>
              <a:t>M.Sc</a:t>
            </a:r>
            <a:r>
              <a:rPr lang="de-DE" dirty="0"/>
              <a:t>.)</a:t>
            </a:r>
          </a:p>
          <a:p>
            <a:r>
              <a:rPr lang="en-US" dirty="0"/>
              <a:t>Frankfurt University of Applied Sciences, Germany</a:t>
            </a:r>
          </a:p>
        </p:txBody>
      </p:sp>
    </p:spTree>
    <p:extLst>
      <p:ext uri="{BB962C8B-B14F-4D97-AF65-F5344CB8AC3E}">
        <p14:creationId xmlns:p14="http://schemas.microsoft.com/office/powerpoint/2010/main" val="11109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41C72-F7B7-40E5-913D-47DB6AA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FAEE9D-63C4-43DC-9241-4117EA5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7AF475-8B95-4094-AFEC-F2FB7476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Fritz, Martin Zakarian Khengi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6A6E90-6915-4119-BB17-7A78AADC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DC1F71F-8391-4CA0-B4C3-042C49953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2131BB6-F4B7-42D5-A389-097D5279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D92B1-0357-4D44-99C3-1C3DC2F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F458-F11E-4301-9CC7-86D7431AF0B0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2A6D4-B081-4D09-ABE2-EC40FA70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Fritz, Martin </a:t>
            </a:r>
            <a:r>
              <a:rPr lang="de-DE" dirty="0" err="1"/>
              <a:t>Zakarian</a:t>
            </a:r>
            <a:r>
              <a:rPr lang="de-DE" dirty="0"/>
              <a:t> </a:t>
            </a:r>
            <a:r>
              <a:rPr lang="de-DE" dirty="0" err="1"/>
              <a:t>Khengi</a:t>
            </a:r>
            <a:r>
              <a:rPr lang="de-DE" dirty="0"/>
              <a:t> – Segeln Lernen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77627-0BF3-4C7F-902E-12983D1F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0921C6-BCD1-4A16-A2DC-69A7C109E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Zusammenfassung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2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5A1F3-7DAD-42DC-9A35-20942498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573A06-D10A-49E0-97CE-08D38724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C99B91-6C41-480D-9E3D-1038BB1D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Fritz, Martin </a:t>
            </a:r>
            <a:r>
              <a:rPr lang="de-DE" dirty="0" err="1"/>
              <a:t>Zakarian</a:t>
            </a:r>
            <a:r>
              <a:rPr lang="de-DE" dirty="0"/>
              <a:t> </a:t>
            </a:r>
            <a:r>
              <a:rPr lang="de-DE" dirty="0" err="1"/>
              <a:t>Khengi</a:t>
            </a:r>
            <a:r>
              <a:rPr lang="de-DE" dirty="0"/>
              <a:t>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7A319-DAC3-4688-BF78-158486F9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F36BA80-7CAE-47E0-BA7D-A894DD57E4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TODO Bild von environment </a:t>
            </a:r>
            <a:r>
              <a:rPr lang="en-US" dirty="0" err="1"/>
              <a:t>einfügen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7A71B-149D-4B9A-BB1D-E77D6183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339E85-79BC-4719-83A1-CE4CA972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70708E-FEF6-4AE7-A184-24346BF3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Fritz, Martin </a:t>
            </a:r>
            <a:r>
              <a:rPr lang="de-DE" dirty="0" err="1"/>
              <a:t>Zakarian</a:t>
            </a:r>
            <a:r>
              <a:rPr lang="de-DE" dirty="0"/>
              <a:t> </a:t>
            </a:r>
            <a:r>
              <a:rPr lang="de-DE" dirty="0" err="1"/>
              <a:t>Khengi</a:t>
            </a:r>
            <a:r>
              <a:rPr lang="de-DE" dirty="0"/>
              <a:t>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89D8E4-DA75-40B9-8B0A-6B644C09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EFE7D2D-E01F-4D07-A481-533DF35A3D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0123" y="1628775"/>
            <a:ext cx="8867061" cy="4373440"/>
          </a:xfrm>
        </p:spPr>
        <p:txBody>
          <a:bodyPr/>
          <a:lstStyle/>
          <a:p>
            <a:r>
              <a:rPr lang="en-US" dirty="0" err="1"/>
              <a:t>Aktionen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Norden</a:t>
            </a:r>
          </a:p>
          <a:p>
            <a:pPr lvl="1"/>
            <a:r>
              <a:rPr lang="en-US" dirty="0" err="1"/>
              <a:t>Süden</a:t>
            </a:r>
            <a:endParaRPr lang="en-US" dirty="0"/>
          </a:p>
          <a:p>
            <a:pPr lvl="1"/>
            <a:r>
              <a:rPr lang="en-US" dirty="0" err="1"/>
              <a:t>Westen</a:t>
            </a:r>
            <a:endParaRPr lang="en-US" dirty="0"/>
          </a:p>
          <a:p>
            <a:pPr lvl="1"/>
            <a:r>
              <a:rPr lang="en-US" dirty="0" err="1"/>
              <a:t>Osten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Terminal-</a:t>
            </a:r>
            <a:r>
              <a:rPr lang="en-US" dirty="0" err="1"/>
              <a:t>Zustand</a:t>
            </a:r>
            <a:endParaRPr lang="en-US" dirty="0"/>
          </a:p>
          <a:p>
            <a:r>
              <a:rPr lang="en-US" dirty="0"/>
              <a:t>Reward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1F3A-961A-46D6-B8BB-2C190B0B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4" y="1628775"/>
            <a:ext cx="950302" cy="9503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60C3D6-171E-484A-9FF2-A4EA4D4B3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3" y="4041054"/>
            <a:ext cx="953849" cy="9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0E6B5-8343-4A5D-96AC-72F8BE72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241482-0437-4AB4-AD4C-157E1EF1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88C227-E2F2-4255-AEBB-D4FF2FC6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Fritz, Martin </a:t>
            </a:r>
            <a:r>
              <a:rPr lang="de-DE" dirty="0" err="1"/>
              <a:t>Zakarian</a:t>
            </a:r>
            <a:r>
              <a:rPr lang="de-DE" dirty="0"/>
              <a:t> </a:t>
            </a:r>
            <a:r>
              <a:rPr lang="de-DE" dirty="0" err="1"/>
              <a:t>Khengi</a:t>
            </a:r>
            <a:r>
              <a:rPr lang="de-DE" dirty="0"/>
              <a:t>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A2F355-20E4-418E-949A-0F438367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5E956B-20F0-4C19-9C94-E3A9476399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Initialisier</a:t>
            </a:r>
            <a:r>
              <a:rPr lang="en-US" dirty="0"/>
              <a:t> Q</a:t>
            </a:r>
            <a:r>
              <a:rPr lang="en-US" baseline="-25000" dirty="0"/>
              <a:t>0</a:t>
            </a:r>
            <a:r>
              <a:rPr lang="en-US" dirty="0"/>
              <a:t>(s, a) </a:t>
            </a:r>
            <a:r>
              <a:rPr lang="en-US" dirty="0" err="1"/>
              <a:t>beliebig</a:t>
            </a:r>
            <a:r>
              <a:rPr lang="en-US" dirty="0"/>
              <a:t>; k = 0</a:t>
            </a:r>
          </a:p>
          <a:p>
            <a:pPr marL="0" indent="0">
              <a:buNone/>
            </a:pPr>
            <a:r>
              <a:rPr lang="en-US" dirty="0"/>
              <a:t>REPEAT		//</a:t>
            </a:r>
            <a:r>
              <a:rPr lang="en-US" dirty="0" err="1"/>
              <a:t>Schleife</a:t>
            </a:r>
            <a:r>
              <a:rPr lang="en-US" dirty="0"/>
              <a:t>,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Lernziel</a:t>
            </a:r>
            <a:r>
              <a:rPr lang="en-US" dirty="0"/>
              <a:t> </a:t>
            </a:r>
            <a:r>
              <a:rPr lang="en-US" dirty="0" err="1"/>
              <a:t>erreicht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Initialisiere</a:t>
            </a:r>
            <a:r>
              <a:rPr lang="en-US" dirty="0"/>
              <a:t> </a:t>
            </a:r>
            <a:r>
              <a:rPr lang="en-US" dirty="0" err="1"/>
              <a:t>Startzustand</a:t>
            </a:r>
            <a:r>
              <a:rPr lang="en-US" dirty="0"/>
              <a:t> s</a:t>
            </a:r>
            <a:r>
              <a:rPr lang="en-US" baseline="-25000" dirty="0"/>
              <a:t>0</a:t>
            </a:r>
            <a:r>
              <a:rPr lang="en-US" dirty="0"/>
              <a:t>; t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Wähle</a:t>
            </a:r>
            <a:r>
              <a:rPr lang="en-US" dirty="0"/>
              <a:t> Action a</a:t>
            </a:r>
            <a:r>
              <a:rPr lang="en-US" baseline="-25000" dirty="0"/>
              <a:t>0</a:t>
            </a:r>
            <a:r>
              <a:rPr lang="en-US" dirty="0"/>
              <a:t> := </a:t>
            </a:r>
            <a:r>
              <a:rPr lang="en-US" dirty="0" err="1"/>
              <a:t>arg</a:t>
            </a:r>
            <a:r>
              <a:rPr lang="en-US" dirty="0"/>
              <a:t> min</a:t>
            </a:r>
            <a:r>
              <a:rPr lang="en-US" baseline="-25000" dirty="0"/>
              <a:t>a</a:t>
            </a:r>
            <a:r>
              <a:rPr lang="de-DE" baseline="-25000" dirty="0"/>
              <a:t>∈</a:t>
            </a:r>
            <a:r>
              <a:rPr lang="en-US" baseline="-25000" dirty="0"/>
              <a:t>A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/>
              <a:t>(s</a:t>
            </a:r>
            <a:r>
              <a:rPr lang="en-US" baseline="-25000" dirty="0"/>
              <a:t>0</a:t>
            </a:r>
            <a:r>
              <a:rPr lang="en-US" dirty="0"/>
              <a:t>, a)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oder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gemäß</a:t>
            </a:r>
            <a:r>
              <a:rPr lang="en-US" dirty="0"/>
              <a:t> </a:t>
            </a:r>
            <a:r>
              <a:rPr lang="en-US" dirty="0" err="1"/>
              <a:t>Explorationsstrategie</a:t>
            </a:r>
            <a:r>
              <a:rPr lang="en-US" dirty="0"/>
              <a:t> </a:t>
            </a:r>
            <a:r>
              <a:rPr lang="en-US" dirty="0" err="1"/>
              <a:t>beliebig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REPEAT		//</a:t>
            </a:r>
            <a:r>
              <a:rPr lang="en-US" dirty="0" err="1"/>
              <a:t>Schleife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aktuelle</a:t>
            </a:r>
            <a:r>
              <a:rPr lang="en-US" dirty="0"/>
              <a:t> Episode</a:t>
            </a:r>
          </a:p>
          <a:p>
            <a:pPr marL="0" indent="0">
              <a:buNone/>
            </a:pPr>
            <a:r>
              <a:rPr lang="en-US" dirty="0"/>
              <a:t>		Wende a</a:t>
            </a:r>
            <a:r>
              <a:rPr lang="en-US" baseline="-25000" dirty="0"/>
              <a:t>t</a:t>
            </a:r>
            <a:r>
              <a:rPr lang="en-US" dirty="0"/>
              <a:t> auf System an, </a:t>
            </a:r>
            <a:r>
              <a:rPr lang="en-US" dirty="0" err="1"/>
              <a:t>beobachte</a:t>
            </a:r>
            <a:r>
              <a:rPr lang="en-US" dirty="0"/>
              <a:t> s</a:t>
            </a:r>
            <a:r>
              <a:rPr lang="en-US" baseline="-25000" dirty="0"/>
              <a:t>t+1 </a:t>
            </a:r>
            <a:r>
              <a:rPr lang="en-US" dirty="0"/>
              <a:t>und </a:t>
            </a:r>
            <a:r>
              <a:rPr lang="en-US" dirty="0" err="1"/>
              <a:t>Kosten</a:t>
            </a:r>
            <a:r>
              <a:rPr lang="en-US" dirty="0"/>
              <a:t> c(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Wähle</a:t>
            </a:r>
            <a:r>
              <a:rPr lang="en-US" dirty="0"/>
              <a:t> </a:t>
            </a:r>
            <a:r>
              <a:rPr lang="en-US" dirty="0" err="1"/>
              <a:t>Aktion</a:t>
            </a:r>
            <a:r>
              <a:rPr lang="en-US" dirty="0"/>
              <a:t> a</a:t>
            </a:r>
            <a:r>
              <a:rPr lang="en-US" baseline="-25000" dirty="0"/>
              <a:t>t+1 </a:t>
            </a:r>
            <a:r>
              <a:rPr lang="en-US" dirty="0"/>
              <a:t>:= </a:t>
            </a:r>
            <a:r>
              <a:rPr lang="en-US" dirty="0" err="1"/>
              <a:t>arg</a:t>
            </a:r>
            <a:r>
              <a:rPr lang="en-US" dirty="0"/>
              <a:t> mina</a:t>
            </a:r>
            <a:r>
              <a:rPr lang="de-DE" dirty="0"/>
              <a:t>∈A </a:t>
            </a:r>
            <a:r>
              <a:rPr lang="de-DE" dirty="0" err="1"/>
              <a:t>Qk</a:t>
            </a:r>
            <a:r>
              <a:rPr lang="de-DE" dirty="0"/>
              <a:t>(s</a:t>
            </a:r>
            <a:r>
              <a:rPr lang="de-DE" baseline="-25000" dirty="0"/>
              <a:t>t+1</a:t>
            </a:r>
            <a:r>
              <a:rPr lang="de-DE" dirty="0"/>
              <a:t>, a)</a:t>
            </a:r>
          </a:p>
          <a:p>
            <a:pPr marL="0" indent="0">
              <a:buNone/>
            </a:pPr>
            <a:r>
              <a:rPr lang="de-DE" dirty="0"/>
              <a:t>		  oder a</a:t>
            </a:r>
            <a:r>
              <a:rPr lang="de-DE" baseline="-25000" dirty="0"/>
              <a:t>t+1 </a:t>
            </a:r>
            <a:r>
              <a:rPr lang="de-DE" dirty="0"/>
              <a:t>gemäß Explorationsstrategie beliebig</a:t>
            </a:r>
          </a:p>
          <a:p>
            <a:pPr marL="0" indent="0">
              <a:buNone/>
            </a:pPr>
            <a:r>
              <a:rPr lang="de-DE" dirty="0"/>
              <a:t>		Führe Lernschritt durch:</a:t>
            </a:r>
          </a:p>
          <a:p>
            <a:pPr marL="0" indent="0">
              <a:buNone/>
            </a:pPr>
            <a:r>
              <a:rPr lang="de-DE" dirty="0"/>
              <a:t>		Q</a:t>
            </a:r>
            <a:r>
              <a:rPr lang="de-DE" baseline="-25000" dirty="0"/>
              <a:t>k+1</a:t>
            </a:r>
            <a:r>
              <a:rPr lang="de-DE" dirty="0"/>
              <a:t>(</a:t>
            </a:r>
            <a:r>
              <a:rPr lang="de-DE" dirty="0" err="1"/>
              <a:t>s</a:t>
            </a:r>
            <a:r>
              <a:rPr lang="de-DE" baseline="-25000" dirty="0" err="1"/>
              <a:t>t</a:t>
            </a:r>
            <a:r>
              <a:rPr lang="de-DE" dirty="0"/>
              <a:t>, a</a:t>
            </a:r>
            <a:r>
              <a:rPr lang="de-DE" baseline="-25000" dirty="0"/>
              <a:t>t</a:t>
            </a:r>
            <a:r>
              <a:rPr lang="de-DE" dirty="0"/>
              <a:t>) := (1-α)</a:t>
            </a:r>
            <a:r>
              <a:rPr lang="de-DE" dirty="0" err="1"/>
              <a:t>Q</a:t>
            </a:r>
            <a:r>
              <a:rPr lang="de-DE" baseline="-25000" dirty="0" err="1"/>
              <a:t>k</a:t>
            </a:r>
            <a:r>
              <a:rPr lang="de-DE" dirty="0"/>
              <a:t>(</a:t>
            </a:r>
            <a:r>
              <a:rPr lang="de-DE" dirty="0" err="1"/>
              <a:t>s</a:t>
            </a:r>
            <a:r>
              <a:rPr lang="de-DE" baseline="-25000" dirty="0" err="1"/>
              <a:t>t</a:t>
            </a:r>
            <a:r>
              <a:rPr lang="de-DE" dirty="0"/>
              <a:t>, a</a:t>
            </a:r>
            <a:r>
              <a:rPr lang="de-DE" baseline="-25000" dirty="0"/>
              <a:t>t</a:t>
            </a:r>
            <a:r>
              <a:rPr lang="de-DE" dirty="0"/>
              <a:t>) + α(c(</a:t>
            </a:r>
            <a:r>
              <a:rPr lang="de-DE" dirty="0" err="1"/>
              <a:t>s</a:t>
            </a:r>
            <a:r>
              <a:rPr lang="de-DE" baseline="-25000" dirty="0" err="1"/>
              <a:t>t</a:t>
            </a:r>
            <a:r>
              <a:rPr lang="de-DE" dirty="0"/>
              <a:t>, at) + </a:t>
            </a:r>
            <a:r>
              <a:rPr lang="el-GR" dirty="0"/>
              <a:t>γ</a:t>
            </a:r>
            <a:r>
              <a:rPr lang="de-DE" dirty="0" err="1"/>
              <a:t>Q</a:t>
            </a:r>
            <a:r>
              <a:rPr lang="de-DE" baseline="-25000" dirty="0" err="1"/>
              <a:t>k</a:t>
            </a:r>
            <a:r>
              <a:rPr lang="de-DE" dirty="0"/>
              <a:t>(s</a:t>
            </a:r>
            <a:r>
              <a:rPr lang="de-DE" baseline="-25000" dirty="0"/>
              <a:t>t+1</a:t>
            </a:r>
            <a:r>
              <a:rPr lang="de-DE" dirty="0"/>
              <a:t>, a</a:t>
            </a:r>
            <a:r>
              <a:rPr lang="de-DE" baseline="-25000" dirty="0"/>
              <a:t>t+1</a:t>
            </a:r>
            <a:r>
              <a:rPr lang="de-DE" dirty="0"/>
              <a:t>))</a:t>
            </a:r>
          </a:p>
          <a:p>
            <a:pPr marL="0" indent="0">
              <a:buNone/>
            </a:pPr>
            <a:r>
              <a:rPr lang="de-DE" dirty="0"/>
              <a:t>		t := t + 1; k := k + 1; passe </a:t>
            </a:r>
            <a:r>
              <a:rPr lang="de-DE" dirty="0" err="1"/>
              <a:t>Lernrate</a:t>
            </a:r>
            <a:r>
              <a:rPr lang="de-DE" dirty="0"/>
              <a:t> α an</a:t>
            </a:r>
          </a:p>
          <a:p>
            <a:pPr marL="0" indent="0">
              <a:buNone/>
            </a:pPr>
            <a:r>
              <a:rPr lang="de-DE" dirty="0"/>
              <a:t>	UNTIL Terminalzustand erreicht</a:t>
            </a:r>
          </a:p>
          <a:p>
            <a:pPr marL="0" indent="0">
              <a:buNone/>
            </a:pPr>
            <a:r>
              <a:rPr lang="de-DE" dirty="0"/>
              <a:t>UNTIL Strategie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0387-FD87-4D3E-BB69-96F94A63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25B7A9-6F25-4161-A8A4-AF01B204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91ECF-8D3B-4782-A5CF-79868038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Fritz, Martin Zakarian Khengi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69ABB4-8724-4797-9D17-393F95F3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7047022-A7F2-4340-98DC-C45495D8C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vorgegebenen</a:t>
            </a:r>
            <a:r>
              <a:rPr lang="en-US" dirty="0"/>
              <a:t> Environment die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  <a:p>
            <a:r>
              <a:rPr lang="en-US" dirty="0" err="1"/>
              <a:t>Erweitern</a:t>
            </a:r>
            <a:r>
              <a:rPr lang="en-US" dirty="0"/>
              <a:t> der Environment um 5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Aktionen</a:t>
            </a:r>
            <a:endParaRPr lang="en-US" dirty="0"/>
          </a:p>
          <a:p>
            <a:pPr lvl="1"/>
            <a:r>
              <a:rPr lang="en-US" dirty="0"/>
              <a:t>Nord-West</a:t>
            </a:r>
          </a:p>
          <a:p>
            <a:pPr lvl="1"/>
            <a:r>
              <a:rPr lang="en-US" dirty="0"/>
              <a:t>Nord-Ost</a:t>
            </a:r>
          </a:p>
          <a:p>
            <a:pPr lvl="1"/>
            <a:r>
              <a:rPr lang="en-US" dirty="0"/>
              <a:t>Süd-West</a:t>
            </a:r>
          </a:p>
          <a:p>
            <a:pPr lvl="1"/>
            <a:r>
              <a:rPr lang="en-US" dirty="0"/>
              <a:t>Süd-Ost</a:t>
            </a:r>
          </a:p>
          <a:p>
            <a:pPr lvl="1"/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tun</a:t>
            </a:r>
            <a:endParaRPr lang="en-US" dirty="0"/>
          </a:p>
          <a:p>
            <a:r>
              <a:rPr lang="en-US" dirty="0" err="1"/>
              <a:t>Erweitern</a:t>
            </a:r>
            <a:r>
              <a:rPr lang="en-US" dirty="0"/>
              <a:t> der Environment um </a:t>
            </a:r>
            <a:r>
              <a:rPr lang="en-US" dirty="0" err="1"/>
              <a:t>stochastischen</a:t>
            </a:r>
            <a:r>
              <a:rPr lang="en-US" dirty="0"/>
              <a:t> Wind</a:t>
            </a:r>
          </a:p>
          <a:p>
            <a:pPr lvl="1"/>
            <a:r>
              <a:rPr lang="en-US" dirty="0"/>
              <a:t>1/3 Wind </a:t>
            </a:r>
            <a:r>
              <a:rPr lang="en-US" dirty="0" err="1"/>
              <a:t>schwächer</a:t>
            </a:r>
            <a:r>
              <a:rPr lang="en-US" dirty="0"/>
              <a:t> (-1)</a:t>
            </a:r>
          </a:p>
          <a:p>
            <a:pPr lvl="1"/>
            <a:r>
              <a:rPr lang="en-US" dirty="0"/>
              <a:t>1/3 Wind </a:t>
            </a:r>
            <a:r>
              <a:rPr lang="en-US" dirty="0" err="1"/>
              <a:t>bleibt</a:t>
            </a:r>
            <a:r>
              <a:rPr lang="en-US" dirty="0"/>
              <a:t> (±0)</a:t>
            </a:r>
          </a:p>
          <a:p>
            <a:pPr lvl="1"/>
            <a:r>
              <a:rPr lang="en-US" dirty="0"/>
              <a:t>1/3 Wind starker (+1)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7C15C-FE95-4614-94BD-6EB5564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B0F99B-F678-4AB2-9AAE-038C6EF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5C412-AFFC-410F-9B92-A1AE9EA5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Fritz, Martin </a:t>
            </a:r>
            <a:r>
              <a:rPr lang="de-DE" dirty="0" err="1"/>
              <a:t>Zakarian</a:t>
            </a:r>
            <a:r>
              <a:rPr lang="de-DE" dirty="0"/>
              <a:t> </a:t>
            </a:r>
            <a:r>
              <a:rPr lang="de-DE" dirty="0" err="1"/>
              <a:t>Khengi</a:t>
            </a:r>
            <a:r>
              <a:rPr lang="de-DE" dirty="0"/>
              <a:t>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D2A38-D5B2-44E2-A9E3-5C9E828D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B48123-9CD6-46BB-B528-B28BE4A37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AE750-AD1E-4374-AF10-C4B934CC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74" y="3090215"/>
            <a:ext cx="10438410" cy="504000"/>
          </a:xfrm>
        </p:spPr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BD3393-0426-4822-B950-B1E66979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065EA-F327-4922-B7E0-493DC4F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Fritz, Martin Zakarian Khengi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4D5B5A-19F2-47EC-A5C5-ECA99898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F0A74-7A25-4CEA-8FEF-BE621F7D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Strategie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E87B2C-DBCD-43E8-B809-503F8175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2EC-9C4C-41E6-B35F-039B92D6CA8F}" type="datetime1">
              <a:rPr lang="de-DE" smtClean="0"/>
              <a:t>03.07.2018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957C19-CD7E-48DD-874A-20D87C32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Fritz, Martin Zakarian Khengi – Segeln Lernen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D6D2DC-A420-4CDC-9196-D2E82CEE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9B3-F786-4E22-901F-4E34164570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4D745B-BEE0-47E5-A1A1-BE3DE297DF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//TODO Bild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HIND_PowerPoint_2016-09-08_v4">
  <a:themeElements>
    <a:clrScheme name="Custom 4">
      <a:dk1>
        <a:srgbClr val="3F3F3F"/>
      </a:dk1>
      <a:lt1>
        <a:sysClr val="window" lastClr="FFFFFF"/>
      </a:lt1>
      <a:dk2>
        <a:srgbClr val="000000"/>
      </a:dk2>
      <a:lt2>
        <a:srgbClr val="F2F2F2"/>
      </a:lt2>
      <a:accent1>
        <a:srgbClr val="090948"/>
      </a:accent1>
      <a:accent2>
        <a:srgbClr val="FFB300"/>
      </a:accent2>
      <a:accent3>
        <a:srgbClr val="3F3F3F"/>
      </a:accent3>
      <a:accent4>
        <a:srgbClr val="898989"/>
      </a:accent4>
      <a:accent5>
        <a:srgbClr val="9B9B9B"/>
      </a:accent5>
      <a:accent6>
        <a:srgbClr val="CCCCCC"/>
      </a:accent6>
      <a:hlink>
        <a:srgbClr val="3F3F3F"/>
      </a:hlink>
      <a:folHlink>
        <a:srgbClr val="3F3F3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noFill/>
        </a:ln>
      </a:spPr>
      <a:bodyPr rtlCol="0" anchor="ctr"/>
      <a:lstStyle>
        <a:defPPr marL="177800" indent="-177800" algn="ctr">
          <a:buClr>
            <a:schemeClr val="accent2"/>
          </a:buClr>
          <a:buFont typeface="Wingdings" panose="05000000000000000000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t zu wissen_test" id="{D1419427-7B57-4F4B-96E2-004964300E3C}" vid="{75BDB0D2-2839-42B1-B3BD-17CC0618447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LHIND_PowerPoint_2016-09-08_v4</vt:lpstr>
      <vt:lpstr>Segeln Lernen</vt:lpstr>
      <vt:lpstr>Inhalt</vt:lpstr>
      <vt:lpstr>Environment</vt:lpstr>
      <vt:lpstr>Environment</vt:lpstr>
      <vt:lpstr>Sarsa</vt:lpstr>
      <vt:lpstr>Ziel</vt:lpstr>
      <vt:lpstr>Implementation</vt:lpstr>
      <vt:lpstr>Live Demo</vt:lpstr>
      <vt:lpstr>Optimale Strategie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und Realisierung eines Smart Mirror mit Hilfe eines Einplatinencomputers</dc:title>
  <dc:creator>Sven</dc:creator>
  <cp:lastModifiedBy>Sven</cp:lastModifiedBy>
  <cp:revision>169</cp:revision>
  <dcterms:created xsi:type="dcterms:W3CDTF">2017-12-05T11:55:43Z</dcterms:created>
  <dcterms:modified xsi:type="dcterms:W3CDTF">2018-07-03T09:43:22Z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