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1"/>
  </p:sldMasterIdLst>
  <p:notesMasterIdLst>
    <p:notesMasterId r:id="rId16"/>
  </p:notesMasterIdLst>
  <p:sldIdLst>
    <p:sldId id="333" r:id="rId2"/>
    <p:sldId id="334" r:id="rId3"/>
    <p:sldId id="444" r:id="rId4"/>
    <p:sldId id="440" r:id="rId5"/>
    <p:sldId id="437" r:id="rId6"/>
    <p:sldId id="445" r:id="rId7"/>
    <p:sldId id="447" r:id="rId8"/>
    <p:sldId id="441" r:id="rId9"/>
    <p:sldId id="477" r:id="rId10"/>
    <p:sldId id="476" r:id="rId11"/>
    <p:sldId id="442" r:id="rId12"/>
    <p:sldId id="438" r:id="rId13"/>
    <p:sldId id="443" r:id="rId14"/>
    <p:sldId id="4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2526F"/>
    <a:srgbClr val="373545"/>
    <a:srgbClr val="002060"/>
    <a:srgbClr val="3A4A6A"/>
    <a:srgbClr val="C00000"/>
    <a:srgbClr val="730000"/>
    <a:srgbClr val="9F6715"/>
    <a:srgbClr val="2EFAE7"/>
    <a:srgbClr val="F58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3370" autoAdjust="0"/>
  </p:normalViewPr>
  <p:slideViewPr>
    <p:cSldViewPr snapToGrid="0">
      <p:cViewPr varScale="1">
        <p:scale>
          <a:sx n="69" d="100"/>
          <a:sy n="69" d="100"/>
        </p:scale>
        <p:origin x="6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0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3D556-87A9-4F46-8335-2B8C84324512}" type="datetimeFigureOut">
              <a:rPr lang="de-DE" smtClean="0"/>
              <a:t>12.07.2018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2E86A-6AF3-4717-B240-660FBE45A7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755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60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082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719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7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35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6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04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12E86A-6AF3-4717-B240-660FBE45A78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4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4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70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95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2E86A-6AF3-4717-B240-660FBE45A78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03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55" y="4623274"/>
            <a:ext cx="10986811" cy="17672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23" y="990600"/>
            <a:ext cx="10653003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23" y="2495445"/>
            <a:ext cx="1065300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805BAD-9718-45AE-B29E-CA89C0850BBA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078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DD1-29E6-4D61-B966-CDD524F55795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627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7431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263563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FAA842-EDB3-4EDD-9ED7-76F06137817A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1337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45024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2B1-8EC9-46E6-8CB8-7E4D078380A4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284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03529" y="5141974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5" y="3036573"/>
            <a:ext cx="1065300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5" y="4541417"/>
            <a:ext cx="1065300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4454F-66B6-406D-B4A8-A1DFE17575BF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249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7" y="599726"/>
            <a:ext cx="10984943" cy="5517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2228003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5D2E-3906-4442-85DE-0FD00C070E9F}" type="datetime1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6462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959" y="2228003"/>
            <a:ext cx="479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4" y="2926052"/>
            <a:ext cx="5199369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5745" y="2228003"/>
            <a:ext cx="48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210216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4776-43D5-4861-A2F7-2B8A75658358}" type="datetime1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6"/>
          <p:cNvSpPr>
            <a:spLocks noChangeAspect="1"/>
          </p:cNvSpPr>
          <p:nvPr userDrawn="1"/>
        </p:nvSpPr>
        <p:spPr>
          <a:xfrm>
            <a:off x="597457" y="599727"/>
            <a:ext cx="10984943" cy="7210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5146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40D4-7EF4-4B97-BF51-889215E241BA}" type="datetime1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6549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3F89-45D5-4ECE-8933-DF226FDDF8FB}" type="datetime1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7735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603529" y="5141973"/>
            <a:ext cx="10984943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37" y="5262296"/>
            <a:ext cx="4715500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9" y="601200"/>
            <a:ext cx="109872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687103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67AFF8-F17C-4B0A-A752-4D14B54A3536}" type="datetime1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69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3" y="4693389"/>
            <a:ext cx="10653003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7458" y="599725"/>
            <a:ext cx="10984941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923" y="5260127"/>
            <a:ext cx="1065300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AD23-405F-4B44-B6A8-F6640D105387}" type="datetime1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5550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17F4ED-DBF5-47EA-88C9-351A42E079F7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875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ransition spd="slow">
    <p:push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290842"/>
            <a:ext cx="10817740" cy="2707343"/>
          </a:xfrm>
        </p:spPr>
        <p:txBody>
          <a:bodyPr>
            <a:normAutofit/>
          </a:bodyPr>
          <a:lstStyle/>
          <a:p>
            <a:r>
              <a:rPr lang="de-DE" sz="6500" noProof="0" dirty="0">
                <a:solidFill>
                  <a:srgbClr val="002060"/>
                </a:solidFill>
              </a:rPr>
              <a:t>Segeln lernen mit </a:t>
            </a:r>
            <a:r>
              <a:rPr lang="de-DE" sz="6500" b="1" noProof="0" dirty="0" err="1">
                <a:solidFill>
                  <a:srgbClr val="002060"/>
                </a:solidFill>
              </a:rPr>
              <a:t>sarsa</a:t>
            </a:r>
            <a:endParaRPr lang="de-DE" sz="6500" b="1" noProof="0" dirty="0">
              <a:solidFill>
                <a:srgbClr val="00206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206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071637" y="537883"/>
            <a:ext cx="3292768" cy="1647546"/>
          </a:xfrm>
          <a:prstGeom prst="rect">
            <a:avLst/>
          </a:prstGeom>
        </p:spPr>
      </p:pic>
      <p:sp>
        <p:nvSpPr>
          <p:cNvPr id="11" name="Titel 8">
            <a:extLst>
              <a:ext uri="{FF2B5EF4-FFF2-40B4-BE49-F238E27FC236}">
                <a16:creationId xmlns:a16="http://schemas.microsoft.com/office/drawing/2014/main" id="{31AB70A7-9417-447F-BC2D-0E256A16CF10}"/>
              </a:ext>
            </a:extLst>
          </p:cNvPr>
          <p:cNvSpPr txBox="1">
            <a:spLocks/>
          </p:cNvSpPr>
          <p:nvPr/>
        </p:nvSpPr>
        <p:spPr>
          <a:xfrm>
            <a:off x="733428" y="3906746"/>
            <a:ext cx="10817740" cy="4859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400" dirty="0">
                <a:solidFill>
                  <a:srgbClr val="002060"/>
                </a:solidFill>
              </a:rPr>
              <a:t>Präsentiert</a:t>
            </a:r>
            <a:r>
              <a:rPr lang="en-US" sz="2400" dirty="0">
                <a:solidFill>
                  <a:srgbClr val="002060"/>
                </a:solidFill>
              </a:rPr>
              <a:t> von Sven fritz und Martin Zakarian Khengi 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2E6A0FD-BDE4-4B18-B42A-5DA262EFDDD2}"/>
              </a:ext>
            </a:extLst>
          </p:cNvPr>
          <p:cNvCxnSpPr>
            <a:cxnSpLocks/>
          </p:cNvCxnSpPr>
          <p:nvPr/>
        </p:nvCxnSpPr>
        <p:spPr>
          <a:xfrm>
            <a:off x="822960" y="3924857"/>
            <a:ext cx="880872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8">
            <a:extLst>
              <a:ext uri="{FF2B5EF4-FFF2-40B4-BE49-F238E27FC236}">
                <a16:creationId xmlns:a16="http://schemas.microsoft.com/office/drawing/2014/main" id="{80EDEFAF-486A-47E7-935C-02DCD371DAD1}"/>
              </a:ext>
            </a:extLst>
          </p:cNvPr>
          <p:cNvSpPr txBox="1">
            <a:spLocks/>
          </p:cNvSpPr>
          <p:nvPr/>
        </p:nvSpPr>
        <p:spPr>
          <a:xfrm>
            <a:off x="694393" y="4627418"/>
            <a:ext cx="10817740" cy="16926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05760727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en-US" sz="44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  <a:endParaRPr lang="en-US" sz="44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10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0ACAE2-0972-4959-BF67-9C66E097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464685"/>
            <a:ext cx="5381625" cy="5286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DF26DD-C6EC-4196-A9CF-BABA875B9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53" y="2369127"/>
            <a:ext cx="5329958" cy="30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939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Implementierung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11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is</a:t>
            </a:r>
            <a:r>
              <a:rPr lang="de-DE" sz="2800" noProof="0" dirty="0"/>
              <a:t> a </a:t>
            </a:r>
            <a:r>
              <a:rPr lang="de-DE" sz="2800" noProof="0" dirty="0" err="1"/>
              <a:t>current</a:t>
            </a:r>
            <a:r>
              <a:rPr lang="de-DE" sz="2800" noProof="0" dirty="0"/>
              <a:t> </a:t>
            </a:r>
            <a:r>
              <a:rPr lang="de-DE" sz="2800" noProof="0" dirty="0" err="1"/>
              <a:t>case</a:t>
            </a:r>
            <a:r>
              <a:rPr lang="de-DE" sz="2800" noProof="0" dirty="0"/>
              <a:t> in </a:t>
            </a:r>
            <a:r>
              <a:rPr lang="de-DE" sz="2800" noProof="0" dirty="0" err="1"/>
              <a:t>point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no</a:t>
            </a:r>
            <a:r>
              <a:rPr lang="de-DE" sz="2800" noProof="0" dirty="0"/>
              <a:t> </a:t>
            </a:r>
            <a:r>
              <a:rPr lang="de-DE" sz="2800" noProof="0" dirty="0" err="1"/>
              <a:t>unified</a:t>
            </a:r>
            <a:r>
              <a:rPr lang="de-DE" sz="2800" noProof="0" dirty="0"/>
              <a:t> </a:t>
            </a:r>
            <a:r>
              <a:rPr lang="de-DE" sz="2800" noProof="0" dirty="0" err="1"/>
              <a:t>definition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where</a:t>
            </a:r>
            <a:r>
              <a:rPr lang="de-DE" sz="2800" noProof="0" dirty="0"/>
              <a:t> </a:t>
            </a:r>
            <a:r>
              <a:rPr lang="de-DE" sz="2800" noProof="0" dirty="0" err="1"/>
              <a:t>organizations</a:t>
            </a:r>
            <a:r>
              <a:rPr lang="de-DE" sz="2800" noProof="0" dirty="0"/>
              <a:t>, </a:t>
            </a:r>
            <a:r>
              <a:rPr lang="de-DE" sz="2800" noProof="0" dirty="0" err="1"/>
              <a:t>industries</a:t>
            </a:r>
            <a:r>
              <a:rPr lang="de-DE" sz="2800" noProof="0" dirty="0"/>
              <a:t> and </a:t>
            </a:r>
            <a:r>
              <a:rPr lang="de-DE" sz="2800" noProof="0" dirty="0" err="1"/>
              <a:t>researchers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extract</a:t>
            </a:r>
            <a:r>
              <a:rPr lang="de-DE" sz="2800" noProof="0" dirty="0"/>
              <a:t> and </a:t>
            </a:r>
            <a:r>
              <a:rPr lang="de-DE" sz="2800" noProof="0" dirty="0" err="1"/>
              <a:t>presents</a:t>
            </a:r>
            <a:r>
              <a:rPr lang="de-DE" sz="2800" noProof="0" dirty="0"/>
              <a:t> different </a:t>
            </a:r>
            <a:r>
              <a:rPr lang="de-DE" sz="2800" noProof="0" dirty="0" err="1"/>
              <a:t>definitions</a:t>
            </a:r>
            <a:r>
              <a:rPr lang="de-DE" sz="2800" noProof="0" dirty="0"/>
              <a:t>, </a:t>
            </a:r>
            <a:r>
              <a:rPr lang="de-DE" sz="2800" noProof="0" dirty="0" err="1"/>
              <a:t>characteristics</a:t>
            </a:r>
            <a:r>
              <a:rPr lang="de-DE" sz="2800" noProof="0" dirty="0"/>
              <a:t>, and </a:t>
            </a:r>
            <a:r>
              <a:rPr lang="de-DE" sz="2800" noProof="0" dirty="0" err="1"/>
              <a:t>requirements</a:t>
            </a:r>
            <a:r>
              <a:rPr lang="de-DE" sz="2800" noProof="0" dirty="0"/>
              <a:t> of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concept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depending</a:t>
            </a:r>
            <a:r>
              <a:rPr lang="de-DE" sz="2800" noProof="0" dirty="0"/>
              <a:t> on </a:t>
            </a:r>
            <a:r>
              <a:rPr lang="de-DE" sz="2800" noProof="0" dirty="0" err="1"/>
              <a:t>provided</a:t>
            </a:r>
            <a:r>
              <a:rPr lang="de-DE" sz="2800" noProof="0" dirty="0"/>
              <a:t> </a:t>
            </a:r>
            <a:r>
              <a:rPr lang="de-DE" sz="2800" noProof="0" dirty="0" err="1"/>
              <a:t>services</a:t>
            </a:r>
            <a:r>
              <a:rPr lang="de-DE" sz="2800" noProof="0" dirty="0"/>
              <a:t>, </a:t>
            </a:r>
            <a:r>
              <a:rPr lang="de-DE" sz="2800" noProof="0" dirty="0" err="1"/>
              <a:t>purposes</a:t>
            </a:r>
            <a:r>
              <a:rPr lang="de-DE" sz="2800" noProof="0" dirty="0"/>
              <a:t> and </a:t>
            </a:r>
            <a:r>
              <a:rPr lang="de-DE" sz="2800" noProof="0" dirty="0" err="1"/>
              <a:t>heterogeneity</a:t>
            </a:r>
            <a:r>
              <a:rPr lang="de-DE" sz="2800" noProof="0" dirty="0"/>
              <a:t> </a:t>
            </a:r>
            <a:r>
              <a:rPr lang="de-DE" sz="2800" noProof="0" dirty="0" err="1"/>
              <a:t>based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architecture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290867461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94393" y="1199402"/>
            <a:ext cx="10817740" cy="3282063"/>
          </a:xfrm>
        </p:spPr>
        <p:txBody>
          <a:bodyPr>
            <a:normAutofit/>
          </a:bodyPr>
          <a:lstStyle/>
          <a:p>
            <a:r>
              <a:rPr lang="de-DE" sz="6000" noProof="0" dirty="0">
                <a:solidFill>
                  <a:srgbClr val="002060"/>
                </a:solidFill>
              </a:rPr>
              <a:t>Demonstration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>
                <a:solidFill>
                  <a:srgbClr val="002060"/>
                </a:solidFill>
              </a:rPr>
              <a:t>lernen </a:t>
            </a:r>
            <a:r>
              <a:rPr lang="de-DE" sz="6000" dirty="0">
                <a:solidFill>
                  <a:srgbClr val="002060"/>
                </a:solidFill>
              </a:rPr>
              <a:t>und</a:t>
            </a:r>
            <a:br>
              <a:rPr lang="de-DE" sz="6000" noProof="0" dirty="0">
                <a:solidFill>
                  <a:srgbClr val="002060"/>
                </a:solidFill>
              </a:rPr>
            </a:br>
            <a:r>
              <a:rPr lang="de-DE" sz="6000" noProof="0" dirty="0">
                <a:solidFill>
                  <a:srgbClr val="002060"/>
                </a:solidFill>
              </a:rPr>
              <a:t>anwenden</a:t>
            </a:r>
          </a:p>
        </p:txBody>
      </p:sp>
      <p:sp>
        <p:nvSpPr>
          <p:cNvPr id="4" name="Titel 8">
            <a:extLst>
              <a:ext uri="{FF2B5EF4-FFF2-40B4-BE49-F238E27FC236}">
                <a16:creationId xmlns:a16="http://schemas.microsoft.com/office/drawing/2014/main" id="{07A81E4D-D87C-4251-BBDB-E79E2E623DFE}"/>
              </a:ext>
            </a:extLst>
          </p:cNvPr>
          <p:cNvSpPr txBox="1">
            <a:spLocks/>
          </p:cNvSpPr>
          <p:nvPr/>
        </p:nvSpPr>
        <p:spPr>
          <a:xfrm>
            <a:off x="694393" y="4627418"/>
            <a:ext cx="10817740" cy="16926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39246340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13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is</a:t>
            </a:r>
            <a:r>
              <a:rPr lang="de-DE" sz="2800" noProof="0" dirty="0"/>
              <a:t> a </a:t>
            </a:r>
            <a:r>
              <a:rPr lang="de-DE" sz="2800" noProof="0" dirty="0" err="1"/>
              <a:t>current</a:t>
            </a:r>
            <a:r>
              <a:rPr lang="de-DE" sz="2800" noProof="0" dirty="0"/>
              <a:t> </a:t>
            </a:r>
            <a:r>
              <a:rPr lang="de-DE" sz="2800" noProof="0" dirty="0" err="1"/>
              <a:t>case</a:t>
            </a:r>
            <a:r>
              <a:rPr lang="de-DE" sz="2800" noProof="0" dirty="0"/>
              <a:t> in </a:t>
            </a:r>
            <a:r>
              <a:rPr lang="de-DE" sz="2800" noProof="0" dirty="0" err="1"/>
              <a:t>point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no</a:t>
            </a:r>
            <a:r>
              <a:rPr lang="de-DE" sz="2800" noProof="0" dirty="0"/>
              <a:t> </a:t>
            </a:r>
            <a:r>
              <a:rPr lang="de-DE" sz="2800" noProof="0" dirty="0" err="1"/>
              <a:t>unified</a:t>
            </a:r>
            <a:r>
              <a:rPr lang="de-DE" sz="2800" noProof="0" dirty="0"/>
              <a:t> </a:t>
            </a:r>
            <a:r>
              <a:rPr lang="de-DE" sz="2800" noProof="0" dirty="0" err="1"/>
              <a:t>definition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where</a:t>
            </a:r>
            <a:r>
              <a:rPr lang="de-DE" sz="2800" noProof="0" dirty="0"/>
              <a:t> </a:t>
            </a:r>
            <a:r>
              <a:rPr lang="de-DE" sz="2800" noProof="0" dirty="0" err="1"/>
              <a:t>organizations</a:t>
            </a:r>
            <a:r>
              <a:rPr lang="de-DE" sz="2800" noProof="0" dirty="0"/>
              <a:t>, </a:t>
            </a:r>
            <a:r>
              <a:rPr lang="de-DE" sz="2800" noProof="0" dirty="0" err="1"/>
              <a:t>industries</a:t>
            </a:r>
            <a:r>
              <a:rPr lang="de-DE" sz="2800" noProof="0" dirty="0"/>
              <a:t> and </a:t>
            </a:r>
            <a:r>
              <a:rPr lang="de-DE" sz="2800" noProof="0" dirty="0" err="1"/>
              <a:t>researchers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extract</a:t>
            </a:r>
            <a:r>
              <a:rPr lang="de-DE" sz="2800" noProof="0" dirty="0"/>
              <a:t> and </a:t>
            </a:r>
            <a:r>
              <a:rPr lang="de-DE" sz="2800" noProof="0" dirty="0" err="1"/>
              <a:t>presents</a:t>
            </a:r>
            <a:r>
              <a:rPr lang="de-DE" sz="2800" noProof="0" dirty="0"/>
              <a:t> different </a:t>
            </a:r>
            <a:r>
              <a:rPr lang="de-DE" sz="2800" noProof="0" dirty="0" err="1"/>
              <a:t>definitions</a:t>
            </a:r>
            <a:r>
              <a:rPr lang="de-DE" sz="2800" noProof="0" dirty="0"/>
              <a:t>, </a:t>
            </a:r>
            <a:r>
              <a:rPr lang="de-DE" sz="2800" noProof="0" dirty="0" err="1"/>
              <a:t>characteristics</a:t>
            </a:r>
            <a:r>
              <a:rPr lang="de-DE" sz="2800" noProof="0" dirty="0"/>
              <a:t>, and </a:t>
            </a:r>
            <a:r>
              <a:rPr lang="de-DE" sz="2800" noProof="0" dirty="0" err="1"/>
              <a:t>requirements</a:t>
            </a:r>
            <a:r>
              <a:rPr lang="de-DE" sz="2800" noProof="0" dirty="0"/>
              <a:t> of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concept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 err="1"/>
              <a:t>depending</a:t>
            </a:r>
            <a:r>
              <a:rPr lang="de-DE" sz="2800" noProof="0" dirty="0"/>
              <a:t> on </a:t>
            </a:r>
            <a:r>
              <a:rPr lang="de-DE" sz="2800" noProof="0" dirty="0" err="1"/>
              <a:t>provided</a:t>
            </a:r>
            <a:r>
              <a:rPr lang="de-DE" sz="2800" noProof="0" dirty="0"/>
              <a:t> </a:t>
            </a:r>
            <a:r>
              <a:rPr lang="de-DE" sz="2800" noProof="0" dirty="0" err="1"/>
              <a:t>services</a:t>
            </a:r>
            <a:r>
              <a:rPr lang="de-DE" sz="2800" noProof="0" dirty="0"/>
              <a:t>, </a:t>
            </a:r>
            <a:r>
              <a:rPr lang="de-DE" sz="2800" noProof="0" dirty="0" err="1"/>
              <a:t>purposes</a:t>
            </a:r>
            <a:r>
              <a:rPr lang="de-DE" sz="2800" noProof="0" dirty="0"/>
              <a:t> and </a:t>
            </a:r>
            <a:r>
              <a:rPr lang="de-DE" sz="2800" noProof="0" dirty="0" err="1"/>
              <a:t>heterogeneity</a:t>
            </a:r>
            <a:r>
              <a:rPr lang="de-DE" sz="2800" noProof="0" dirty="0"/>
              <a:t> </a:t>
            </a:r>
            <a:r>
              <a:rPr lang="de-DE" sz="2800" noProof="0" dirty="0" err="1"/>
              <a:t>based</a:t>
            </a:r>
            <a:r>
              <a:rPr lang="de-DE" sz="2800" noProof="0" dirty="0"/>
              <a:t> of </a:t>
            </a:r>
            <a:r>
              <a:rPr lang="de-DE" sz="2800" noProof="0" dirty="0" err="1"/>
              <a:t>the</a:t>
            </a:r>
            <a:r>
              <a:rPr lang="de-DE" sz="2800" noProof="0" dirty="0"/>
              <a:t> </a:t>
            </a:r>
            <a:r>
              <a:rPr lang="de-DE" sz="2800" noProof="0" dirty="0" err="1"/>
              <a:t>IoT</a:t>
            </a:r>
            <a:r>
              <a:rPr lang="de-DE" sz="2800" noProof="0" dirty="0"/>
              <a:t> </a:t>
            </a:r>
            <a:r>
              <a:rPr lang="de-DE" sz="2800" noProof="0" dirty="0" err="1"/>
              <a:t>architecture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167768876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945574F-9CB8-4C88-91DD-C300911D1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08"/>
          <a:stretch/>
        </p:blipFill>
        <p:spPr>
          <a:xfrm>
            <a:off x="7681559" y="514628"/>
            <a:ext cx="3628865" cy="4111159"/>
          </a:xfrm>
          <a:prstGeom prst="rect">
            <a:avLst/>
          </a:prstGeom>
        </p:spPr>
      </p:pic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F0BCEFC5-6F39-4416-91F0-0385BC3E9D54}"/>
              </a:ext>
            </a:extLst>
          </p:cNvPr>
          <p:cNvSpPr txBox="1">
            <a:spLocks/>
          </p:cNvSpPr>
          <p:nvPr/>
        </p:nvSpPr>
        <p:spPr>
          <a:xfrm>
            <a:off x="693608" y="2915482"/>
            <a:ext cx="6754058" cy="1084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FRAGEN?</a:t>
            </a:r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660D2C9A-CE52-433A-B720-2A3A8E87CACF}"/>
              </a:ext>
            </a:extLst>
          </p:cNvPr>
          <p:cNvSpPr txBox="1">
            <a:spLocks/>
          </p:cNvSpPr>
          <p:nvPr/>
        </p:nvSpPr>
        <p:spPr>
          <a:xfrm>
            <a:off x="802337" y="2164080"/>
            <a:ext cx="6536601" cy="5500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de-DE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VIELEN DANK FÜR IHRE AUFMERKSAMKEIT</a:t>
            </a:r>
            <a:endParaRPr lang="en-US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873C0D1-8575-48FA-981B-473BD83970CC}"/>
              </a:ext>
            </a:extLst>
          </p:cNvPr>
          <p:cNvCxnSpPr>
            <a:cxnSpLocks/>
          </p:cNvCxnSpPr>
          <p:nvPr/>
        </p:nvCxnSpPr>
        <p:spPr>
          <a:xfrm>
            <a:off x="944107" y="2707163"/>
            <a:ext cx="625306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8">
            <a:extLst>
              <a:ext uri="{FF2B5EF4-FFF2-40B4-BE49-F238E27FC236}">
                <a16:creationId xmlns:a16="http://schemas.microsoft.com/office/drawing/2014/main" id="{1A4407CB-E34A-414A-BED5-09CE7954137F}"/>
              </a:ext>
            </a:extLst>
          </p:cNvPr>
          <p:cNvSpPr txBox="1">
            <a:spLocks/>
          </p:cNvSpPr>
          <p:nvPr/>
        </p:nvSpPr>
        <p:spPr>
          <a:xfrm>
            <a:off x="694393" y="4627418"/>
            <a:ext cx="10817740" cy="16926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Grundlagen adaptiver Wissenssysteme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Allgemeine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informatik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(M.Sc.)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Frankfurt University of Applied Sciences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Faculty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27808331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Gliederung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5161932"/>
          </a:xfrm>
        </p:spPr>
        <p:txBody>
          <a:bodyPr anchor="t">
            <a:normAutofit fontScale="85000" lnSpcReduction="20000"/>
          </a:bodyPr>
          <a:lstStyle/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Aufgabenstellung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SARSA Algorithmus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Parameter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dirty="0">
                <a:solidFill>
                  <a:srgbClr val="373545"/>
                </a:solidFill>
              </a:rPr>
              <a:t>Implementierung</a:t>
            </a: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Demonstration</a:t>
            </a:r>
            <a:endParaRPr lang="de-DE" sz="4000" dirty="0">
              <a:solidFill>
                <a:srgbClr val="373545"/>
              </a:solidFill>
            </a:endParaRPr>
          </a:p>
          <a:p>
            <a:pPr marL="538163" indent="-538163">
              <a:lnSpc>
                <a:spcPct val="150000"/>
              </a:lnSpc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de-DE" sz="4000" noProof="0" dirty="0">
                <a:solidFill>
                  <a:srgbClr val="373545"/>
                </a:solidFill>
              </a:rPr>
              <a:t>Ergebnisse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01077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9922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/>
              <a:t>Reinforcement Learning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State–action–reward–state–action </a:t>
            </a:r>
            <a:r>
              <a:rPr lang="en-US" sz="2800" dirty="0">
                <a:sym typeface="Wingdings" panose="05000000000000000000" pitchFamily="2" charset="2"/>
              </a:rPr>
              <a:t> SARSA</a:t>
            </a:r>
            <a:endParaRPr lang="de-DE" sz="2800" noProof="0" dirty="0"/>
          </a:p>
          <a:p>
            <a:pPr>
              <a:lnSpc>
                <a:spcPct val="110000"/>
              </a:lnSpc>
            </a:pPr>
            <a:r>
              <a:rPr lang="de-DE" sz="2800" noProof="0" dirty="0"/>
              <a:t>Bestmögliche Strategie finden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Umgebung ist für Agent unbekannt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Interaktion mit der Umgebung</a:t>
            </a:r>
          </a:p>
          <a:p>
            <a:pPr>
              <a:lnSpc>
                <a:spcPct val="110000"/>
              </a:lnSpc>
            </a:pPr>
            <a:r>
              <a:rPr lang="de-DE" sz="2800" dirty="0"/>
              <a:t>Episodische Lernschritte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Stationäre Strategie</a:t>
            </a:r>
          </a:p>
          <a:p>
            <a:pPr>
              <a:lnSpc>
                <a:spcPct val="110000"/>
              </a:lnSpc>
            </a:pPr>
            <a:r>
              <a:rPr lang="de-DE" sz="2800" noProof="0" dirty="0"/>
              <a:t>Deterministische und stochastische Betrachtung</a:t>
            </a:r>
          </a:p>
        </p:txBody>
      </p:sp>
    </p:spTree>
    <p:extLst>
      <p:ext uri="{BB962C8B-B14F-4D97-AF65-F5344CB8AC3E}">
        <p14:creationId xmlns:p14="http://schemas.microsoft.com/office/powerpoint/2010/main" val="168768557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83F11E-ECB3-4046-A121-A45C6FF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28B346-1639-4F05-9EBC-808A9DC66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F77191-9839-40D9-B04E-85DF01BB0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05279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007B11-F4C3-4A9E-AAA8-D52C8C1A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306" y="457200"/>
            <a:ext cx="3052798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D0F6C-C993-4E97-A103-9448E35FE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453643"/>
            <a:ext cx="5009388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50603" y="757277"/>
            <a:ext cx="4115917" cy="658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noProof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  <a:endParaRPr lang="en-US" sz="3600" noProof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603" y="1482175"/>
            <a:ext cx="4794656" cy="49083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See </a:t>
            </a:r>
            <a:r>
              <a:rPr lang="en-US" sz="2400" dirty="0" err="1">
                <a:solidFill>
                  <a:srgbClr val="EBEBEB"/>
                </a:solidFill>
              </a:rPr>
              <a:t>als</a:t>
            </a:r>
            <a:r>
              <a:rPr lang="en-US" sz="2400" dirty="0">
                <a:solidFill>
                  <a:srgbClr val="EBEBEB"/>
                </a:solidFill>
              </a:rPr>
              <a:t> </a:t>
            </a:r>
            <a:r>
              <a:rPr lang="en-US" sz="2400" dirty="0" err="1">
                <a:solidFill>
                  <a:srgbClr val="EBEBEB"/>
                </a:solidFill>
              </a:rPr>
              <a:t>Gitterwelt</a:t>
            </a:r>
            <a:endParaRPr lang="en-US" sz="24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10 x 7 Felder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S = </a:t>
            </a:r>
            <a:r>
              <a:rPr lang="en-US" sz="2400" dirty="0" err="1">
                <a:solidFill>
                  <a:srgbClr val="EBEBEB"/>
                </a:solidFill>
              </a:rPr>
              <a:t>Startzustand</a:t>
            </a:r>
            <a:endParaRPr lang="en-US" sz="24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rgbClr val="EBEBEB"/>
                </a:solidFill>
              </a:rPr>
              <a:t>An- und </a:t>
            </a:r>
            <a:r>
              <a:rPr lang="en-US" sz="2000" dirty="0" err="1">
                <a:solidFill>
                  <a:srgbClr val="EBEBEB"/>
                </a:solidFill>
              </a:rPr>
              <a:t>Ablegestellen</a:t>
            </a:r>
            <a:r>
              <a:rPr lang="en-US" sz="2000" dirty="0">
                <a:solidFill>
                  <a:srgbClr val="EBEBEB"/>
                </a:solidFill>
              </a:rPr>
              <a:t> des Boots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G = </a:t>
            </a:r>
            <a:r>
              <a:rPr lang="en-US" sz="2400" dirty="0" err="1">
                <a:solidFill>
                  <a:srgbClr val="EBEBEB"/>
                </a:solidFill>
              </a:rPr>
              <a:t>Zielzustand</a:t>
            </a:r>
            <a:endParaRPr lang="en-US" sz="2400" dirty="0">
              <a:solidFill>
                <a:srgbClr val="EBEBEB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000" dirty="0" err="1">
                <a:solidFill>
                  <a:srgbClr val="EBEBEB"/>
                </a:solidFill>
              </a:rPr>
              <a:t>Terminalzustand</a:t>
            </a:r>
            <a:endParaRPr lang="en-US" sz="2000" dirty="0">
              <a:solidFill>
                <a:srgbClr val="EBEBEB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SKP-Problem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rgbClr val="EBEBEB"/>
                </a:solidFill>
              </a:rPr>
              <a:t>MDP = {T, S, A, p, r}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54CCBD89-EC6D-47AB-9F4E-4E3D784D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385" y="723899"/>
            <a:ext cx="1291874" cy="477938"/>
          </a:xfrm>
        </p:spPr>
        <p:txBody>
          <a:bodyPr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4065D-F351-4B03-BD91-D8A6B8D4B362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8" name="Inhaltsplatzhalter 6">
            <a:extLst>
              <a:ext uri="{FF2B5EF4-FFF2-40B4-BE49-F238E27FC236}">
                <a16:creationId xmlns:a16="http://schemas.microsoft.com/office/drawing/2014/main" id="{D4C26A0D-BA67-40AB-9BF9-8D88AB6325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079503"/>
              </p:ext>
            </p:extLst>
          </p:nvPr>
        </p:nvGraphicFramePr>
        <p:xfrm>
          <a:off x="436880" y="1261711"/>
          <a:ext cx="6161500" cy="49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50">
                  <a:extLst>
                    <a:ext uri="{9D8B030D-6E8A-4147-A177-3AD203B41FA5}">
                      <a16:colId xmlns:a16="http://schemas.microsoft.com/office/drawing/2014/main" val="275819919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790351811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87363288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509750140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131987513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4248509568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561312094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3199752996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2886771942"/>
                    </a:ext>
                  </a:extLst>
                </a:gridCol>
                <a:gridCol w="616150">
                  <a:extLst>
                    <a:ext uri="{9D8B030D-6E8A-4147-A177-3AD203B41FA5}">
                      <a16:colId xmlns:a16="http://schemas.microsoft.com/office/drawing/2014/main" val="1286575982"/>
                    </a:ext>
                  </a:extLst>
                </a:gridCol>
              </a:tblGrid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60861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59295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74852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00264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03969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99286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/>
                    </a:p>
                  </a:txBody>
                  <a:tcPr marL="61348" marR="61348" marT="30674" marB="30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46087"/>
                  </a:ext>
                </a:extLst>
              </a:tr>
              <a:tr h="616150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0</a:t>
                      </a:r>
                    </a:p>
                  </a:txBody>
                  <a:tcPr marL="61348" marR="61348" marT="30674" marB="3067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65529"/>
                  </a:ext>
                </a:extLst>
              </a:tr>
            </a:tbl>
          </a:graphicData>
        </a:graphic>
      </p:graphicFrame>
      <p:pic>
        <p:nvPicPr>
          <p:cNvPr id="20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4D341406-FAD8-4814-BAF5-1983EC81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26" y="3134110"/>
            <a:ext cx="619263" cy="5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49EC0FCD-A5AB-41D9-BA6A-E23393A8D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325765"/>
            <a:ext cx="512290" cy="512290"/>
          </a:xfrm>
          <a:prstGeom prst="rect">
            <a:avLst/>
          </a:prstGeom>
        </p:spPr>
      </p:pic>
      <p:pic>
        <p:nvPicPr>
          <p:cNvPr id="22" name="Grafik 2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1C688F89-6029-4BFE-ACC4-9FF3C6FB3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1936217"/>
            <a:ext cx="512290" cy="512290"/>
          </a:xfrm>
          <a:prstGeom prst="rect">
            <a:avLst/>
          </a:prstGeom>
        </p:spPr>
      </p:pic>
      <p:pic>
        <p:nvPicPr>
          <p:cNvPr id="24" name="Grafik 2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145F4AA-B964-4B3D-B2F5-E0B6EFE1A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2546669"/>
            <a:ext cx="512290" cy="512290"/>
          </a:xfrm>
          <a:prstGeom prst="rect">
            <a:avLst/>
          </a:prstGeom>
        </p:spPr>
      </p:pic>
      <p:pic>
        <p:nvPicPr>
          <p:cNvPr id="26" name="Grafik 2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9F64B060-2C3B-4099-AC73-E01BE92EF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3157121"/>
            <a:ext cx="512290" cy="512290"/>
          </a:xfrm>
          <a:prstGeom prst="rect">
            <a:avLst/>
          </a:prstGeom>
        </p:spPr>
      </p:pic>
      <p:pic>
        <p:nvPicPr>
          <p:cNvPr id="28" name="Grafik 2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97BF797C-7C28-4693-825A-2CF0D1132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3767573"/>
            <a:ext cx="512290" cy="512290"/>
          </a:xfrm>
          <a:prstGeom prst="rect">
            <a:avLst/>
          </a:prstGeom>
        </p:spPr>
      </p:pic>
      <p:pic>
        <p:nvPicPr>
          <p:cNvPr id="29" name="Grafik 28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FAD8FA8-A68D-4DEE-9F64-1D28A0A3F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4378025"/>
            <a:ext cx="512290" cy="512290"/>
          </a:xfrm>
          <a:prstGeom prst="rect">
            <a:avLst/>
          </a:prstGeom>
        </p:spPr>
      </p:pic>
      <p:pic>
        <p:nvPicPr>
          <p:cNvPr id="30" name="Grafik 29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0D217A47-9BD2-4604-9DC2-9B0CF9F3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475" y="4988478"/>
            <a:ext cx="512290" cy="512290"/>
          </a:xfrm>
          <a:prstGeom prst="rect">
            <a:avLst/>
          </a:prstGeom>
        </p:spPr>
      </p:pic>
      <p:pic>
        <p:nvPicPr>
          <p:cNvPr id="31" name="Grafik 30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C7CBE01A-9FB8-4FCA-B7FB-8570481C6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1325765"/>
            <a:ext cx="512290" cy="512290"/>
          </a:xfrm>
          <a:prstGeom prst="rect">
            <a:avLst/>
          </a:prstGeom>
        </p:spPr>
      </p:pic>
      <p:pic>
        <p:nvPicPr>
          <p:cNvPr id="32" name="Grafik 3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76B4FB1-211A-4D35-8E0F-DEAC2AC18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1936217"/>
            <a:ext cx="512290" cy="512290"/>
          </a:xfrm>
          <a:prstGeom prst="rect">
            <a:avLst/>
          </a:prstGeom>
        </p:spPr>
      </p:pic>
      <p:pic>
        <p:nvPicPr>
          <p:cNvPr id="33" name="Grafik 32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0BDC4674-7AD9-4E50-8850-A478841C5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2546669"/>
            <a:ext cx="512290" cy="512290"/>
          </a:xfrm>
          <a:prstGeom prst="rect">
            <a:avLst/>
          </a:prstGeom>
        </p:spPr>
      </p:pic>
      <p:pic>
        <p:nvPicPr>
          <p:cNvPr id="34" name="Grafik 3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3BBB0B7E-D0BC-4A4D-BE13-71514EB14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3157121"/>
            <a:ext cx="512290" cy="512290"/>
          </a:xfrm>
          <a:prstGeom prst="rect">
            <a:avLst/>
          </a:prstGeom>
        </p:spPr>
      </p:pic>
      <p:pic>
        <p:nvPicPr>
          <p:cNvPr id="35" name="Grafik 34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225F8F31-FE5A-4156-A9DB-8766EAF08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3767573"/>
            <a:ext cx="512290" cy="512290"/>
          </a:xfrm>
          <a:prstGeom prst="rect">
            <a:avLst/>
          </a:prstGeom>
        </p:spPr>
      </p:pic>
      <p:pic>
        <p:nvPicPr>
          <p:cNvPr id="36" name="Grafik 3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A32A5FD7-E9C9-4F70-B1FB-BF785798C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4378025"/>
            <a:ext cx="512290" cy="512290"/>
          </a:xfrm>
          <a:prstGeom prst="rect">
            <a:avLst/>
          </a:prstGeom>
        </p:spPr>
      </p:pic>
      <p:pic>
        <p:nvPicPr>
          <p:cNvPr id="37" name="Grafik 36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40E9029-BAF7-4A40-A931-43CA81AFE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77" y="4988478"/>
            <a:ext cx="512290" cy="512290"/>
          </a:xfrm>
          <a:prstGeom prst="rect">
            <a:avLst/>
          </a:prstGeom>
        </p:spPr>
      </p:pic>
      <p:pic>
        <p:nvPicPr>
          <p:cNvPr id="38" name="Grafik 3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CC60ED55-5D6C-4A82-8DC0-4A578F041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1325765"/>
            <a:ext cx="512290" cy="512290"/>
          </a:xfrm>
          <a:prstGeom prst="rect">
            <a:avLst/>
          </a:prstGeom>
        </p:spPr>
      </p:pic>
      <p:pic>
        <p:nvPicPr>
          <p:cNvPr id="39" name="Grafik 38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79BF65EE-95CB-4BC3-B968-27EA532B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1936217"/>
            <a:ext cx="512290" cy="512290"/>
          </a:xfrm>
          <a:prstGeom prst="rect">
            <a:avLst/>
          </a:prstGeom>
        </p:spPr>
      </p:pic>
      <p:pic>
        <p:nvPicPr>
          <p:cNvPr id="40" name="Grafik 39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DA98941-35C1-4496-985F-87436D0B7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2546669"/>
            <a:ext cx="512290" cy="512290"/>
          </a:xfrm>
          <a:prstGeom prst="rect">
            <a:avLst/>
          </a:prstGeom>
        </p:spPr>
      </p:pic>
      <p:pic>
        <p:nvPicPr>
          <p:cNvPr id="41" name="Grafik 40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3A3EDDFA-BCAD-49E0-847A-F36CD686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3157121"/>
            <a:ext cx="512290" cy="512290"/>
          </a:xfrm>
          <a:prstGeom prst="rect">
            <a:avLst/>
          </a:prstGeom>
        </p:spPr>
      </p:pic>
      <p:pic>
        <p:nvPicPr>
          <p:cNvPr id="42" name="Grafik 4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214816C9-FA54-4DC5-B4DB-B46C587C4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3767573"/>
            <a:ext cx="512290" cy="512290"/>
          </a:xfrm>
          <a:prstGeom prst="rect">
            <a:avLst/>
          </a:prstGeom>
        </p:spPr>
      </p:pic>
      <p:pic>
        <p:nvPicPr>
          <p:cNvPr id="43" name="Grafik 42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7D72BFF9-3C35-4ED3-AEF4-04506F6C0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4378025"/>
            <a:ext cx="512290" cy="512290"/>
          </a:xfrm>
          <a:prstGeom prst="rect">
            <a:avLst/>
          </a:prstGeom>
        </p:spPr>
      </p:pic>
      <p:pic>
        <p:nvPicPr>
          <p:cNvPr id="44" name="Grafik 4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9931577-46BD-4A04-ADF0-4408A3B4A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401" y="4988478"/>
            <a:ext cx="512290" cy="512290"/>
          </a:xfrm>
          <a:prstGeom prst="rect">
            <a:avLst/>
          </a:prstGeom>
        </p:spPr>
      </p:pic>
      <p:pic>
        <p:nvPicPr>
          <p:cNvPr id="45" name="Grafik 44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83AF129-525E-4C3F-A164-C7F728476B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1325765"/>
            <a:ext cx="512290" cy="512290"/>
          </a:xfrm>
          <a:prstGeom prst="rect">
            <a:avLst/>
          </a:prstGeom>
        </p:spPr>
      </p:pic>
      <p:pic>
        <p:nvPicPr>
          <p:cNvPr id="46" name="Grafik 4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E623AAF6-AA23-46AE-8341-8786424486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1936217"/>
            <a:ext cx="512290" cy="512290"/>
          </a:xfrm>
          <a:prstGeom prst="rect">
            <a:avLst/>
          </a:prstGeom>
        </p:spPr>
      </p:pic>
      <p:pic>
        <p:nvPicPr>
          <p:cNvPr id="47" name="Grafik 46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FDFE44A-D600-4C99-847F-70AA292625F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2546669"/>
            <a:ext cx="512290" cy="512290"/>
          </a:xfrm>
          <a:prstGeom prst="rect">
            <a:avLst/>
          </a:prstGeom>
        </p:spPr>
      </p:pic>
      <p:pic>
        <p:nvPicPr>
          <p:cNvPr id="48" name="Grafik 4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76FD92CE-798D-44E5-8DF1-D82CDDE8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3157121"/>
            <a:ext cx="512290" cy="512290"/>
          </a:xfrm>
          <a:prstGeom prst="rect">
            <a:avLst/>
          </a:prstGeom>
        </p:spPr>
      </p:pic>
      <p:pic>
        <p:nvPicPr>
          <p:cNvPr id="49" name="Grafik 48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E54FA623-6833-429A-AA2D-6EAA3ADB69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3767573"/>
            <a:ext cx="512290" cy="512290"/>
          </a:xfrm>
          <a:prstGeom prst="rect">
            <a:avLst/>
          </a:prstGeom>
        </p:spPr>
      </p:pic>
      <p:pic>
        <p:nvPicPr>
          <p:cNvPr id="50" name="Grafik 49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D35616D5-0C3C-4708-AF2F-08F5FFA2DB4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4378025"/>
            <a:ext cx="512290" cy="512290"/>
          </a:xfrm>
          <a:prstGeom prst="rect">
            <a:avLst/>
          </a:prstGeom>
        </p:spPr>
      </p:pic>
      <p:pic>
        <p:nvPicPr>
          <p:cNvPr id="51" name="Grafik 50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6ACFD0CA-1421-4B1C-8D30-16C73FBD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83729" y="4988478"/>
            <a:ext cx="512290" cy="512290"/>
          </a:xfrm>
          <a:prstGeom prst="rect">
            <a:avLst/>
          </a:prstGeom>
        </p:spPr>
      </p:pic>
      <p:pic>
        <p:nvPicPr>
          <p:cNvPr id="52" name="Grafik 51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0910967E-6494-4995-BBFB-F59B87E171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1341505"/>
            <a:ext cx="512290" cy="512290"/>
          </a:xfrm>
          <a:prstGeom prst="rect">
            <a:avLst/>
          </a:prstGeom>
        </p:spPr>
      </p:pic>
      <p:pic>
        <p:nvPicPr>
          <p:cNvPr id="53" name="Grafik 52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B4F82AAD-0CA5-4AD8-92C6-ADE86D7945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1951957"/>
            <a:ext cx="512290" cy="512290"/>
          </a:xfrm>
          <a:prstGeom prst="rect">
            <a:avLst/>
          </a:prstGeom>
        </p:spPr>
      </p:pic>
      <p:pic>
        <p:nvPicPr>
          <p:cNvPr id="54" name="Grafik 53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11680AD-F9DB-405B-BFA0-056B05DA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2562409"/>
            <a:ext cx="512290" cy="512290"/>
          </a:xfrm>
          <a:prstGeom prst="rect">
            <a:avLst/>
          </a:prstGeom>
        </p:spPr>
      </p:pic>
      <p:pic>
        <p:nvPicPr>
          <p:cNvPr id="56" name="Grafik 55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AB719EE-9298-42DC-9319-785D3AD802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3783313"/>
            <a:ext cx="512290" cy="512290"/>
          </a:xfrm>
          <a:prstGeom prst="rect">
            <a:avLst/>
          </a:prstGeom>
        </p:spPr>
      </p:pic>
      <p:pic>
        <p:nvPicPr>
          <p:cNvPr id="57" name="Grafik 56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8D814211-0A5E-491F-B5B8-C4CD8F22095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4393765"/>
            <a:ext cx="512290" cy="512290"/>
          </a:xfrm>
          <a:prstGeom prst="rect">
            <a:avLst/>
          </a:prstGeom>
        </p:spPr>
      </p:pic>
      <p:pic>
        <p:nvPicPr>
          <p:cNvPr id="58" name="Grafik 57" descr="Ein Bild, das draußen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296A25B-B274-4564-908E-ED980609D5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3206" y="5004218"/>
            <a:ext cx="512290" cy="512290"/>
          </a:xfrm>
          <a:prstGeom prst="rect">
            <a:avLst/>
          </a:prstGeom>
        </p:spPr>
      </p:pic>
      <p:pic>
        <p:nvPicPr>
          <p:cNvPr id="59" name="Picture 2" descr="http://clipart-library.com/image_gallery2/Island-PNG-HD.png">
            <a:extLst>
              <a:ext uri="{FF2B5EF4-FFF2-40B4-BE49-F238E27FC236}">
                <a16:creationId xmlns:a16="http://schemas.microsoft.com/office/drawing/2014/main" id="{5800A5A8-877E-4EEC-B95A-1BDA5D9E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08" y="3115438"/>
            <a:ext cx="596519" cy="59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0303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67" y="2100934"/>
            <a:ext cx="5958935" cy="60856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e-DE" sz="2400" noProof="0" dirty="0"/>
              <a:t>Normal</a:t>
            </a:r>
          </a:p>
        </p:txBody>
      </p:sp>
      <p:pic>
        <p:nvPicPr>
          <p:cNvPr id="1026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75D68F6A-B026-4559-8EB5-B45B220F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15" y="3246775"/>
            <a:ext cx="2723639" cy="233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0B3E6F8-E8A4-4E1D-A0ED-A00C0DEC17D1}"/>
              </a:ext>
            </a:extLst>
          </p:cNvPr>
          <p:cNvGrpSpPr/>
          <p:nvPr/>
        </p:nvGrpSpPr>
        <p:grpSpPr>
          <a:xfrm>
            <a:off x="4014358" y="2100934"/>
            <a:ext cx="1412285" cy="1328066"/>
            <a:chOff x="5888182" y="3371074"/>
            <a:chExt cx="1510146" cy="1420091"/>
          </a:xfrm>
        </p:grpSpPr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8EA90BE9-6501-4BC4-9FCB-5B1F13A55A2E}"/>
                </a:ext>
              </a:extLst>
            </p:cNvPr>
            <p:cNvCxnSpPr/>
            <p:nvPr/>
          </p:nvCxnSpPr>
          <p:spPr>
            <a:xfrm>
              <a:off x="6650183" y="4084583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DC7E6A5-7294-46E6-BC05-968B85CA3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0183" y="3371074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AF3F25F-1EF3-4DA2-A541-C4B6E1C2B016}"/>
                </a:ext>
              </a:extLst>
            </p:cNvPr>
            <p:cNvCxnSpPr>
              <a:cxnSpLocks/>
            </p:cNvCxnSpPr>
            <p:nvPr/>
          </p:nvCxnSpPr>
          <p:spPr>
            <a:xfrm>
              <a:off x="6650183" y="4084583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D28F908F-0CD7-4945-99F9-024BCC29F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8182" y="4084583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89079EA-C251-4323-9AAF-20A14855C077}"/>
              </a:ext>
            </a:extLst>
          </p:cNvPr>
          <p:cNvGrpSpPr/>
          <p:nvPr/>
        </p:nvGrpSpPr>
        <p:grpSpPr>
          <a:xfrm>
            <a:off x="4014358" y="3754735"/>
            <a:ext cx="1392994" cy="1309925"/>
            <a:chOff x="8368145" y="3429000"/>
            <a:chExt cx="1510146" cy="1420091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37E0CAE-2D6B-41CE-A853-6D4A2590BBBF}"/>
                </a:ext>
              </a:extLst>
            </p:cNvPr>
            <p:cNvCxnSpPr/>
            <p:nvPr/>
          </p:nvCxnSpPr>
          <p:spPr>
            <a:xfrm>
              <a:off x="9130146" y="4142509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C0FF201D-2690-4888-AC4B-975784F54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429000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2F49BBE-86C4-427B-B21F-690263DB1677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F2E82FF3-1BB6-43BE-AA43-A2B26ECF8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8145" y="4142509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D53F196-A830-4F2E-8079-8256FEF8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0146" y="3601450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61F73F15-B20B-48ED-B5F8-E646891E4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30146" y="4142509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01F88E9-D270-4849-9575-D818FCE2E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690" y="4142509"/>
              <a:ext cx="623457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E54EB94-B2E5-4681-B9DE-B67798E4EB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6691" y="3601450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DACE77A9-E235-4786-83BF-4CD43DBED2DB}"/>
              </a:ext>
            </a:extLst>
          </p:cNvPr>
          <p:cNvGrpSpPr/>
          <p:nvPr/>
        </p:nvGrpSpPr>
        <p:grpSpPr>
          <a:xfrm>
            <a:off x="4020748" y="5390394"/>
            <a:ext cx="1392994" cy="1309925"/>
            <a:chOff x="3376061" y="3580365"/>
            <a:chExt cx="1510146" cy="1420091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8C45D133-8E84-493E-8896-D01294A7C16C}"/>
                </a:ext>
              </a:extLst>
            </p:cNvPr>
            <p:cNvCxnSpPr/>
            <p:nvPr/>
          </p:nvCxnSpPr>
          <p:spPr>
            <a:xfrm>
              <a:off x="4138062" y="4293874"/>
              <a:ext cx="0" cy="70658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E7CE4B1-7859-4113-93E8-AB656AFC2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580365"/>
              <a:ext cx="0" cy="71350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45468A49-9440-47E4-99D0-E9C9A87A1541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748145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0572C4D-5384-4A3A-9305-510903E1F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6061" y="4293874"/>
              <a:ext cx="762001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9F977DD3-39C4-4A72-8D20-92F7B12F7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62" y="3752815"/>
              <a:ext cx="581890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FB0422CC-8D49-4125-827E-36B1421B6BA7}"/>
                </a:ext>
              </a:extLst>
            </p:cNvPr>
            <p:cNvCxnSpPr>
              <a:cxnSpLocks/>
            </p:cNvCxnSpPr>
            <p:nvPr/>
          </p:nvCxnSpPr>
          <p:spPr>
            <a:xfrm>
              <a:off x="4138062" y="4293874"/>
              <a:ext cx="581890" cy="555217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60610EFD-7E5D-4F65-8DC9-FB9731918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4606" y="4293874"/>
              <a:ext cx="623457" cy="55521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8BB259C8-DF38-4097-B747-ABF5F523D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607" y="3752815"/>
              <a:ext cx="623455" cy="54105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D014BA4-5C57-4825-96C5-7AE5776654E4}"/>
                </a:ext>
              </a:extLst>
            </p:cNvPr>
            <p:cNvSpPr/>
            <p:nvPr/>
          </p:nvSpPr>
          <p:spPr>
            <a:xfrm>
              <a:off x="3930242" y="4084583"/>
              <a:ext cx="418142" cy="418142"/>
            </a:xfrm>
            <a:prstGeom prst="ellipse">
              <a:avLst/>
            </a:prstGeom>
            <a:solidFill>
              <a:srgbClr val="37354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/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29" name="Textfeld 1028">
                <a:extLst>
                  <a:ext uri="{FF2B5EF4-FFF2-40B4-BE49-F238E27FC236}">
                    <a16:creationId xmlns:a16="http://schemas.microsoft.com/office/drawing/2014/main" id="{BD7E0AFC-4717-4F5F-9DFE-F39F198C3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2652644"/>
                <a:ext cx="2377959" cy="369332"/>
              </a:xfrm>
              <a:prstGeom prst="rect">
                <a:avLst/>
              </a:prstGeom>
              <a:blipFill>
                <a:blip r:embed="rId4"/>
                <a:stretch>
                  <a:fillRect l="-2308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/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𝑠𝑤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𝑠𝑜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4D7A7919-A858-4A42-8481-EDC32944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4297374"/>
                <a:ext cx="3927998" cy="369332"/>
              </a:xfrm>
              <a:prstGeom prst="rect">
                <a:avLst/>
              </a:prstGeom>
              <a:blipFill>
                <a:blip r:embed="rId5"/>
                <a:stretch>
                  <a:fillRect l="-124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/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ö</m:t>
                              </m:r>
                            </m:e>
                            <m:sup>
                              <m:r>
                                <a:rPr lang="de-DE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ö</m:t>
                          </m:r>
                        </m:sub>
                      </m:sSub>
                      <m:r>
                        <a:rPr lang="de-DE" sz="2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𝑣𝑒𝑟𝑤𝑒𝑖𝑙𝑒𝑛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8AA50410-E7F2-4BC7-AB99-17C680D80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754" y="5932264"/>
                <a:ext cx="3628750" cy="371127"/>
              </a:xfrm>
              <a:prstGeom prst="rect">
                <a:avLst/>
              </a:prstGeom>
              <a:blipFill>
                <a:blip r:embed="rId6"/>
                <a:stretch>
                  <a:fillRect l="-134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Der Agent und die zu betrachtenden Aktionsmengen</a:t>
            </a:r>
            <a:endParaRPr lang="de-DE" sz="2400" dirty="0"/>
          </a:p>
        </p:txBody>
      </p:sp>
      <p:sp>
        <p:nvSpPr>
          <p:cNvPr id="76" name="Inhaltsplatzhalter 4">
            <a:extLst>
              <a:ext uri="{FF2B5EF4-FFF2-40B4-BE49-F238E27FC236}">
                <a16:creationId xmlns:a16="http://schemas.microsoft.com/office/drawing/2014/main" id="{86220876-0731-4645-AA8A-57366C83E7D4}"/>
              </a:ext>
            </a:extLst>
          </p:cNvPr>
          <p:cNvSpPr txBox="1">
            <a:spLocks/>
          </p:cNvSpPr>
          <p:nvPr/>
        </p:nvSpPr>
        <p:spPr>
          <a:xfrm>
            <a:off x="5603767" y="3758198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</a:t>
            </a:r>
          </a:p>
        </p:txBody>
      </p:sp>
      <p:sp>
        <p:nvSpPr>
          <p:cNvPr id="77" name="Inhaltsplatzhalter 4">
            <a:extLst>
              <a:ext uri="{FF2B5EF4-FFF2-40B4-BE49-F238E27FC236}">
                <a16:creationId xmlns:a16="http://schemas.microsoft.com/office/drawing/2014/main" id="{994965CF-6D1B-4CFD-A735-E7BAC15ABB95}"/>
              </a:ext>
            </a:extLst>
          </p:cNvPr>
          <p:cNvSpPr txBox="1">
            <a:spLocks/>
          </p:cNvSpPr>
          <p:nvPr/>
        </p:nvSpPr>
        <p:spPr>
          <a:xfrm>
            <a:off x="5603767" y="5390394"/>
            <a:ext cx="5958935" cy="608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400" dirty="0"/>
              <a:t>König+</a:t>
            </a: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2A3E0868-3F8E-408B-914A-FA5C71024CFD}"/>
              </a:ext>
            </a:extLst>
          </p:cNvPr>
          <p:cNvCxnSpPr/>
          <p:nvPr/>
        </p:nvCxnSpPr>
        <p:spPr>
          <a:xfrm>
            <a:off x="4014358" y="3602182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7986541-EA45-441D-8BDA-BC6E778767C5}"/>
              </a:ext>
            </a:extLst>
          </p:cNvPr>
          <p:cNvCxnSpPr/>
          <p:nvPr/>
        </p:nvCxnSpPr>
        <p:spPr>
          <a:xfrm>
            <a:off x="4014358" y="5223164"/>
            <a:ext cx="7173725" cy="0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4219944-B1A1-4F00-B866-63AF05B101AA}"/>
              </a:ext>
            </a:extLst>
          </p:cNvPr>
          <p:cNvCxnSpPr>
            <a:cxnSpLocks/>
          </p:cNvCxnSpPr>
          <p:nvPr/>
        </p:nvCxnSpPr>
        <p:spPr>
          <a:xfrm flipV="1">
            <a:off x="5548347" y="2061240"/>
            <a:ext cx="0" cy="4639079"/>
          </a:xfrm>
          <a:prstGeom prst="line">
            <a:avLst/>
          </a:prstGeom>
          <a:ln w="28575">
            <a:solidFill>
              <a:srgbClr val="37354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8197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E45A88F8-55FA-4AF5-A1BF-461CF4DDB91A}"/>
              </a:ext>
            </a:extLst>
          </p:cNvPr>
          <p:cNvSpPr txBox="1">
            <a:spLocks/>
          </p:cNvSpPr>
          <p:nvPr/>
        </p:nvSpPr>
        <p:spPr>
          <a:xfrm>
            <a:off x="3085818" y="2175373"/>
            <a:ext cx="7593684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Insel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/>
              <a:t>100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Terminalzustand</a:t>
            </a:r>
            <a:endParaRPr lang="de-DE" sz="3200" dirty="0"/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pic>
        <p:nvPicPr>
          <p:cNvPr id="3074" name="Picture 2" descr="http://clipart-library.com/image_gallery2/Island-PNG-HD.png">
            <a:extLst>
              <a:ext uri="{FF2B5EF4-FFF2-40B4-BE49-F238E27FC236}">
                <a16:creationId xmlns:a16="http://schemas.microsoft.com/office/drawing/2014/main" id="{069CDA8A-E259-4CEC-94FE-C40FAD4E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82" y="217537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400ED8B-FDEA-4FE6-B8BC-AF3B4111C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17185"/>
              </p:ext>
            </p:extLst>
          </p:nvPr>
        </p:nvGraphicFramePr>
        <p:xfrm>
          <a:off x="1153082" y="4673597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68466210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94787"/>
                  </a:ext>
                </a:extLst>
              </a:tr>
            </a:tbl>
          </a:graphicData>
        </a:graphic>
      </p:graphicFrame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3085817" y="4673597"/>
            <a:ext cx="7990500" cy="180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3200" dirty="0"/>
              <a:t>See</a:t>
            </a:r>
          </a:p>
          <a:p>
            <a:pPr>
              <a:lnSpc>
                <a:spcPct val="110000"/>
              </a:lnSpc>
            </a:pPr>
            <a:r>
              <a:rPr lang="de-DE" sz="2400" dirty="0"/>
              <a:t>Belohnung: -1</a:t>
            </a:r>
          </a:p>
          <a:p>
            <a:pPr marL="0" indent="0">
              <a:lnSpc>
                <a:spcPct val="110000"/>
              </a:lnSpc>
              <a:buFont typeface="Wingdings 2" panose="05020102010507070707" pitchFamily="18" charset="2"/>
              <a:buNone/>
            </a:pPr>
            <a:endParaRPr lang="de-DE" sz="2400" dirty="0"/>
          </a:p>
        </p:txBody>
      </p:sp>
      <p:sp>
        <p:nvSpPr>
          <p:cNvPr id="46" name="Inhaltsplatzhalter 4">
            <a:extLst>
              <a:ext uri="{FF2B5EF4-FFF2-40B4-BE49-F238E27FC236}">
                <a16:creationId xmlns:a16="http://schemas.microsoft.com/office/drawing/2014/main" id="{D6DBCA40-790B-47FD-BEB3-A7C10FDEFFD7}"/>
              </a:ext>
            </a:extLst>
          </p:cNvPr>
          <p:cNvSpPr txBox="1">
            <a:spLocks/>
          </p:cNvSpPr>
          <p:nvPr/>
        </p:nvSpPr>
        <p:spPr>
          <a:xfrm>
            <a:off x="774923" y="1427913"/>
            <a:ext cx="10787770" cy="633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3200" dirty="0"/>
              <a:t>Beschreibung der Belohnungen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7091829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Aufgabenstellung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5" name="Inhaltsplatzhalter 4">
            <a:extLst>
              <a:ext uri="{FF2B5EF4-FFF2-40B4-BE49-F238E27FC236}">
                <a16:creationId xmlns:a16="http://schemas.microsoft.com/office/drawing/2014/main" id="{BB2A188B-3DE6-4027-8445-E85DEC1D6978}"/>
              </a:ext>
            </a:extLst>
          </p:cNvPr>
          <p:cNvSpPr txBox="1">
            <a:spLocks/>
          </p:cNvSpPr>
          <p:nvPr/>
        </p:nvSpPr>
        <p:spPr>
          <a:xfrm>
            <a:off x="622766" y="1559463"/>
            <a:ext cx="3182280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Ohne Wind</a:t>
            </a:r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0B2EF776-D2C6-4A19-8696-BA1CEE6567C0}"/>
              </a:ext>
            </a:extLst>
          </p:cNvPr>
          <p:cNvSpPr txBox="1">
            <a:spLocks/>
          </p:cNvSpPr>
          <p:nvPr/>
        </p:nvSpPr>
        <p:spPr>
          <a:xfrm rot="16200000">
            <a:off x="-505851" y="2774014"/>
            <a:ext cx="1860919" cy="3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000" dirty="0"/>
              <a:t>Deterministisch</a:t>
            </a:r>
            <a:endParaRPr lang="de-DE" sz="2800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1873B-8019-4D06-973D-5B96336C61FB}"/>
              </a:ext>
            </a:extLst>
          </p:cNvPr>
          <p:cNvCxnSpPr>
            <a:cxnSpLocks/>
          </p:cNvCxnSpPr>
          <p:nvPr/>
        </p:nvCxnSpPr>
        <p:spPr>
          <a:xfrm flipH="1">
            <a:off x="622765" y="2041557"/>
            <a:ext cx="10939946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4">
            <a:extLst>
              <a:ext uri="{FF2B5EF4-FFF2-40B4-BE49-F238E27FC236}">
                <a16:creationId xmlns:a16="http://schemas.microsoft.com/office/drawing/2014/main" id="{03CEB792-74F8-4531-8E41-25A816696D4B}"/>
              </a:ext>
            </a:extLst>
          </p:cNvPr>
          <p:cNvSpPr txBox="1">
            <a:spLocks/>
          </p:cNvSpPr>
          <p:nvPr/>
        </p:nvSpPr>
        <p:spPr>
          <a:xfrm rot="16200000">
            <a:off x="-880295" y="5009386"/>
            <a:ext cx="2609806" cy="3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000" dirty="0"/>
              <a:t>Stochastisch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21B6E64-67DE-4117-A730-56F4D255E6BC}"/>
              </a:ext>
            </a:extLst>
          </p:cNvPr>
          <p:cNvCxnSpPr>
            <a:cxnSpLocks/>
          </p:cNvCxnSpPr>
          <p:nvPr/>
        </p:nvCxnSpPr>
        <p:spPr>
          <a:xfrm flipH="1">
            <a:off x="622765" y="3902484"/>
            <a:ext cx="10939946" cy="0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8A3396D-AFE6-4B11-8758-D4F5C68C828E}"/>
              </a:ext>
            </a:extLst>
          </p:cNvPr>
          <p:cNvCxnSpPr>
            <a:cxnSpLocks/>
          </p:cNvCxnSpPr>
          <p:nvPr/>
        </p:nvCxnSpPr>
        <p:spPr>
          <a:xfrm>
            <a:off x="784651" y="3015375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/>
              <p:nvPr/>
            </p:nvSpPr>
            <p:spPr>
              <a:xfrm>
                <a:off x="862087" y="269008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0D15F674-E908-44BF-B26F-6B10B33D4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7" y="2690082"/>
                <a:ext cx="7763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Grafik 64">
            <a:extLst>
              <a:ext uri="{FF2B5EF4-FFF2-40B4-BE49-F238E27FC236}">
                <a16:creationId xmlns:a16="http://schemas.microsoft.com/office/drawing/2014/main" id="{C24D57D7-F570-4990-A5D7-D353FB640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76" y="2290050"/>
            <a:ext cx="478979" cy="478979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9B367C1C-F81C-440C-BFDD-68419C73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76" y="2290330"/>
            <a:ext cx="478979" cy="478979"/>
          </a:xfrm>
          <a:prstGeom prst="rect">
            <a:avLst/>
          </a:prstGeom>
        </p:spPr>
      </p:pic>
      <p:pic>
        <p:nvPicPr>
          <p:cNvPr id="4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57F03C1F-F581-46A9-A60E-61950619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02" y="2324552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68E78DA-BC21-4F36-888C-EE6FA88F11BD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 flipV="1">
            <a:off x="1729255" y="2528237"/>
            <a:ext cx="1500807" cy="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/>
              <p:nvPr/>
            </p:nvSpPr>
            <p:spPr>
              <a:xfrm>
                <a:off x="1832962" y="2185758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51AAB125-8B62-4F72-AFD1-57ACD81EA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2" y="2185758"/>
                <a:ext cx="776377" cy="369332"/>
              </a:xfrm>
              <a:prstGeom prst="rect">
                <a:avLst/>
              </a:prstGeom>
              <a:blipFill>
                <a:blip r:embed="rId6"/>
                <a:stretch>
                  <a:fillRect r="-551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Grafik 70">
            <a:extLst>
              <a:ext uri="{FF2B5EF4-FFF2-40B4-BE49-F238E27FC236}">
                <a16:creationId xmlns:a16="http://schemas.microsoft.com/office/drawing/2014/main" id="{FAAB3794-BA33-43E4-9E60-06D1BFAEF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852" y="2293972"/>
            <a:ext cx="478979" cy="478979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E5E0A05C-96C6-430F-8E1E-17F03B27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052" y="2294252"/>
            <a:ext cx="478979" cy="478979"/>
          </a:xfrm>
          <a:prstGeom prst="rect">
            <a:avLst/>
          </a:prstGeom>
        </p:spPr>
      </p:pic>
      <p:pic>
        <p:nvPicPr>
          <p:cNvPr id="73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DFC124A0-9442-4AAF-8206-52F26BC5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62" y="2328474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427D93E-7E03-4F7F-A3F1-69D2F486B7F3}"/>
              </a:ext>
            </a:extLst>
          </p:cNvPr>
          <p:cNvCxnSpPr>
            <a:cxnSpLocks/>
          </p:cNvCxnSpPr>
          <p:nvPr/>
        </p:nvCxnSpPr>
        <p:spPr>
          <a:xfrm>
            <a:off x="797798" y="5483806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/>
              <p:nvPr/>
            </p:nvSpPr>
            <p:spPr>
              <a:xfrm>
                <a:off x="875234" y="5158513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4E868FA7-6DEA-4FB2-BDB4-1EA1462D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34" y="5158513"/>
                <a:ext cx="7763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Grafik 76">
            <a:extLst>
              <a:ext uri="{FF2B5EF4-FFF2-40B4-BE49-F238E27FC236}">
                <a16:creationId xmlns:a16="http://schemas.microsoft.com/office/drawing/2014/main" id="{28279430-F296-4109-B42A-83EFC546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23" y="4758481"/>
            <a:ext cx="478979" cy="47897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58F061DA-932F-41B8-BF37-1CAA2FD5D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423" y="4758761"/>
            <a:ext cx="478979" cy="478979"/>
          </a:xfrm>
          <a:prstGeom prst="rect">
            <a:avLst/>
          </a:prstGeom>
        </p:spPr>
      </p:pic>
      <p:pic>
        <p:nvPicPr>
          <p:cNvPr id="79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FCD9CD72-5329-4B24-B169-A831EBCB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9" y="4792983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34F4F35-2BC1-470C-9B98-92C6B6503241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 flipV="1">
            <a:off x="1742402" y="4413139"/>
            <a:ext cx="1021597" cy="585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BBA0A12-C468-4D9B-BE98-C3F0451FB061}"/>
                  </a:ext>
                </a:extLst>
              </p:cNvPr>
              <p:cNvSpPr txBox="1"/>
              <p:nvPr/>
            </p:nvSpPr>
            <p:spPr>
              <a:xfrm rot="20203104">
                <a:off x="1754272" y="4426344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BBA0A12-C468-4D9B-BE98-C3F0451F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03104">
                <a:off x="1754272" y="4426344"/>
                <a:ext cx="7763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B2755E10-55EB-46D4-B595-C7EE87A5C617}"/>
              </a:ext>
            </a:extLst>
          </p:cNvPr>
          <p:cNvGrpSpPr/>
          <p:nvPr/>
        </p:nvGrpSpPr>
        <p:grpSpPr>
          <a:xfrm>
            <a:off x="2763999" y="4173649"/>
            <a:ext cx="954179" cy="479259"/>
            <a:chOff x="2820822" y="4649758"/>
            <a:chExt cx="954179" cy="479259"/>
          </a:xfrm>
        </p:grpSpPr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36C3D7E0-E6FB-4C24-A75F-142C6AD96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22" y="4649758"/>
              <a:ext cx="478979" cy="478979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C044641F-D397-4483-9AC7-4441B7A8F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022" y="4650038"/>
              <a:ext cx="478979" cy="478979"/>
            </a:xfrm>
            <a:prstGeom prst="rect">
              <a:avLst/>
            </a:prstGeom>
          </p:spPr>
        </p:pic>
        <p:pic>
          <p:nvPicPr>
            <p:cNvPr id="84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341146C-A755-414E-9BC5-0B3BB2D67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032" y="4684260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825A66B2-7496-4D9E-AC75-E36ADD9CC0EA}"/>
              </a:ext>
            </a:extLst>
          </p:cNvPr>
          <p:cNvGrpSpPr/>
          <p:nvPr/>
        </p:nvGrpSpPr>
        <p:grpSpPr>
          <a:xfrm>
            <a:off x="2747340" y="4941267"/>
            <a:ext cx="954179" cy="950072"/>
            <a:chOff x="2804163" y="5303076"/>
            <a:chExt cx="954179" cy="950072"/>
          </a:xfrm>
        </p:grpSpPr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CCA0ADBC-58CF-465C-BAA8-9E75AC1A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2A389CFF-6E0E-43BC-BBBB-D62F0C8A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7B45D6DD-7910-4012-B02A-17C59A35C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87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611A511E-0C1E-47E8-BE3E-887607EF7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C9108184-13A9-423A-97D0-A739FD916B0C}"/>
              </a:ext>
            </a:extLst>
          </p:cNvPr>
          <p:cNvCxnSpPr>
            <a:cxnSpLocks/>
            <a:stCxn id="78" idx="3"/>
            <a:endCxn id="85" idx="1"/>
          </p:cNvCxnSpPr>
          <p:nvPr/>
        </p:nvCxnSpPr>
        <p:spPr>
          <a:xfrm>
            <a:off x="1742402" y="4998251"/>
            <a:ext cx="1004938" cy="653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/>
              <p:nvPr/>
            </p:nvSpPr>
            <p:spPr>
              <a:xfrm rot="1920682">
                <a:off x="1889697" y="4966783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7830B0C-37E8-4118-AA50-8D297068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82">
                <a:off x="1889697" y="4966783"/>
                <a:ext cx="7763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DA9D1DB-A50D-48FE-967E-A0AF715F120C}"/>
              </a:ext>
            </a:extLst>
          </p:cNvPr>
          <p:cNvCxnSpPr>
            <a:cxnSpLocks/>
          </p:cNvCxnSpPr>
          <p:nvPr/>
        </p:nvCxnSpPr>
        <p:spPr>
          <a:xfrm>
            <a:off x="4159972" y="3485409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FE121C-5DC7-4006-990B-21B0586A9EB8}"/>
                  </a:ext>
                </a:extLst>
              </p:cNvPr>
              <p:cNvSpPr txBox="1"/>
              <p:nvPr/>
            </p:nvSpPr>
            <p:spPr>
              <a:xfrm>
                <a:off x="4237408" y="3160116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5AFE121C-5DC7-4006-990B-21B0586A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08" y="3160116"/>
                <a:ext cx="7763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fik 39">
            <a:extLst>
              <a:ext uri="{FF2B5EF4-FFF2-40B4-BE49-F238E27FC236}">
                <a16:creationId xmlns:a16="http://schemas.microsoft.com/office/drawing/2014/main" id="{20B45D96-60D0-4343-A7D8-40F1B4541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397" y="2760084"/>
            <a:ext cx="478979" cy="478979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EF83E431-88F6-400A-A1B5-41DEC6483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597" y="2760364"/>
            <a:ext cx="478979" cy="478979"/>
          </a:xfrm>
          <a:prstGeom prst="rect">
            <a:avLst/>
          </a:prstGeom>
        </p:spPr>
      </p:pic>
      <p:pic>
        <p:nvPicPr>
          <p:cNvPr id="42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63F8B7CD-113E-4B1A-B1CC-4CCD0652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23" y="2794586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C18C11C-8C18-401D-90CE-1C181C96794D}"/>
              </a:ext>
            </a:extLst>
          </p:cNvPr>
          <p:cNvCxnSpPr>
            <a:cxnSpLocks/>
            <a:stCxn id="41" idx="3"/>
            <a:endCxn id="92" idx="1"/>
          </p:cNvCxnSpPr>
          <p:nvPr/>
        </p:nvCxnSpPr>
        <p:spPr>
          <a:xfrm flipV="1">
            <a:off x="5104576" y="2996050"/>
            <a:ext cx="1031835" cy="3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AAEBB74-5720-46D0-81E1-39011A14464A}"/>
                  </a:ext>
                </a:extLst>
              </p:cNvPr>
              <p:cNvSpPr txBox="1"/>
              <p:nvPr/>
            </p:nvSpPr>
            <p:spPr>
              <a:xfrm>
                <a:off x="5208283" y="2655792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AAEBB74-5720-46D0-81E1-39011A14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83" y="2655792"/>
                <a:ext cx="776377" cy="369332"/>
              </a:xfrm>
              <a:prstGeom prst="rect">
                <a:avLst/>
              </a:prstGeom>
              <a:blipFill>
                <a:blip r:embed="rId11"/>
                <a:stretch>
                  <a:fillRect r="-5469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9569E26-C4DA-44BD-A7FB-76374E95FCCC}"/>
              </a:ext>
            </a:extLst>
          </p:cNvPr>
          <p:cNvCxnSpPr>
            <a:cxnSpLocks/>
          </p:cNvCxnSpPr>
          <p:nvPr/>
        </p:nvCxnSpPr>
        <p:spPr>
          <a:xfrm>
            <a:off x="3937034" y="5991912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65A6A89-3B61-458A-BF6A-0B43AFDC6B36}"/>
                  </a:ext>
                </a:extLst>
              </p:cNvPr>
              <p:cNvSpPr txBox="1"/>
              <p:nvPr/>
            </p:nvSpPr>
            <p:spPr>
              <a:xfrm>
                <a:off x="4014470" y="5666619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A65A6A89-3B61-458A-BF6A-0B43AFDC6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70" y="5666619"/>
                <a:ext cx="7763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Grafik 51">
            <a:extLst>
              <a:ext uri="{FF2B5EF4-FFF2-40B4-BE49-F238E27FC236}">
                <a16:creationId xmlns:a16="http://schemas.microsoft.com/office/drawing/2014/main" id="{1BFF77C3-D7D4-4F12-8B23-BADAD7333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459" y="5266587"/>
            <a:ext cx="478979" cy="478979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8C99521-AD1E-4D90-A777-83AF42CC6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659" y="5266867"/>
            <a:ext cx="478979" cy="478979"/>
          </a:xfrm>
          <a:prstGeom prst="rect">
            <a:avLst/>
          </a:prstGeom>
        </p:spPr>
      </p:pic>
      <p:pic>
        <p:nvPicPr>
          <p:cNvPr id="54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F8502624-953E-4583-9B74-0106F349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85" y="5301089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0A37EB6-78EC-4075-A5C8-8341CD874C4F}"/>
              </a:ext>
            </a:extLst>
          </p:cNvPr>
          <p:cNvCxnSpPr>
            <a:cxnSpLocks/>
            <a:stCxn id="53" idx="3"/>
            <a:endCxn id="103" idx="1"/>
          </p:cNvCxnSpPr>
          <p:nvPr/>
        </p:nvCxnSpPr>
        <p:spPr>
          <a:xfrm flipV="1">
            <a:off x="4881638" y="4407526"/>
            <a:ext cx="943988" cy="1098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425D951C-B4E3-4E7C-B30D-7C1C88BBE41B}"/>
              </a:ext>
            </a:extLst>
          </p:cNvPr>
          <p:cNvGrpSpPr/>
          <p:nvPr/>
        </p:nvGrpSpPr>
        <p:grpSpPr>
          <a:xfrm>
            <a:off x="5825626" y="4168036"/>
            <a:ext cx="954179" cy="479259"/>
            <a:chOff x="2820822" y="4649758"/>
            <a:chExt cx="954179" cy="479259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951B2847-E916-4013-8ED7-242F4251F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22" y="4649758"/>
              <a:ext cx="478979" cy="478979"/>
            </a:xfrm>
            <a:prstGeom prst="rect">
              <a:avLst/>
            </a:prstGeom>
          </p:spPr>
        </p:pic>
        <p:pic>
          <p:nvPicPr>
            <p:cNvPr id="104" name="Grafik 103">
              <a:extLst>
                <a:ext uri="{FF2B5EF4-FFF2-40B4-BE49-F238E27FC236}">
                  <a16:creationId xmlns:a16="http://schemas.microsoft.com/office/drawing/2014/main" id="{459A37BF-B543-4627-B5F9-F2A4D52B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6022" y="4650038"/>
              <a:ext cx="478979" cy="478979"/>
            </a:xfrm>
            <a:prstGeom prst="rect">
              <a:avLst/>
            </a:prstGeom>
          </p:spPr>
        </p:pic>
        <p:pic>
          <p:nvPicPr>
            <p:cNvPr id="105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286F5E52-B90F-4FB9-B7DD-739D51429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0032" y="4684260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056FEF0-B563-4696-9A4A-F2D22B7E3842}"/>
              </a:ext>
            </a:extLst>
          </p:cNvPr>
          <p:cNvGrpSpPr/>
          <p:nvPr/>
        </p:nvGrpSpPr>
        <p:grpSpPr>
          <a:xfrm>
            <a:off x="5821129" y="4796143"/>
            <a:ext cx="954179" cy="950072"/>
            <a:chOff x="2804163" y="5303076"/>
            <a:chExt cx="954179" cy="950072"/>
          </a:xfrm>
        </p:grpSpPr>
        <p:pic>
          <p:nvPicPr>
            <p:cNvPr id="99" name="Grafik 98">
              <a:extLst>
                <a:ext uri="{FF2B5EF4-FFF2-40B4-BE49-F238E27FC236}">
                  <a16:creationId xmlns:a16="http://schemas.microsoft.com/office/drawing/2014/main" id="{B28754DA-120B-4F98-B683-8779AC15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76934F3F-205A-40AA-9EEB-9234DC64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02D417F7-4024-4710-83EB-C840078CD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102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2704B011-27C7-479E-93D2-8F4481D8B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6356652C-8D4E-483B-A31B-903588D5F82B}"/>
              </a:ext>
            </a:extLst>
          </p:cNvPr>
          <p:cNvCxnSpPr>
            <a:cxnSpLocks/>
            <a:stCxn id="53" idx="3"/>
            <a:endCxn id="99" idx="1"/>
          </p:cNvCxnSpPr>
          <p:nvPr/>
        </p:nvCxnSpPr>
        <p:spPr>
          <a:xfrm>
            <a:off x="4881638" y="5506357"/>
            <a:ext cx="939491" cy="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AB68B8F0-FEB3-4BDA-BC02-89D5E51FE7D2}"/>
                  </a:ext>
                </a:extLst>
              </p:cNvPr>
              <p:cNvSpPr txBox="1"/>
              <p:nvPr/>
            </p:nvSpPr>
            <p:spPr>
              <a:xfrm rot="1368228">
                <a:off x="5252323" y="5851285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AB68B8F0-FEB3-4BDA-BC02-89D5E51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68228">
                <a:off x="5252323" y="5851285"/>
                <a:ext cx="776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A1333AD-3E26-4419-9C33-947A445814C6}"/>
              </a:ext>
            </a:extLst>
          </p:cNvPr>
          <p:cNvGrpSpPr/>
          <p:nvPr/>
        </p:nvGrpSpPr>
        <p:grpSpPr>
          <a:xfrm>
            <a:off x="6136411" y="2285747"/>
            <a:ext cx="954179" cy="950072"/>
            <a:chOff x="2804163" y="5303076"/>
            <a:chExt cx="954179" cy="950072"/>
          </a:xfrm>
        </p:grpSpPr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687A916F-04AC-452F-BAA6-B88799907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01B14FE6-AC1F-4A1C-A66E-3BD7A41C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97" name="Grafik 96">
              <a:extLst>
                <a:ext uri="{FF2B5EF4-FFF2-40B4-BE49-F238E27FC236}">
                  <a16:creationId xmlns:a16="http://schemas.microsoft.com/office/drawing/2014/main" id="{F6CEBD79-F81B-4B23-9362-9A64BBEFE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98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0E60C96B-3FDE-42FA-9564-278D31F66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6507A05-8CF1-4744-969C-D84E7A27F8E8}"/>
              </a:ext>
            </a:extLst>
          </p:cNvPr>
          <p:cNvGrpSpPr/>
          <p:nvPr/>
        </p:nvGrpSpPr>
        <p:grpSpPr>
          <a:xfrm>
            <a:off x="6425093" y="4949088"/>
            <a:ext cx="953282" cy="1427413"/>
            <a:chOff x="2934170" y="3609975"/>
            <a:chExt cx="953282" cy="1427413"/>
          </a:xfrm>
        </p:grpSpPr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8076EA06-1694-400F-880F-4358F18B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170" y="4558409"/>
              <a:ext cx="478979" cy="478979"/>
            </a:xfrm>
            <a:prstGeom prst="rect">
              <a:avLst/>
            </a:prstGeom>
          </p:spPr>
        </p:pic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C3671F5C-DDCD-48B5-A293-E9030A8A8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3" y="4558409"/>
              <a:ext cx="478979" cy="478979"/>
            </a:xfrm>
            <a:prstGeom prst="rect">
              <a:avLst/>
            </a:prstGeom>
          </p:spPr>
        </p:pic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A318D343-460A-481D-A1A3-98D1B8952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2" y="4084192"/>
              <a:ext cx="478979" cy="478979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56011005-D322-42DE-B22A-3035BC79F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1" y="3609975"/>
              <a:ext cx="478979" cy="478979"/>
            </a:xfrm>
            <a:prstGeom prst="rect">
              <a:avLst/>
            </a:prstGeom>
          </p:spPr>
        </p:pic>
        <p:pic>
          <p:nvPicPr>
            <p:cNvPr id="91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FED1F543-DCA1-4B02-A3F6-B2D4BEDC8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59" y="3648952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2673F3C-9467-4CEB-ABF9-10A48948443B}"/>
                  </a:ext>
                </a:extLst>
              </p:cNvPr>
              <p:cNvSpPr txBox="1"/>
              <p:nvPr/>
            </p:nvSpPr>
            <p:spPr>
              <a:xfrm>
                <a:off x="5006380" y="5161759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2673F3C-9467-4CEB-ABF9-10A489484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380" y="5161759"/>
                <a:ext cx="776377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5CB1BB8-076F-4DAF-BF02-EBF116316D66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4881638" y="5506357"/>
            <a:ext cx="1543455" cy="630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688CEF02-BA1F-47F7-8C36-F3EFDAF53E3B}"/>
                  </a:ext>
                </a:extLst>
              </p:cNvPr>
              <p:cNvSpPr txBox="1"/>
              <p:nvPr/>
            </p:nvSpPr>
            <p:spPr>
              <a:xfrm rot="18680488">
                <a:off x="4893732" y="4613134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688CEF02-BA1F-47F7-8C36-F3EFDAF5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80488">
                <a:off x="4893732" y="4613134"/>
                <a:ext cx="776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A834F9D6-E2DA-4AAE-B39A-9F20B575C8B7}"/>
              </a:ext>
            </a:extLst>
          </p:cNvPr>
          <p:cNvCxnSpPr>
            <a:cxnSpLocks/>
          </p:cNvCxnSpPr>
          <p:nvPr/>
        </p:nvCxnSpPr>
        <p:spPr>
          <a:xfrm>
            <a:off x="8228574" y="3502469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E07329B5-EE94-4B55-8B6E-C6AC7B5D56CB}"/>
                  </a:ext>
                </a:extLst>
              </p:cNvPr>
              <p:cNvSpPr txBox="1"/>
              <p:nvPr/>
            </p:nvSpPr>
            <p:spPr>
              <a:xfrm>
                <a:off x="8306010" y="3177176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07" name="Textfeld 106">
                <a:extLst>
                  <a:ext uri="{FF2B5EF4-FFF2-40B4-BE49-F238E27FC236}">
                    <a16:creationId xmlns:a16="http://schemas.microsoft.com/office/drawing/2014/main" id="{E07329B5-EE94-4B55-8B6E-C6AC7B5D5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010" y="3177176"/>
                <a:ext cx="776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Grafik 107">
            <a:extLst>
              <a:ext uri="{FF2B5EF4-FFF2-40B4-BE49-F238E27FC236}">
                <a16:creationId xmlns:a16="http://schemas.microsoft.com/office/drawing/2014/main" id="{74621DC1-1DE4-4EB5-8DB3-6FB02C6CA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99" y="2777144"/>
            <a:ext cx="478979" cy="478979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E49E5A0-CCD9-4FE0-A878-9A0B882AB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199" y="2777424"/>
            <a:ext cx="478979" cy="478979"/>
          </a:xfrm>
          <a:prstGeom prst="rect">
            <a:avLst/>
          </a:prstGeom>
        </p:spPr>
      </p:pic>
      <p:pic>
        <p:nvPicPr>
          <p:cNvPr id="110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D46B8A07-A93A-4B22-81C2-E48ADF54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25" y="2811646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41BE3F5A-9921-45E1-8A78-B82A4E5D2CD0}"/>
              </a:ext>
            </a:extLst>
          </p:cNvPr>
          <p:cNvCxnSpPr>
            <a:cxnSpLocks/>
            <a:stCxn id="109" idx="3"/>
            <a:endCxn id="132" idx="1"/>
          </p:cNvCxnSpPr>
          <p:nvPr/>
        </p:nvCxnSpPr>
        <p:spPr>
          <a:xfrm>
            <a:off x="9173178" y="3016914"/>
            <a:ext cx="1347904" cy="2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E057FEA8-BB80-41A9-8298-3D7DC19B98EC}"/>
                  </a:ext>
                </a:extLst>
              </p:cNvPr>
              <p:cNvSpPr txBox="1"/>
              <p:nvPr/>
            </p:nvSpPr>
            <p:spPr>
              <a:xfrm>
                <a:off x="9185307" y="2672852"/>
                <a:ext cx="1303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100 %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E057FEA8-BB80-41A9-8298-3D7DC19B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307" y="2672852"/>
                <a:ext cx="130316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DB30BB39-4725-4C43-91CE-08DF0D28D00F}"/>
              </a:ext>
            </a:extLst>
          </p:cNvPr>
          <p:cNvCxnSpPr>
            <a:cxnSpLocks/>
          </p:cNvCxnSpPr>
          <p:nvPr/>
        </p:nvCxnSpPr>
        <p:spPr>
          <a:xfrm>
            <a:off x="7614351" y="5997024"/>
            <a:ext cx="93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BB1595-DDE5-4D63-8E8F-8FE560A18D66}"/>
                  </a:ext>
                </a:extLst>
              </p:cNvPr>
              <p:cNvSpPr txBox="1"/>
              <p:nvPr/>
            </p:nvSpPr>
            <p:spPr>
              <a:xfrm>
                <a:off x="7691787" y="5671731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BB1595-DDE5-4D63-8E8F-8FE560A1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787" y="5671731"/>
                <a:ext cx="7763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" name="Grafik 114">
            <a:extLst>
              <a:ext uri="{FF2B5EF4-FFF2-40B4-BE49-F238E27FC236}">
                <a16:creationId xmlns:a16="http://schemas.microsoft.com/office/drawing/2014/main" id="{77813D72-41A2-4991-8AC2-633AB7183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776" y="5271699"/>
            <a:ext cx="478979" cy="478979"/>
          </a:xfrm>
          <a:prstGeom prst="rect">
            <a:avLst/>
          </a:prstGeom>
        </p:spPr>
      </p:pic>
      <p:pic>
        <p:nvPicPr>
          <p:cNvPr id="116" name="Grafik 115">
            <a:extLst>
              <a:ext uri="{FF2B5EF4-FFF2-40B4-BE49-F238E27FC236}">
                <a16:creationId xmlns:a16="http://schemas.microsoft.com/office/drawing/2014/main" id="{A778E066-7D62-42F3-8464-424FE114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976" y="5271979"/>
            <a:ext cx="478979" cy="478979"/>
          </a:xfrm>
          <a:prstGeom prst="rect">
            <a:avLst/>
          </a:prstGeom>
        </p:spPr>
      </p:pic>
      <p:pic>
        <p:nvPicPr>
          <p:cNvPr id="117" name="Picture 2" descr="https://pixabay.com/get/eb35b3062dfd093ed1584d05fb0938c9bd22ffd41cb2114995f3c978a1/boat-2029598_1280.png">
            <a:extLst>
              <a:ext uri="{FF2B5EF4-FFF2-40B4-BE49-F238E27FC236}">
                <a16:creationId xmlns:a16="http://schemas.microsoft.com/office/drawing/2014/main" id="{695F19C2-96EA-4F2F-A210-132B4B4D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02" y="5306201"/>
            <a:ext cx="466574" cy="39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3F9FEFE1-2EA9-407A-9C5F-2F536883E4C9}"/>
              </a:ext>
            </a:extLst>
          </p:cNvPr>
          <p:cNvCxnSpPr>
            <a:cxnSpLocks/>
            <a:stCxn id="116" idx="3"/>
            <a:endCxn id="120" idx="1"/>
          </p:cNvCxnSpPr>
          <p:nvPr/>
        </p:nvCxnSpPr>
        <p:spPr>
          <a:xfrm flipV="1">
            <a:off x="8558955" y="4877463"/>
            <a:ext cx="958459" cy="634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71C9A942-3764-47F2-A173-2F2F401BE393}"/>
              </a:ext>
            </a:extLst>
          </p:cNvPr>
          <p:cNvGrpSpPr/>
          <p:nvPr/>
        </p:nvGrpSpPr>
        <p:grpSpPr>
          <a:xfrm>
            <a:off x="9517414" y="4167160"/>
            <a:ext cx="954179" cy="950072"/>
            <a:chOff x="2804163" y="5303076"/>
            <a:chExt cx="954179" cy="950072"/>
          </a:xfrm>
        </p:grpSpPr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C8B85D6D-DD4E-4979-A111-0EA771A1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4163" y="5773889"/>
              <a:ext cx="478979" cy="478979"/>
            </a:xfrm>
            <a:prstGeom prst="rect">
              <a:avLst/>
            </a:prstGeom>
          </p:spPr>
        </p:pic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A323CBC3-3FC3-429D-B1BC-60AC366B9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363" y="5774169"/>
              <a:ext cx="478979" cy="478979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D3DC399E-5050-4D49-9D45-0A146CF71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111" y="5303076"/>
              <a:ext cx="478979" cy="478979"/>
            </a:xfrm>
            <a:prstGeom prst="rect">
              <a:avLst/>
            </a:prstGeom>
          </p:spPr>
        </p:pic>
        <p:pic>
          <p:nvPicPr>
            <p:cNvPr id="123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823CD189-B33A-4A45-8045-865F72ABA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5750" y="5338305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6734951-134E-4CDB-860D-E1E676BF8105}"/>
              </a:ext>
            </a:extLst>
          </p:cNvPr>
          <p:cNvCxnSpPr>
            <a:cxnSpLocks/>
            <a:stCxn id="116" idx="3"/>
            <a:endCxn id="143" idx="1"/>
          </p:cNvCxnSpPr>
          <p:nvPr/>
        </p:nvCxnSpPr>
        <p:spPr>
          <a:xfrm>
            <a:off x="8558955" y="5511469"/>
            <a:ext cx="15263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BCD0B09C-2C77-4624-B013-F39AA9677CA4}"/>
                  </a:ext>
                </a:extLst>
              </p:cNvPr>
              <p:cNvSpPr txBox="1"/>
              <p:nvPr/>
            </p:nvSpPr>
            <p:spPr>
              <a:xfrm rot="900882">
                <a:off x="9221534" y="5854710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BCD0B09C-2C77-4624-B013-F39AA967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882">
                <a:off x="9221534" y="5854710"/>
                <a:ext cx="77637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92D7A8E3-4A81-4DDA-B51C-CF11B4592DF0}"/>
                  </a:ext>
                </a:extLst>
              </p:cNvPr>
              <p:cNvSpPr txBox="1"/>
              <p:nvPr/>
            </p:nvSpPr>
            <p:spPr>
              <a:xfrm>
                <a:off x="9056471" y="5151626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92D7A8E3-4A81-4DDA-B51C-CF11B459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471" y="5151626"/>
                <a:ext cx="776377" cy="369332"/>
              </a:xfrm>
              <a:prstGeom prst="rect">
                <a:avLst/>
              </a:prstGeom>
              <a:blipFill>
                <a:blip r:embed="rId2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4CDB2405-93B7-41BC-AD0D-1C5F736C84D2}"/>
              </a:ext>
            </a:extLst>
          </p:cNvPr>
          <p:cNvCxnSpPr>
            <a:cxnSpLocks/>
            <a:stCxn id="116" idx="3"/>
            <a:endCxn id="137" idx="1"/>
          </p:cNvCxnSpPr>
          <p:nvPr/>
        </p:nvCxnSpPr>
        <p:spPr>
          <a:xfrm>
            <a:off x="8558955" y="5511469"/>
            <a:ext cx="2112368" cy="615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DF75A0E-74F6-411F-A028-3476F9B3CB78}"/>
                  </a:ext>
                </a:extLst>
              </p:cNvPr>
              <p:cNvSpPr txBox="1"/>
              <p:nvPr/>
            </p:nvSpPr>
            <p:spPr>
              <a:xfrm rot="19530991">
                <a:off x="8653446" y="4786515"/>
                <a:ext cx="776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1DF75A0E-74F6-411F-A028-3476F9B3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0991">
                <a:off x="8653446" y="4786515"/>
                <a:ext cx="77637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AB35A9C0-EF23-40CF-99EE-C4D2DC1BB4F1}"/>
              </a:ext>
            </a:extLst>
          </p:cNvPr>
          <p:cNvGrpSpPr/>
          <p:nvPr/>
        </p:nvGrpSpPr>
        <p:grpSpPr>
          <a:xfrm>
            <a:off x="10046780" y="2305411"/>
            <a:ext cx="953282" cy="1427413"/>
            <a:chOff x="2934170" y="3609975"/>
            <a:chExt cx="953282" cy="1427413"/>
          </a:xfrm>
        </p:grpSpPr>
        <p:pic>
          <p:nvPicPr>
            <p:cNvPr id="130" name="Grafik 129">
              <a:extLst>
                <a:ext uri="{FF2B5EF4-FFF2-40B4-BE49-F238E27FC236}">
                  <a16:creationId xmlns:a16="http://schemas.microsoft.com/office/drawing/2014/main" id="{EC332954-845B-4D67-B48C-7190FCD3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4170" y="4558409"/>
              <a:ext cx="478979" cy="478979"/>
            </a:xfrm>
            <a:prstGeom prst="rect">
              <a:avLst/>
            </a:prstGeom>
          </p:spPr>
        </p:pic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C7DD9053-5B48-4F5E-91FC-2C5CE38EB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3" y="4558409"/>
              <a:ext cx="478979" cy="478979"/>
            </a:xfrm>
            <a:prstGeom prst="rect">
              <a:avLst/>
            </a:prstGeom>
          </p:spPr>
        </p:pic>
        <p:pic>
          <p:nvPicPr>
            <p:cNvPr id="132" name="Grafik 131">
              <a:extLst>
                <a:ext uri="{FF2B5EF4-FFF2-40B4-BE49-F238E27FC236}">
                  <a16:creationId xmlns:a16="http://schemas.microsoft.com/office/drawing/2014/main" id="{1CF43B46-2775-477E-B650-1880FC12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2" y="4084192"/>
              <a:ext cx="478979" cy="478979"/>
            </a:xfrm>
            <a:prstGeom prst="rect">
              <a:avLst/>
            </a:prstGeom>
          </p:spPr>
        </p:pic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CB8EA259-1D9B-445A-9CAC-81051A7FD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8471" y="3609975"/>
              <a:ext cx="478979" cy="478979"/>
            </a:xfrm>
            <a:prstGeom prst="rect">
              <a:avLst/>
            </a:prstGeom>
          </p:spPr>
        </p:pic>
        <p:pic>
          <p:nvPicPr>
            <p:cNvPr id="134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489FF8DB-9E37-46E3-A471-949F7BAB5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59" y="3648952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BF9FC601-B658-4C82-844B-22B7DC39D7BD}"/>
              </a:ext>
            </a:extLst>
          </p:cNvPr>
          <p:cNvGrpSpPr/>
          <p:nvPr/>
        </p:nvGrpSpPr>
        <p:grpSpPr>
          <a:xfrm>
            <a:off x="10671323" y="4465881"/>
            <a:ext cx="953407" cy="1900437"/>
            <a:chOff x="3342680" y="4648427"/>
            <a:chExt cx="953407" cy="1900437"/>
          </a:xfrm>
        </p:grpSpPr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ACC62210-42BD-4B8B-902F-7A4281E0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7108" y="4648427"/>
              <a:ext cx="478979" cy="478979"/>
            </a:xfrm>
            <a:prstGeom prst="rect">
              <a:avLst/>
            </a:prstGeom>
          </p:spPr>
        </p:pic>
        <p:pic>
          <p:nvPicPr>
            <p:cNvPr id="137" name="Grafik 136">
              <a:extLst>
                <a:ext uri="{FF2B5EF4-FFF2-40B4-BE49-F238E27FC236}">
                  <a16:creationId xmlns:a16="http://schemas.microsoft.com/office/drawing/2014/main" id="{BB85BD93-B1D9-43C0-BFE8-E2EBE36DD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2680" y="6069885"/>
              <a:ext cx="478979" cy="47897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8A23575D-A4D3-4A6D-AB31-F41B2ADEE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3" y="6069885"/>
              <a:ext cx="478979" cy="478979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042D7532-1696-445E-AE02-7668304C5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2" y="5595668"/>
              <a:ext cx="478979" cy="478979"/>
            </a:xfrm>
            <a:prstGeom prst="rect">
              <a:avLst/>
            </a:prstGeom>
          </p:spPr>
        </p:pic>
        <p:pic>
          <p:nvPicPr>
            <p:cNvPr id="140" name="Grafik 139">
              <a:extLst>
                <a:ext uri="{FF2B5EF4-FFF2-40B4-BE49-F238E27FC236}">
                  <a16:creationId xmlns:a16="http://schemas.microsoft.com/office/drawing/2014/main" id="{1B4BCF54-49ED-4CBF-BF21-8AFBDC88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981" y="5121451"/>
              <a:ext cx="478979" cy="478979"/>
            </a:xfrm>
            <a:prstGeom prst="rect">
              <a:avLst/>
            </a:prstGeom>
          </p:spPr>
        </p:pic>
        <p:pic>
          <p:nvPicPr>
            <p:cNvPr id="141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E2639B54-0C7C-46CB-B964-9E2BBE94F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301" y="4687167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99ACB082-E5C1-468A-9163-CE09716460E2}"/>
              </a:ext>
            </a:extLst>
          </p:cNvPr>
          <p:cNvGrpSpPr/>
          <p:nvPr/>
        </p:nvGrpSpPr>
        <p:grpSpPr>
          <a:xfrm>
            <a:off x="10085282" y="4323545"/>
            <a:ext cx="953282" cy="1427413"/>
            <a:chOff x="6492280" y="4462241"/>
            <a:chExt cx="953282" cy="1427413"/>
          </a:xfrm>
        </p:grpSpPr>
        <p:pic>
          <p:nvPicPr>
            <p:cNvPr id="143" name="Grafik 142">
              <a:extLst>
                <a:ext uri="{FF2B5EF4-FFF2-40B4-BE49-F238E27FC236}">
                  <a16:creationId xmlns:a16="http://schemas.microsoft.com/office/drawing/2014/main" id="{EECFB095-B94B-4AA9-887E-3B6F2975F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280" y="5410675"/>
              <a:ext cx="478979" cy="478979"/>
            </a:xfrm>
            <a:prstGeom prst="rect">
              <a:avLst/>
            </a:prstGeom>
          </p:spPr>
        </p:pic>
        <p:pic>
          <p:nvPicPr>
            <p:cNvPr id="144" name="Grafik 143">
              <a:extLst>
                <a:ext uri="{FF2B5EF4-FFF2-40B4-BE49-F238E27FC236}">
                  <a16:creationId xmlns:a16="http://schemas.microsoft.com/office/drawing/2014/main" id="{D3F7C804-EE10-4B67-A519-134A5F7E9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3" y="5410675"/>
              <a:ext cx="478979" cy="478979"/>
            </a:xfrm>
            <a:prstGeom prst="rect">
              <a:avLst/>
            </a:prstGeom>
          </p:spPr>
        </p:pic>
        <p:pic>
          <p:nvPicPr>
            <p:cNvPr id="145" name="Grafik 144">
              <a:extLst>
                <a:ext uri="{FF2B5EF4-FFF2-40B4-BE49-F238E27FC236}">
                  <a16:creationId xmlns:a16="http://schemas.microsoft.com/office/drawing/2014/main" id="{A413DA01-72EC-4991-8FBE-91A1DD35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2" y="4936458"/>
              <a:ext cx="478979" cy="478979"/>
            </a:xfrm>
            <a:prstGeom prst="rect">
              <a:avLst/>
            </a:prstGeom>
          </p:spPr>
        </p:pic>
        <p:pic>
          <p:nvPicPr>
            <p:cNvPr id="146" name="Grafik 145">
              <a:extLst>
                <a:ext uri="{FF2B5EF4-FFF2-40B4-BE49-F238E27FC236}">
                  <a16:creationId xmlns:a16="http://schemas.microsoft.com/office/drawing/2014/main" id="{10A4F3C2-BFD3-43E8-8441-D378A86B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6581" y="4462241"/>
              <a:ext cx="478979" cy="478979"/>
            </a:xfrm>
            <a:prstGeom prst="rect">
              <a:avLst/>
            </a:prstGeom>
          </p:spPr>
        </p:pic>
        <p:pic>
          <p:nvPicPr>
            <p:cNvPr id="147" name="Picture 2" descr="https://pixabay.com/get/eb35b3062dfd093ed1584d05fb0938c9bd22ffd41cb2114995f3c978a1/boat-2029598_1280.png">
              <a:extLst>
                <a:ext uri="{FF2B5EF4-FFF2-40B4-BE49-F238E27FC236}">
                  <a16:creationId xmlns:a16="http://schemas.microsoft.com/office/drawing/2014/main" id="{F6D20392-6F74-4034-AE35-89421C643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069" y="4501218"/>
              <a:ext cx="466574" cy="399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40D042B1-3A53-485E-8B60-EACE01BD8198}"/>
              </a:ext>
            </a:extLst>
          </p:cNvPr>
          <p:cNvCxnSpPr>
            <a:cxnSpLocks/>
          </p:cNvCxnSpPr>
          <p:nvPr/>
        </p:nvCxnSpPr>
        <p:spPr>
          <a:xfrm flipH="1">
            <a:off x="3805046" y="1530624"/>
            <a:ext cx="1" cy="4981664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8AEB2B4-39CC-4B5D-BC2B-B4A56C8A96D6}"/>
              </a:ext>
            </a:extLst>
          </p:cNvPr>
          <p:cNvCxnSpPr>
            <a:cxnSpLocks/>
          </p:cNvCxnSpPr>
          <p:nvPr/>
        </p:nvCxnSpPr>
        <p:spPr>
          <a:xfrm flipH="1">
            <a:off x="7476379" y="1530624"/>
            <a:ext cx="1" cy="4981664"/>
          </a:xfrm>
          <a:prstGeom prst="line">
            <a:avLst/>
          </a:prstGeom>
          <a:ln w="28575">
            <a:solidFill>
              <a:srgbClr val="0252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Inhaltsplatzhalter 4">
            <a:extLst>
              <a:ext uri="{FF2B5EF4-FFF2-40B4-BE49-F238E27FC236}">
                <a16:creationId xmlns:a16="http://schemas.microsoft.com/office/drawing/2014/main" id="{EFC9036A-10BD-462A-B086-41AB0AB1043D}"/>
              </a:ext>
            </a:extLst>
          </p:cNvPr>
          <p:cNvSpPr txBox="1">
            <a:spLocks/>
          </p:cNvSpPr>
          <p:nvPr/>
        </p:nvSpPr>
        <p:spPr>
          <a:xfrm>
            <a:off x="3805045" y="1559463"/>
            <a:ext cx="3671321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Schwacher Wind</a:t>
            </a:r>
          </a:p>
        </p:txBody>
      </p:sp>
      <p:sp>
        <p:nvSpPr>
          <p:cNvPr id="151" name="Inhaltsplatzhalter 4">
            <a:extLst>
              <a:ext uri="{FF2B5EF4-FFF2-40B4-BE49-F238E27FC236}">
                <a16:creationId xmlns:a16="http://schemas.microsoft.com/office/drawing/2014/main" id="{B87FE9B0-9302-454E-B76D-231B8D62C9ED}"/>
              </a:ext>
            </a:extLst>
          </p:cNvPr>
          <p:cNvSpPr txBox="1">
            <a:spLocks/>
          </p:cNvSpPr>
          <p:nvPr/>
        </p:nvSpPr>
        <p:spPr>
          <a:xfrm>
            <a:off x="7476366" y="1559463"/>
            <a:ext cx="4086342" cy="453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Wingdings 2" panose="05020102010507070707" pitchFamily="18" charset="2"/>
              <a:buNone/>
            </a:pPr>
            <a:r>
              <a:rPr lang="de-DE" sz="2600" b="1" dirty="0"/>
              <a:t>Starker Wind</a:t>
            </a:r>
          </a:p>
        </p:txBody>
      </p:sp>
    </p:spTree>
    <p:extLst>
      <p:ext uri="{BB962C8B-B14F-4D97-AF65-F5344CB8AC3E}">
        <p14:creationId xmlns:p14="http://schemas.microsoft.com/office/powerpoint/2010/main" val="42450913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SARSA ALGORITHMUS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F14749A-873F-4B9E-84E7-A3319DA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23" y="1408550"/>
            <a:ext cx="10653003" cy="444556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2800" noProof="0" dirty="0"/>
              <a:t>Pseudocode für SARSA</a:t>
            </a:r>
          </a:p>
          <a:p>
            <a:pPr>
              <a:lnSpc>
                <a:spcPct val="110000"/>
              </a:lnSpc>
            </a:pPr>
            <a:endParaRPr lang="de-DE" sz="2800" dirty="0"/>
          </a:p>
          <a:p>
            <a:pPr>
              <a:lnSpc>
                <a:spcPct val="110000"/>
              </a:lnSpc>
            </a:pPr>
            <a:endParaRPr lang="de-DE" sz="2800" noProof="0" dirty="0"/>
          </a:p>
          <a:p>
            <a:pPr>
              <a:lnSpc>
                <a:spcPct val="110000"/>
              </a:lnSpc>
            </a:pPr>
            <a:endParaRPr lang="de-DE" sz="2800" dirty="0"/>
          </a:p>
          <a:p>
            <a:pPr>
              <a:lnSpc>
                <a:spcPct val="110000"/>
              </a:lnSpc>
            </a:pPr>
            <a:endParaRPr lang="de-DE" sz="2800" noProof="0" dirty="0"/>
          </a:p>
          <a:p>
            <a:pPr>
              <a:lnSpc>
                <a:spcPct val="110000"/>
              </a:lnSpc>
            </a:pPr>
            <a:endParaRPr lang="de-DE" sz="2800" dirty="0"/>
          </a:p>
          <a:p>
            <a:pPr>
              <a:lnSpc>
                <a:spcPct val="110000"/>
              </a:lnSpc>
            </a:pPr>
            <a:r>
              <a:rPr lang="de-DE" sz="2800" noProof="0" dirty="0"/>
              <a:t>Q-Value Update nach SARSA</a:t>
            </a:r>
          </a:p>
        </p:txBody>
      </p:sp>
      <p:pic>
        <p:nvPicPr>
          <p:cNvPr id="1028" name="Picture 4" descr="http://incompleteideas.net/book/ebook/pseudotmp8.png">
            <a:extLst>
              <a:ext uri="{FF2B5EF4-FFF2-40B4-BE49-F238E27FC236}">
                <a16:creationId xmlns:a16="http://schemas.microsoft.com/office/drawing/2014/main" id="{091CF559-71CA-4A44-9DC5-6AB77EC9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59" y="1961682"/>
            <a:ext cx="7409706" cy="304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0755453-71A7-4541-A580-B11A2F81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85" y="5779570"/>
            <a:ext cx="9116296" cy="7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2090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923" y="636677"/>
            <a:ext cx="10653003" cy="633326"/>
          </a:xfrm>
        </p:spPr>
        <p:txBody>
          <a:bodyPr anchor="ctr">
            <a:noAutofit/>
          </a:bodyPr>
          <a:lstStyle/>
          <a:p>
            <a:r>
              <a:rPr lang="de-DE" sz="44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270837" y="714371"/>
            <a:ext cx="1291874" cy="477938"/>
          </a:xfrm>
        </p:spPr>
        <p:txBody>
          <a:bodyPr anchor="ctr"/>
          <a:lstStyle/>
          <a:p>
            <a:fld id="{5D84065D-F351-4B03-BD91-D8A6B8D4B362}" type="slidenum">
              <a:rPr 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</a:t>
            </a:fld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F14749A-873F-4B9E-84E7-A3319DAB8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923" y="1408550"/>
                <a:ext cx="10653003" cy="4445566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noProof="0" dirty="0"/>
                  <a:t>Anzahl der Episoden	</a:t>
                </a:r>
                <a:r>
                  <a:rPr lang="de-DE" sz="2800" noProof="0" dirty="0">
                    <a:sym typeface="Wingdings" panose="05000000000000000000" pitchFamily="2" charset="2"/>
                  </a:rPr>
                  <a:t> 10.000 Episoden</a:t>
                </a:r>
                <a:endParaRPr lang="de-DE" sz="2800" noProof="0" dirty="0"/>
              </a:p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dirty="0"/>
                  <a:t>Diskontierung	</a:t>
                </a:r>
                <a:r>
                  <a:rPr lang="de-DE" sz="2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=1.0</m:t>
                    </m:r>
                  </m:oMath>
                </a14:m>
                <a:endParaRPr lang="de-DE" sz="2800" dirty="0"/>
              </a:p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dirty="0" err="1"/>
                  <a:t>Lernrate</a:t>
                </a:r>
                <a:r>
                  <a:rPr lang="de-DE" sz="2800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α</m:t>
                    </m:r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0.1</m:t>
                    </m:r>
                  </m:oMath>
                </a14:m>
                <a:endParaRPr lang="de-DE" sz="2800" dirty="0"/>
              </a:p>
              <a:p>
                <a:pPr>
                  <a:lnSpc>
                    <a:spcPct val="150000"/>
                  </a:lnSpc>
                  <a:tabLst>
                    <a:tab pos="3851275" algn="l"/>
                  </a:tabLst>
                </a:pPr>
                <a:r>
                  <a:rPr lang="de-DE" sz="2800" dirty="0"/>
                  <a:t>Strategie</a:t>
                </a:r>
                <a:r>
                  <a:rPr lang="de-DE" sz="2800" dirty="0">
                    <a:sym typeface="Wingdings" panose="05000000000000000000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ε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𝑔𝑟𝑒𝑒𝑑𝑦</m:t>
                    </m:r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0.1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FF14749A-873F-4B9E-84E7-A3319DAB8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923" y="1408550"/>
                <a:ext cx="10653003" cy="4445566"/>
              </a:xfrm>
              <a:blipFill>
                <a:blip r:embed="rId3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8931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Dividende">
  <a:themeElements>
    <a:clrScheme name="Benutzerdefiniert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2526F"/>
      </a:accent1>
      <a:accent2>
        <a:srgbClr val="04A5DF"/>
      </a:accent2>
      <a:accent3>
        <a:srgbClr val="59D0FB"/>
      </a:accent3>
      <a:accent4>
        <a:srgbClr val="9CE3FD"/>
      </a:accent4>
      <a:accent5>
        <a:srgbClr val="9F6715"/>
      </a:accent5>
      <a:accent6>
        <a:srgbClr val="FB0000"/>
      </a:accent6>
      <a:hlink>
        <a:srgbClr val="6B9F25"/>
      </a:hlink>
      <a:folHlink>
        <a:srgbClr val="9F6715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Breitbild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Segoe UI</vt:lpstr>
      <vt:lpstr>Wingdings</vt:lpstr>
      <vt:lpstr>Wingdings 2</vt:lpstr>
      <vt:lpstr>Dividende</vt:lpstr>
      <vt:lpstr>Segeln lernen mit sarsa</vt:lpstr>
      <vt:lpstr>Gliederung</vt:lpstr>
      <vt:lpstr>Aufgabenstellung</vt:lpstr>
      <vt:lpstr>Aufgabenstellung</vt:lpstr>
      <vt:lpstr>Aufgabenstellung</vt:lpstr>
      <vt:lpstr>Aufgabenstellung</vt:lpstr>
      <vt:lpstr>Aufgabenstellung </vt:lpstr>
      <vt:lpstr>SARSA ALGORITHMUS</vt:lpstr>
      <vt:lpstr>Parameter</vt:lpstr>
      <vt:lpstr>Implementierung</vt:lpstr>
      <vt:lpstr>Implementierung</vt:lpstr>
      <vt:lpstr>Demonstration lernen und anwenden</vt:lpstr>
      <vt:lpstr>Ergebnisse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Standardization Efforts</dc:title>
  <dc:creator>Martin Zakarian Khengi</dc:creator>
  <cp:keywords>IoT, Standardization</cp:keywords>
  <cp:lastModifiedBy>Martin Zakarian Khengi</cp:lastModifiedBy>
  <cp:revision>280</cp:revision>
  <dcterms:modified xsi:type="dcterms:W3CDTF">2018-07-12T18:53:23Z</dcterms:modified>
  <cp:category>Computer Sciences</cp:category>
  <cp:contentStatus/>
</cp:coreProperties>
</file>