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85" r:id="rId1"/>
  </p:sldMasterIdLst>
  <p:notesMasterIdLst>
    <p:notesMasterId r:id="rId14"/>
  </p:notesMasterIdLst>
  <p:sldIdLst>
    <p:sldId id="333" r:id="rId2"/>
    <p:sldId id="334" r:id="rId3"/>
    <p:sldId id="444" r:id="rId4"/>
    <p:sldId id="440" r:id="rId5"/>
    <p:sldId id="437" r:id="rId6"/>
    <p:sldId id="445" r:id="rId7"/>
    <p:sldId id="446" r:id="rId8"/>
    <p:sldId id="441" r:id="rId9"/>
    <p:sldId id="442" r:id="rId10"/>
    <p:sldId id="438" r:id="rId11"/>
    <p:sldId id="443" r:id="rId12"/>
    <p:sldId id="43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F0"/>
    <a:srgbClr val="02526F"/>
    <a:srgbClr val="373545"/>
    <a:srgbClr val="002060"/>
    <a:srgbClr val="3A4A6A"/>
    <a:srgbClr val="C00000"/>
    <a:srgbClr val="730000"/>
    <a:srgbClr val="9F6715"/>
    <a:srgbClr val="2EFAE7"/>
    <a:srgbClr val="F585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132" autoAdjust="0"/>
    <p:restoredTop sz="93370" autoAdjust="0"/>
  </p:normalViewPr>
  <p:slideViewPr>
    <p:cSldViewPr snapToGrid="0">
      <p:cViewPr varScale="1">
        <p:scale>
          <a:sx n="69" d="100"/>
          <a:sy n="69" d="100"/>
        </p:scale>
        <p:origin x="612" y="6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3316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4548" y="106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D3D556-87A9-4F46-8335-2B8C84324512}" type="datetimeFigureOut">
              <a:rPr lang="de-DE" smtClean="0"/>
              <a:t>05.07.2018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12E86A-6AF3-4717-B240-660FBE45A78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12E86A-6AF3-4717-B240-660FBE45A78F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67554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12E86A-6AF3-4717-B240-660FBE45A78F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47195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12E86A-6AF3-4717-B240-660FBE45A78F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00769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12E86A-6AF3-4717-B240-660FBE45A78F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83559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12E86A-6AF3-4717-B240-660FBE45A78F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89633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12E86A-6AF3-4717-B240-660FBE45A78F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00431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12E86A-6AF3-4717-B240-660FBE45A78F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28437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12E86A-6AF3-4717-B240-660FBE45A78F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94155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12E86A-6AF3-4717-B240-660FBE45A78F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27002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12E86A-6AF3-4717-B240-660FBE45A78F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14917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12E86A-6AF3-4717-B240-660FBE45A78F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99574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12E86A-6AF3-4717-B240-660FBE45A78F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00826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97455" y="4623274"/>
            <a:ext cx="10986811" cy="176728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4923" y="990600"/>
            <a:ext cx="10653003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4923" y="2495445"/>
            <a:ext cx="10653003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B805BAD-9718-45AE-B29E-CA89C0850BBA}" type="datetime1">
              <a:rPr lang="en-US" smtClean="0"/>
              <a:t>7/5/2018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310787"/>
      </p:ext>
    </p:extLst>
  </p:cSld>
  <p:clrMapOvr>
    <a:masterClrMapping/>
  </p:clrMapOvr>
  <p:transition spd="slow">
    <p:pu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597457" y="599726"/>
            <a:ext cx="10984943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C8DD1-29E6-4D61-B966-CDD524F55795}" type="datetime1">
              <a:rPr lang="en-US" smtClean="0"/>
              <a:t>7/5/2018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046279"/>
      </p:ext>
    </p:extLst>
  </p:cSld>
  <p:clrMapOvr>
    <a:masterClrMapping/>
  </p:clrMapOvr>
  <p:transition spd="slow">
    <p:pu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7431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263563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5FAA842-EDB3-4EDD-9ED7-76F06137817A}" type="datetime1">
              <a:rPr lang="en-US" smtClean="0"/>
              <a:t>7/5/2018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513370"/>
      </p:ext>
    </p:extLst>
  </p:cSld>
  <p:clrMapOvr>
    <a:masterClrMapping/>
  </p:clrMapOvr>
  <p:transition spd="slow"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597457" y="599727"/>
            <a:ext cx="10984943" cy="72107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923" y="636677"/>
            <a:ext cx="10653003" cy="633326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4923" y="1408550"/>
            <a:ext cx="10653003" cy="4450249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702B1-8EC9-46E6-8CB8-7E4D078380A4}" type="datetime1">
              <a:rPr lang="en-US" smtClean="0"/>
              <a:t>7/5/2018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272847"/>
      </p:ext>
    </p:extLst>
  </p:cSld>
  <p:clrMapOvr>
    <a:masterClrMapping/>
  </p:clrMapOvr>
  <p:transition spd="slow">
    <p:pu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603529" y="5141974"/>
            <a:ext cx="10984943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925" y="3036573"/>
            <a:ext cx="1065300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4925" y="4541417"/>
            <a:ext cx="1065300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964454F-66B6-406D-B4A8-A1DFE17575BF}" type="datetime1">
              <a:rPr lang="en-US" smtClean="0"/>
              <a:t>7/5/2018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892496"/>
      </p:ext>
    </p:extLst>
  </p:cSld>
  <p:clrMapOvr>
    <a:masterClrMapping/>
  </p:clrMapOvr>
  <p:transition spd="slow"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597457" y="599726"/>
            <a:ext cx="10984943" cy="55174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4924" y="2228003"/>
            <a:ext cx="5199369" cy="3633047"/>
          </a:xfrm>
        </p:spPr>
        <p:txBody>
          <a:bodyPr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709" y="2228004"/>
            <a:ext cx="5210216" cy="3633047"/>
          </a:xfrm>
        </p:spPr>
        <p:txBody>
          <a:bodyPr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65D2E-3906-4442-85DE-0FD00C070E9F}" type="datetime1">
              <a:rPr lang="en-US" smtClean="0"/>
              <a:t>7/5/2018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964626"/>
      </p:ext>
    </p:extLst>
  </p:cSld>
  <p:clrMapOvr>
    <a:masterClrMapping/>
  </p:clrMapOvr>
  <p:transition spd="slow"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2959" y="2228003"/>
            <a:ext cx="4791333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4924" y="2926052"/>
            <a:ext cx="5199369" cy="2934999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25745" y="2228003"/>
            <a:ext cx="480218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210216" cy="2934999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84776-43D5-4861-A2F7-2B8A75658358}" type="datetime1">
              <a:rPr lang="en-US" smtClean="0"/>
              <a:t>7/5/2018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1" name="Rectangle 6"/>
          <p:cNvSpPr>
            <a:spLocks noChangeAspect="1"/>
          </p:cNvSpPr>
          <p:nvPr userDrawn="1"/>
        </p:nvSpPr>
        <p:spPr>
          <a:xfrm>
            <a:off x="597457" y="599727"/>
            <a:ext cx="10984943" cy="72107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774923" y="636677"/>
            <a:ext cx="10653003" cy="633326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745146"/>
      </p:ext>
    </p:extLst>
  </p:cSld>
  <p:clrMapOvr>
    <a:masterClrMapping/>
  </p:clrMapOvr>
  <p:transition spd="slow">
    <p:pu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spect="1"/>
          </p:cNvSpPr>
          <p:nvPr/>
        </p:nvSpPr>
        <p:spPr>
          <a:xfrm>
            <a:off x="597457" y="599726"/>
            <a:ext cx="10984943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F40D4-7EF4-4B97-BF51-889215E241BA}" type="datetime1">
              <a:rPr lang="en-US" smtClean="0"/>
              <a:t>7/5/2018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665494"/>
      </p:ext>
    </p:extLst>
  </p:cSld>
  <p:clrMapOvr>
    <a:masterClrMapping/>
  </p:clrMapOvr>
  <p:transition spd="slow"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C3F89-45D5-4ECE-8933-DF226FDDF8FB}" type="datetime1">
              <a:rPr lang="en-US" smtClean="0"/>
              <a:t>7/5/2018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637735"/>
      </p:ext>
    </p:extLst>
  </p:cSld>
  <p:clrMapOvr>
    <a:masterClrMapping/>
  </p:clrMapOvr>
  <p:transition spd="slow"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603529" y="5141973"/>
            <a:ext cx="10984943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5137" y="5262296"/>
            <a:ext cx="4715500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199" y="601200"/>
            <a:ext cx="109872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687103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767AFF8-F17C-4B0A-A752-4D14B54A3536}" type="datetime1">
              <a:rPr lang="en-US" smtClean="0"/>
              <a:t>7/5/2018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516965"/>
      </p:ext>
    </p:extLst>
  </p:cSld>
  <p:clrMapOvr>
    <a:masterClrMapping/>
  </p:clrMapOvr>
  <p:transition spd="slow">
    <p:pu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923" y="4693389"/>
            <a:ext cx="10653003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7458" y="599725"/>
            <a:ext cx="10984941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4923" y="5260127"/>
            <a:ext cx="10653003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CAD23-405F-4B44-B6A8-F6640D105387}" type="datetime1">
              <a:rPr lang="en-US" smtClean="0"/>
              <a:t>7/5/2018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255550"/>
      </p:ext>
    </p:extLst>
  </p:cSld>
  <p:clrMapOvr>
    <a:masterClrMapping/>
  </p:clrMapOvr>
  <p:transition spd="slow">
    <p:pu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4923" y="687475"/>
            <a:ext cx="10653003" cy="10833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4923" y="2228003"/>
            <a:ext cx="10653003" cy="3630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12436" y="5956137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3517F4ED-DBF5-47EA-88C9-351A42E079F7}" type="datetime1">
              <a:rPr lang="en-US" smtClean="0"/>
              <a:t>7/5/2018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74924" y="5951811"/>
            <a:ext cx="64941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00635" y="5956137"/>
            <a:ext cx="10272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7456" y="441325"/>
            <a:ext cx="3626545" cy="10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7968001" y="441325"/>
            <a:ext cx="3614400" cy="108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88801" y="441325"/>
            <a:ext cx="3614400" cy="10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68750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6" r:id="rId1"/>
    <p:sldLayoutId id="2147484087" r:id="rId2"/>
    <p:sldLayoutId id="2147484088" r:id="rId3"/>
    <p:sldLayoutId id="2147484089" r:id="rId4"/>
    <p:sldLayoutId id="2147484090" r:id="rId5"/>
    <p:sldLayoutId id="2147484091" r:id="rId6"/>
    <p:sldLayoutId id="2147484092" r:id="rId7"/>
    <p:sldLayoutId id="2147484093" r:id="rId8"/>
    <p:sldLayoutId id="2147484094" r:id="rId9"/>
    <p:sldLayoutId id="2147484095" r:id="rId10"/>
    <p:sldLayoutId id="2147484096" r:id="rId11"/>
  </p:sldLayoutIdLst>
  <p:transition spd="slow">
    <p:push/>
  </p:transition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ctrTitle"/>
          </p:nvPr>
        </p:nvSpPr>
        <p:spPr>
          <a:xfrm>
            <a:off x="694393" y="1290842"/>
            <a:ext cx="10817740" cy="2707343"/>
          </a:xfrm>
        </p:spPr>
        <p:txBody>
          <a:bodyPr>
            <a:normAutofit/>
          </a:bodyPr>
          <a:lstStyle/>
          <a:p>
            <a:r>
              <a:rPr lang="de-DE" sz="6500" noProof="0" dirty="0">
                <a:solidFill>
                  <a:srgbClr val="002060"/>
                </a:solidFill>
              </a:rPr>
              <a:t>Segeln lernen mit </a:t>
            </a:r>
            <a:r>
              <a:rPr lang="de-DE" sz="6500" b="1" noProof="0" dirty="0" err="1">
                <a:solidFill>
                  <a:srgbClr val="002060"/>
                </a:solidFill>
              </a:rPr>
              <a:t>sarsa</a:t>
            </a:r>
            <a:endParaRPr lang="de-DE" sz="6500" b="1" noProof="0" dirty="0">
              <a:solidFill>
                <a:srgbClr val="002060"/>
              </a:solidFill>
            </a:endParaRP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2060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8071637" y="537883"/>
            <a:ext cx="3292768" cy="1647546"/>
          </a:xfrm>
          <a:prstGeom prst="rect">
            <a:avLst/>
          </a:prstGeom>
        </p:spPr>
      </p:pic>
      <p:sp>
        <p:nvSpPr>
          <p:cNvPr id="11" name="Titel 8">
            <a:extLst>
              <a:ext uri="{FF2B5EF4-FFF2-40B4-BE49-F238E27FC236}">
                <a16:creationId xmlns:a16="http://schemas.microsoft.com/office/drawing/2014/main" id="{31AB70A7-9417-447F-BC2D-0E256A16CF10}"/>
              </a:ext>
            </a:extLst>
          </p:cNvPr>
          <p:cNvSpPr txBox="1">
            <a:spLocks/>
          </p:cNvSpPr>
          <p:nvPr/>
        </p:nvSpPr>
        <p:spPr>
          <a:xfrm>
            <a:off x="733428" y="3906746"/>
            <a:ext cx="10817740" cy="485960"/>
          </a:xfrm>
          <a:prstGeom prst="rect">
            <a:avLst/>
          </a:prstGeom>
          <a:effectLst/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dirty="0" err="1">
                <a:solidFill>
                  <a:srgbClr val="002060"/>
                </a:solidFill>
              </a:rPr>
              <a:t>Präsentiert</a:t>
            </a:r>
            <a:r>
              <a:rPr lang="en-US" sz="2400" dirty="0">
                <a:solidFill>
                  <a:srgbClr val="002060"/>
                </a:solidFill>
              </a:rPr>
              <a:t> von Sven fritz und Martin Zakarian Khengi </a:t>
            </a:r>
            <a:endParaRPr lang="en-US" sz="1600" dirty="0">
              <a:solidFill>
                <a:srgbClr val="002060"/>
              </a:solidFill>
            </a:endParaRPr>
          </a:p>
        </p:txBody>
      </p: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42E6A0FD-BDE4-4B18-B42A-5DA262EFDDD2}"/>
              </a:ext>
            </a:extLst>
          </p:cNvPr>
          <p:cNvCxnSpPr>
            <a:cxnSpLocks/>
          </p:cNvCxnSpPr>
          <p:nvPr/>
        </p:nvCxnSpPr>
        <p:spPr>
          <a:xfrm>
            <a:off x="822960" y="3924857"/>
            <a:ext cx="8808720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el 8">
            <a:extLst>
              <a:ext uri="{FF2B5EF4-FFF2-40B4-BE49-F238E27FC236}">
                <a16:creationId xmlns:a16="http://schemas.microsoft.com/office/drawing/2014/main" id="{80EDEFAF-486A-47E7-935C-02DCD371DAD1}"/>
              </a:ext>
            </a:extLst>
          </p:cNvPr>
          <p:cNvSpPr txBox="1">
            <a:spLocks/>
          </p:cNvSpPr>
          <p:nvPr/>
        </p:nvSpPr>
        <p:spPr>
          <a:xfrm>
            <a:off x="846793" y="4814047"/>
            <a:ext cx="10817740" cy="165847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de-DE" sz="2000" dirty="0">
                <a:solidFill>
                  <a:schemeClr val="bg1"/>
                </a:solidFill>
                <a:latin typeface="Consolas" panose="020B0609020204030204" pitchFamily="49" charset="0"/>
              </a:rPr>
              <a:t>Grundlagen adaptiver Wissenssysteme</a:t>
            </a:r>
          </a:p>
          <a:p>
            <a:pPr algn="ctr">
              <a:lnSpc>
                <a:spcPct val="120000"/>
              </a:lnSpc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Allgemeine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informatik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(M.Sc.)</a:t>
            </a:r>
          </a:p>
          <a:p>
            <a:pPr algn="ctr">
              <a:lnSpc>
                <a:spcPct val="120000"/>
              </a:lnSpc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Frankfurt University of Applied Sciences</a:t>
            </a:r>
          </a:p>
          <a:p>
            <a:pPr algn="ctr">
              <a:lnSpc>
                <a:spcPct val="120000"/>
              </a:lnSpc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Faculty of Computer Science and Engineering</a:t>
            </a:r>
          </a:p>
        </p:txBody>
      </p:sp>
    </p:spTree>
    <p:extLst>
      <p:ext uri="{BB962C8B-B14F-4D97-AF65-F5344CB8AC3E}">
        <p14:creationId xmlns:p14="http://schemas.microsoft.com/office/powerpoint/2010/main" val="3057607273"/>
      </p:ext>
    </p:extLst>
  </p:cSld>
  <p:clrMapOvr>
    <a:masterClrMapping/>
  </p:clrMapOvr>
  <p:transition spd="slow">
    <p:push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ctrTitle"/>
          </p:nvPr>
        </p:nvSpPr>
        <p:spPr>
          <a:xfrm>
            <a:off x="694393" y="1199402"/>
            <a:ext cx="10817740" cy="3282063"/>
          </a:xfrm>
        </p:spPr>
        <p:txBody>
          <a:bodyPr>
            <a:normAutofit/>
          </a:bodyPr>
          <a:lstStyle/>
          <a:p>
            <a:r>
              <a:rPr lang="de-DE" sz="6000" noProof="0" dirty="0">
                <a:solidFill>
                  <a:srgbClr val="002060"/>
                </a:solidFill>
              </a:rPr>
              <a:t>Demonstration</a:t>
            </a:r>
            <a:br>
              <a:rPr lang="de-DE" sz="6000" noProof="0" dirty="0">
                <a:solidFill>
                  <a:srgbClr val="002060"/>
                </a:solidFill>
              </a:rPr>
            </a:br>
            <a:r>
              <a:rPr lang="de-DE" sz="6000" noProof="0" dirty="0" err="1">
                <a:solidFill>
                  <a:srgbClr val="002060"/>
                </a:solidFill>
              </a:rPr>
              <a:t>learning</a:t>
            </a:r>
            <a:r>
              <a:rPr lang="de-DE" sz="6000" noProof="0" dirty="0">
                <a:solidFill>
                  <a:srgbClr val="002060"/>
                </a:solidFill>
              </a:rPr>
              <a:t> &amp;</a:t>
            </a:r>
            <a:br>
              <a:rPr lang="de-DE" sz="6000" noProof="0" dirty="0">
                <a:solidFill>
                  <a:srgbClr val="002060"/>
                </a:solidFill>
              </a:rPr>
            </a:br>
            <a:r>
              <a:rPr lang="de-DE" sz="6000" noProof="0" dirty="0" err="1">
                <a:solidFill>
                  <a:srgbClr val="002060"/>
                </a:solidFill>
              </a:rPr>
              <a:t>apply</a:t>
            </a:r>
            <a:endParaRPr lang="de-DE" sz="6000" noProof="0" dirty="0">
              <a:solidFill>
                <a:srgbClr val="002060"/>
              </a:solidFill>
            </a:endParaRPr>
          </a:p>
        </p:txBody>
      </p:sp>
      <p:sp>
        <p:nvSpPr>
          <p:cNvPr id="8" name="Titel 8">
            <a:extLst>
              <a:ext uri="{FF2B5EF4-FFF2-40B4-BE49-F238E27FC236}">
                <a16:creationId xmlns:a16="http://schemas.microsoft.com/office/drawing/2014/main" id="{16AC4E49-D2BD-4191-A0E4-FF818832FAB1}"/>
              </a:ext>
            </a:extLst>
          </p:cNvPr>
          <p:cNvSpPr txBox="1">
            <a:spLocks/>
          </p:cNvSpPr>
          <p:nvPr/>
        </p:nvSpPr>
        <p:spPr>
          <a:xfrm>
            <a:off x="694393" y="4661647"/>
            <a:ext cx="10817740" cy="165847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de-DE" sz="2000" dirty="0">
                <a:solidFill>
                  <a:schemeClr val="bg1"/>
                </a:solidFill>
                <a:latin typeface="Consolas" panose="020B0609020204030204" pitchFamily="49" charset="0"/>
              </a:rPr>
              <a:t>Internet of Things Seminar</a:t>
            </a:r>
            <a:endParaRPr lang="en-US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>
              <a:lnSpc>
                <a:spcPct val="120000"/>
              </a:lnSpc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general Computer science (M.Sc.)</a:t>
            </a:r>
          </a:p>
          <a:p>
            <a:pPr algn="ctr">
              <a:lnSpc>
                <a:spcPct val="120000"/>
              </a:lnSpc>
            </a:pPr>
            <a:r>
              <a:rPr lang="de-DE" sz="2000" dirty="0">
                <a:solidFill>
                  <a:schemeClr val="bg1"/>
                </a:solidFill>
                <a:latin typeface="Consolas" panose="020B0609020204030204" pitchFamily="49" charset="0"/>
              </a:rPr>
              <a:t>Frankfurt University of applied Sciences, Germany</a:t>
            </a:r>
          </a:p>
          <a:p>
            <a:pPr algn="ctr">
              <a:lnSpc>
                <a:spcPct val="120000"/>
              </a:lnSpc>
            </a:pPr>
            <a:r>
              <a:rPr lang="de-DE" sz="2000" dirty="0">
                <a:solidFill>
                  <a:schemeClr val="bg1"/>
                </a:solidFill>
                <a:latin typeface="Consolas" panose="020B0609020204030204" pitchFamily="49" charset="0"/>
              </a:rPr>
              <a:t>E-Mail: khengi@stud.fra-uas.de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2463405"/>
      </p:ext>
    </p:extLst>
  </p:cSld>
  <p:clrMapOvr>
    <a:masterClrMapping/>
  </p:clrMapOvr>
  <p:transition spd="slow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74923" y="636677"/>
            <a:ext cx="10653003" cy="633326"/>
          </a:xfrm>
        </p:spPr>
        <p:txBody>
          <a:bodyPr anchor="ctr">
            <a:noAutofit/>
          </a:bodyPr>
          <a:lstStyle/>
          <a:p>
            <a:r>
              <a:rPr lang="de-DE" sz="4400" noProof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Ergebnisse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270837" y="714371"/>
            <a:ext cx="1291874" cy="477938"/>
          </a:xfrm>
        </p:spPr>
        <p:txBody>
          <a:bodyPr anchor="ctr"/>
          <a:lstStyle/>
          <a:p>
            <a:fld id="{5D84065D-F351-4B03-BD91-D8A6B8D4B362}" type="slidenum">
              <a:rPr lang="en-US" sz="44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11</a:t>
            </a:fld>
            <a:endParaRPr lang="en-US" sz="4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FF14749A-873F-4B9E-84E7-A3319DAB81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>
              <a:lnSpc>
                <a:spcPct val="110000"/>
              </a:lnSpc>
            </a:pPr>
            <a:r>
              <a:rPr lang="de-DE" sz="2800" noProof="0" dirty="0" err="1"/>
              <a:t>IoT</a:t>
            </a:r>
            <a:r>
              <a:rPr lang="de-DE" sz="2800" noProof="0" dirty="0"/>
              <a:t> </a:t>
            </a:r>
            <a:r>
              <a:rPr lang="de-DE" sz="2800" noProof="0" dirty="0" err="1"/>
              <a:t>is</a:t>
            </a:r>
            <a:r>
              <a:rPr lang="de-DE" sz="2800" noProof="0" dirty="0"/>
              <a:t> a </a:t>
            </a:r>
            <a:r>
              <a:rPr lang="de-DE" sz="2800" noProof="0" dirty="0" err="1"/>
              <a:t>current</a:t>
            </a:r>
            <a:r>
              <a:rPr lang="de-DE" sz="2800" noProof="0" dirty="0"/>
              <a:t> </a:t>
            </a:r>
            <a:r>
              <a:rPr lang="de-DE" sz="2800" noProof="0" dirty="0" err="1"/>
              <a:t>case</a:t>
            </a:r>
            <a:r>
              <a:rPr lang="de-DE" sz="2800" noProof="0" dirty="0"/>
              <a:t> in </a:t>
            </a:r>
            <a:r>
              <a:rPr lang="de-DE" sz="2800" noProof="0" dirty="0" err="1"/>
              <a:t>point</a:t>
            </a:r>
            <a:endParaRPr lang="de-DE" sz="2800" noProof="0" dirty="0"/>
          </a:p>
          <a:p>
            <a:pPr>
              <a:lnSpc>
                <a:spcPct val="110000"/>
              </a:lnSpc>
            </a:pPr>
            <a:r>
              <a:rPr lang="de-DE" sz="2800" noProof="0" dirty="0" err="1"/>
              <a:t>no</a:t>
            </a:r>
            <a:r>
              <a:rPr lang="de-DE" sz="2800" noProof="0" dirty="0"/>
              <a:t> </a:t>
            </a:r>
            <a:r>
              <a:rPr lang="de-DE" sz="2800" noProof="0" dirty="0" err="1"/>
              <a:t>unified</a:t>
            </a:r>
            <a:r>
              <a:rPr lang="de-DE" sz="2800" noProof="0" dirty="0"/>
              <a:t> </a:t>
            </a:r>
            <a:r>
              <a:rPr lang="de-DE" sz="2800" noProof="0" dirty="0" err="1"/>
              <a:t>definition</a:t>
            </a:r>
            <a:endParaRPr lang="de-DE" sz="2800" noProof="0" dirty="0"/>
          </a:p>
          <a:p>
            <a:pPr>
              <a:lnSpc>
                <a:spcPct val="110000"/>
              </a:lnSpc>
            </a:pPr>
            <a:r>
              <a:rPr lang="de-DE" sz="2800" noProof="0" dirty="0" err="1"/>
              <a:t>where</a:t>
            </a:r>
            <a:r>
              <a:rPr lang="de-DE" sz="2800" noProof="0" dirty="0"/>
              <a:t> </a:t>
            </a:r>
            <a:r>
              <a:rPr lang="de-DE" sz="2800" noProof="0" dirty="0" err="1"/>
              <a:t>organizations</a:t>
            </a:r>
            <a:r>
              <a:rPr lang="de-DE" sz="2800" noProof="0" dirty="0"/>
              <a:t>, </a:t>
            </a:r>
            <a:r>
              <a:rPr lang="de-DE" sz="2800" noProof="0" dirty="0" err="1"/>
              <a:t>industries</a:t>
            </a:r>
            <a:r>
              <a:rPr lang="de-DE" sz="2800" noProof="0" dirty="0"/>
              <a:t> and </a:t>
            </a:r>
            <a:r>
              <a:rPr lang="de-DE" sz="2800" noProof="0" dirty="0" err="1"/>
              <a:t>researchers</a:t>
            </a:r>
            <a:endParaRPr lang="de-DE" sz="2800" noProof="0" dirty="0"/>
          </a:p>
          <a:p>
            <a:pPr>
              <a:lnSpc>
                <a:spcPct val="110000"/>
              </a:lnSpc>
            </a:pPr>
            <a:r>
              <a:rPr lang="de-DE" sz="2800" noProof="0" dirty="0" err="1"/>
              <a:t>extract</a:t>
            </a:r>
            <a:r>
              <a:rPr lang="de-DE" sz="2800" noProof="0" dirty="0"/>
              <a:t> and </a:t>
            </a:r>
            <a:r>
              <a:rPr lang="de-DE" sz="2800" noProof="0" dirty="0" err="1"/>
              <a:t>presents</a:t>
            </a:r>
            <a:r>
              <a:rPr lang="de-DE" sz="2800" noProof="0" dirty="0"/>
              <a:t> different </a:t>
            </a:r>
            <a:r>
              <a:rPr lang="de-DE" sz="2800" noProof="0" dirty="0" err="1"/>
              <a:t>definitions</a:t>
            </a:r>
            <a:r>
              <a:rPr lang="de-DE" sz="2800" noProof="0" dirty="0"/>
              <a:t>, </a:t>
            </a:r>
            <a:r>
              <a:rPr lang="de-DE" sz="2800" noProof="0" dirty="0" err="1"/>
              <a:t>characteristics</a:t>
            </a:r>
            <a:r>
              <a:rPr lang="de-DE" sz="2800" noProof="0" dirty="0"/>
              <a:t>, and </a:t>
            </a:r>
            <a:r>
              <a:rPr lang="de-DE" sz="2800" noProof="0" dirty="0" err="1"/>
              <a:t>requirements</a:t>
            </a:r>
            <a:r>
              <a:rPr lang="de-DE" sz="2800" noProof="0" dirty="0"/>
              <a:t> of </a:t>
            </a:r>
            <a:r>
              <a:rPr lang="de-DE" sz="2800" noProof="0" dirty="0" err="1"/>
              <a:t>IoT</a:t>
            </a:r>
            <a:r>
              <a:rPr lang="de-DE" sz="2800" noProof="0" dirty="0"/>
              <a:t> </a:t>
            </a:r>
            <a:r>
              <a:rPr lang="de-DE" sz="2800" noProof="0" dirty="0" err="1"/>
              <a:t>concept</a:t>
            </a:r>
            <a:endParaRPr lang="de-DE" sz="2800" noProof="0" dirty="0"/>
          </a:p>
          <a:p>
            <a:pPr>
              <a:lnSpc>
                <a:spcPct val="110000"/>
              </a:lnSpc>
            </a:pPr>
            <a:r>
              <a:rPr lang="de-DE" sz="2800" noProof="0" dirty="0" err="1"/>
              <a:t>depending</a:t>
            </a:r>
            <a:r>
              <a:rPr lang="de-DE" sz="2800" noProof="0" dirty="0"/>
              <a:t> on </a:t>
            </a:r>
            <a:r>
              <a:rPr lang="de-DE" sz="2800" noProof="0" dirty="0" err="1"/>
              <a:t>provided</a:t>
            </a:r>
            <a:r>
              <a:rPr lang="de-DE" sz="2800" noProof="0" dirty="0"/>
              <a:t> </a:t>
            </a:r>
            <a:r>
              <a:rPr lang="de-DE" sz="2800" noProof="0" dirty="0" err="1"/>
              <a:t>services</a:t>
            </a:r>
            <a:r>
              <a:rPr lang="de-DE" sz="2800" noProof="0" dirty="0"/>
              <a:t>, </a:t>
            </a:r>
            <a:r>
              <a:rPr lang="de-DE" sz="2800" noProof="0" dirty="0" err="1"/>
              <a:t>purposes</a:t>
            </a:r>
            <a:r>
              <a:rPr lang="de-DE" sz="2800" noProof="0" dirty="0"/>
              <a:t> and </a:t>
            </a:r>
            <a:r>
              <a:rPr lang="de-DE" sz="2800" noProof="0" dirty="0" err="1"/>
              <a:t>heterogeneity</a:t>
            </a:r>
            <a:r>
              <a:rPr lang="de-DE" sz="2800" noProof="0" dirty="0"/>
              <a:t> </a:t>
            </a:r>
            <a:r>
              <a:rPr lang="de-DE" sz="2800" noProof="0" dirty="0" err="1"/>
              <a:t>based</a:t>
            </a:r>
            <a:r>
              <a:rPr lang="de-DE" sz="2800" noProof="0" dirty="0"/>
              <a:t> of </a:t>
            </a:r>
            <a:r>
              <a:rPr lang="de-DE" sz="2800" noProof="0" dirty="0" err="1"/>
              <a:t>the</a:t>
            </a:r>
            <a:r>
              <a:rPr lang="de-DE" sz="2800" noProof="0" dirty="0"/>
              <a:t> </a:t>
            </a:r>
            <a:r>
              <a:rPr lang="de-DE" sz="2800" noProof="0" dirty="0" err="1"/>
              <a:t>IoT</a:t>
            </a:r>
            <a:r>
              <a:rPr lang="de-DE" sz="2800" noProof="0" dirty="0"/>
              <a:t> </a:t>
            </a:r>
            <a:r>
              <a:rPr lang="de-DE" sz="2800" noProof="0" dirty="0" err="1"/>
              <a:t>architecture</a:t>
            </a:r>
            <a:endParaRPr lang="de-DE" sz="2800" noProof="0" dirty="0"/>
          </a:p>
        </p:txBody>
      </p:sp>
    </p:spTree>
    <p:extLst>
      <p:ext uri="{BB962C8B-B14F-4D97-AF65-F5344CB8AC3E}">
        <p14:creationId xmlns:p14="http://schemas.microsoft.com/office/powerpoint/2010/main" val="1677688766"/>
      </p:ext>
    </p:extLst>
  </p:cSld>
  <p:clrMapOvr>
    <a:masterClrMapping/>
  </p:clrMapOvr>
  <p:transition spd="slow"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8">
            <a:extLst>
              <a:ext uri="{FF2B5EF4-FFF2-40B4-BE49-F238E27FC236}">
                <a16:creationId xmlns:a16="http://schemas.microsoft.com/office/drawing/2014/main" id="{16AC4E49-D2BD-4191-A0E4-FF818832FAB1}"/>
              </a:ext>
            </a:extLst>
          </p:cNvPr>
          <p:cNvSpPr txBox="1">
            <a:spLocks/>
          </p:cNvSpPr>
          <p:nvPr/>
        </p:nvSpPr>
        <p:spPr>
          <a:xfrm>
            <a:off x="694393" y="4661647"/>
            <a:ext cx="10817740" cy="165847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de-DE" sz="2000" dirty="0">
                <a:solidFill>
                  <a:schemeClr val="bg1"/>
                </a:solidFill>
                <a:latin typeface="Consolas" panose="020B0609020204030204" pitchFamily="49" charset="0"/>
              </a:rPr>
              <a:t>Internet of Things Seminar</a:t>
            </a:r>
            <a:endParaRPr lang="en-US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>
              <a:lnSpc>
                <a:spcPct val="120000"/>
              </a:lnSpc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general Computer science (M.Sc.)</a:t>
            </a:r>
          </a:p>
          <a:p>
            <a:pPr algn="ctr">
              <a:lnSpc>
                <a:spcPct val="120000"/>
              </a:lnSpc>
            </a:pPr>
            <a:r>
              <a:rPr lang="de-DE" sz="2000" dirty="0">
                <a:solidFill>
                  <a:schemeClr val="bg1"/>
                </a:solidFill>
                <a:latin typeface="Consolas" panose="020B0609020204030204" pitchFamily="49" charset="0"/>
              </a:rPr>
              <a:t>Frankfurt University of applied Sciences, Germany</a:t>
            </a:r>
          </a:p>
          <a:p>
            <a:pPr algn="ctr">
              <a:lnSpc>
                <a:spcPct val="120000"/>
              </a:lnSpc>
            </a:pPr>
            <a:r>
              <a:rPr lang="de-DE" sz="2000" dirty="0">
                <a:solidFill>
                  <a:schemeClr val="bg1"/>
                </a:solidFill>
                <a:latin typeface="Consolas" panose="020B0609020204030204" pitchFamily="49" charset="0"/>
              </a:rPr>
              <a:t>E-Mail: khengi@stud.fra-uas.de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0945574F-9CB8-4C88-91DD-C300911D150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200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7308"/>
          <a:stretch/>
        </p:blipFill>
        <p:spPr>
          <a:xfrm>
            <a:off x="7681559" y="514628"/>
            <a:ext cx="3628865" cy="4111159"/>
          </a:xfrm>
          <a:prstGeom prst="rect">
            <a:avLst/>
          </a:prstGeom>
        </p:spPr>
      </p:pic>
      <p:sp>
        <p:nvSpPr>
          <p:cNvPr id="12" name="Inhaltsplatzhalter 8">
            <a:extLst>
              <a:ext uri="{FF2B5EF4-FFF2-40B4-BE49-F238E27FC236}">
                <a16:creationId xmlns:a16="http://schemas.microsoft.com/office/drawing/2014/main" id="{F0BCEFC5-6F39-4416-91F0-0385BC3E9D54}"/>
              </a:ext>
            </a:extLst>
          </p:cNvPr>
          <p:cNvSpPr txBox="1">
            <a:spLocks/>
          </p:cNvSpPr>
          <p:nvPr/>
        </p:nvSpPr>
        <p:spPr>
          <a:xfrm>
            <a:off x="693608" y="2915482"/>
            <a:ext cx="6754058" cy="108479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 panose="05020102010507070707" pitchFamily="18" charset="2"/>
              <a:buNone/>
            </a:pPr>
            <a:r>
              <a:rPr lang="en-US" sz="72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FRAGEN?</a:t>
            </a:r>
          </a:p>
        </p:txBody>
      </p:sp>
      <p:sp>
        <p:nvSpPr>
          <p:cNvPr id="13" name="Inhaltsplatzhalter 8">
            <a:extLst>
              <a:ext uri="{FF2B5EF4-FFF2-40B4-BE49-F238E27FC236}">
                <a16:creationId xmlns:a16="http://schemas.microsoft.com/office/drawing/2014/main" id="{660D2C9A-CE52-433A-B720-2A3A8E87CACF}"/>
              </a:ext>
            </a:extLst>
          </p:cNvPr>
          <p:cNvSpPr txBox="1">
            <a:spLocks/>
          </p:cNvSpPr>
          <p:nvPr/>
        </p:nvSpPr>
        <p:spPr>
          <a:xfrm>
            <a:off x="802337" y="2164080"/>
            <a:ext cx="6536601" cy="55008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 panose="05020102010507070707" pitchFamily="18" charset="2"/>
              <a:buNone/>
            </a:pPr>
            <a:r>
              <a:rPr lang="de-DE" sz="30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VIELEN DANK FÜR IHRE AUFMERKSAMKEIT</a:t>
            </a:r>
            <a:endParaRPr lang="en-US" sz="30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E873C0D1-8575-48FA-981B-473BD83970CC}"/>
              </a:ext>
            </a:extLst>
          </p:cNvPr>
          <p:cNvCxnSpPr>
            <a:cxnSpLocks/>
          </p:cNvCxnSpPr>
          <p:nvPr/>
        </p:nvCxnSpPr>
        <p:spPr>
          <a:xfrm>
            <a:off x="944107" y="2707163"/>
            <a:ext cx="6253060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8083313"/>
      </p:ext>
    </p:extLst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74923" y="636677"/>
            <a:ext cx="10653003" cy="633326"/>
          </a:xfrm>
        </p:spPr>
        <p:txBody>
          <a:bodyPr anchor="ctr">
            <a:noAutofit/>
          </a:bodyPr>
          <a:lstStyle/>
          <a:p>
            <a:r>
              <a:rPr lang="de-DE" sz="4400" noProof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Gliederung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774923" y="1408550"/>
            <a:ext cx="10653003" cy="5161932"/>
          </a:xfrm>
        </p:spPr>
        <p:txBody>
          <a:bodyPr anchor="t">
            <a:normAutofit lnSpcReduction="10000"/>
          </a:bodyPr>
          <a:lstStyle/>
          <a:p>
            <a:pPr marL="538163" indent="-538163">
              <a:lnSpc>
                <a:spcPct val="150000"/>
              </a:lnSpc>
              <a:buClr>
                <a:srgbClr val="0070C0"/>
              </a:buClr>
              <a:buSzPct val="80000"/>
              <a:buFont typeface="+mj-lt"/>
              <a:buAutoNum type="arabicPeriod"/>
            </a:pPr>
            <a:r>
              <a:rPr lang="de-DE" sz="4000" noProof="0" dirty="0">
                <a:solidFill>
                  <a:srgbClr val="373545"/>
                </a:solidFill>
              </a:rPr>
              <a:t>Aufgabenstellung</a:t>
            </a:r>
          </a:p>
          <a:p>
            <a:pPr marL="538163" indent="-538163">
              <a:lnSpc>
                <a:spcPct val="150000"/>
              </a:lnSpc>
              <a:buClr>
                <a:srgbClr val="0070C0"/>
              </a:buClr>
              <a:buSzPct val="80000"/>
              <a:buFont typeface="+mj-lt"/>
              <a:buAutoNum type="arabicPeriod"/>
            </a:pPr>
            <a:r>
              <a:rPr lang="de-DE" sz="4000" dirty="0">
                <a:solidFill>
                  <a:srgbClr val="373545"/>
                </a:solidFill>
              </a:rPr>
              <a:t>SARSA Algorithmus und Parameter</a:t>
            </a:r>
          </a:p>
          <a:p>
            <a:pPr marL="538163" indent="-538163">
              <a:lnSpc>
                <a:spcPct val="150000"/>
              </a:lnSpc>
              <a:buClr>
                <a:srgbClr val="0070C0"/>
              </a:buClr>
              <a:buSzPct val="80000"/>
              <a:buFont typeface="+mj-lt"/>
              <a:buAutoNum type="arabicPeriod"/>
            </a:pPr>
            <a:r>
              <a:rPr lang="de-DE" sz="4000" dirty="0">
                <a:solidFill>
                  <a:srgbClr val="373545"/>
                </a:solidFill>
              </a:rPr>
              <a:t>Implementierung</a:t>
            </a:r>
          </a:p>
          <a:p>
            <a:pPr marL="538163" indent="-538163">
              <a:lnSpc>
                <a:spcPct val="150000"/>
              </a:lnSpc>
              <a:buClr>
                <a:srgbClr val="0070C0"/>
              </a:buClr>
              <a:buSzPct val="80000"/>
              <a:buFont typeface="+mj-lt"/>
              <a:buAutoNum type="arabicPeriod"/>
            </a:pPr>
            <a:r>
              <a:rPr lang="de-DE" sz="4000" noProof="0" dirty="0">
                <a:solidFill>
                  <a:srgbClr val="373545"/>
                </a:solidFill>
              </a:rPr>
              <a:t>Demonstration</a:t>
            </a:r>
            <a:endParaRPr lang="de-DE" sz="4000" dirty="0">
              <a:solidFill>
                <a:srgbClr val="373545"/>
              </a:solidFill>
            </a:endParaRPr>
          </a:p>
          <a:p>
            <a:pPr marL="538163" indent="-538163">
              <a:lnSpc>
                <a:spcPct val="150000"/>
              </a:lnSpc>
              <a:buClr>
                <a:srgbClr val="0070C0"/>
              </a:buClr>
              <a:buSzPct val="80000"/>
              <a:buFont typeface="+mj-lt"/>
              <a:buAutoNum type="arabicPeriod"/>
            </a:pPr>
            <a:r>
              <a:rPr lang="de-DE" sz="4000" noProof="0" dirty="0">
                <a:solidFill>
                  <a:srgbClr val="373545"/>
                </a:solidFill>
              </a:rPr>
              <a:t>Ergebnisse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270837" y="714371"/>
            <a:ext cx="1291874" cy="477938"/>
          </a:xfrm>
        </p:spPr>
        <p:txBody>
          <a:bodyPr anchor="ctr"/>
          <a:lstStyle/>
          <a:p>
            <a:fld id="{5D84065D-F351-4B03-BD91-D8A6B8D4B362}" type="slidenum">
              <a:rPr lang="en-US" sz="44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2</a:t>
            </a:fld>
            <a:endParaRPr lang="en-US" sz="4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39010779"/>
      </p:ext>
    </p:extLst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74923" y="636677"/>
            <a:ext cx="10653003" cy="633326"/>
          </a:xfrm>
        </p:spPr>
        <p:txBody>
          <a:bodyPr anchor="ctr">
            <a:noAutofit/>
          </a:bodyPr>
          <a:lstStyle/>
          <a:p>
            <a:r>
              <a:rPr lang="de-DE" sz="4400" noProof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Aufgabenstellung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270837" y="714371"/>
            <a:ext cx="1291874" cy="477938"/>
          </a:xfrm>
        </p:spPr>
        <p:txBody>
          <a:bodyPr anchor="ctr"/>
          <a:lstStyle/>
          <a:p>
            <a:fld id="{5D84065D-F351-4B03-BD91-D8A6B8D4B362}" type="slidenum">
              <a:rPr lang="en-US" sz="44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3</a:t>
            </a:fld>
            <a:endParaRPr lang="en-US" sz="4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FF14749A-873F-4B9E-84E7-A3319DAB81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4923" y="1408550"/>
            <a:ext cx="10653003" cy="4992250"/>
          </a:xfrm>
        </p:spPr>
        <p:txBody>
          <a:bodyPr anchor="t">
            <a:normAutofit/>
          </a:bodyPr>
          <a:lstStyle/>
          <a:p>
            <a:pPr>
              <a:lnSpc>
                <a:spcPct val="110000"/>
              </a:lnSpc>
            </a:pPr>
            <a:r>
              <a:rPr lang="de-DE" sz="2800" noProof="0" dirty="0"/>
              <a:t>Reinforcement Learning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State–action–reward–state–action </a:t>
            </a:r>
            <a:r>
              <a:rPr lang="en-US" sz="2800" dirty="0">
                <a:sym typeface="Wingdings" panose="05000000000000000000" pitchFamily="2" charset="2"/>
              </a:rPr>
              <a:t> SARSA</a:t>
            </a:r>
            <a:endParaRPr lang="de-DE" sz="2800" noProof="0" dirty="0"/>
          </a:p>
          <a:p>
            <a:pPr>
              <a:lnSpc>
                <a:spcPct val="110000"/>
              </a:lnSpc>
            </a:pPr>
            <a:r>
              <a:rPr lang="de-DE" sz="2800" noProof="0" dirty="0"/>
              <a:t>Bestmögliche Strategie finden</a:t>
            </a:r>
          </a:p>
          <a:p>
            <a:pPr>
              <a:lnSpc>
                <a:spcPct val="110000"/>
              </a:lnSpc>
            </a:pPr>
            <a:r>
              <a:rPr lang="de-DE" sz="2800" dirty="0"/>
              <a:t>Umgebung ist für Agent unbekannt</a:t>
            </a:r>
          </a:p>
          <a:p>
            <a:pPr>
              <a:lnSpc>
                <a:spcPct val="110000"/>
              </a:lnSpc>
            </a:pPr>
            <a:r>
              <a:rPr lang="de-DE" sz="2800" noProof="0" dirty="0"/>
              <a:t>Interaktion mit der Umgebung</a:t>
            </a:r>
          </a:p>
          <a:p>
            <a:pPr>
              <a:lnSpc>
                <a:spcPct val="110000"/>
              </a:lnSpc>
            </a:pPr>
            <a:r>
              <a:rPr lang="de-DE" sz="2800" dirty="0"/>
              <a:t>Episodische Lernschritte</a:t>
            </a:r>
          </a:p>
          <a:p>
            <a:pPr>
              <a:lnSpc>
                <a:spcPct val="110000"/>
              </a:lnSpc>
            </a:pPr>
            <a:r>
              <a:rPr lang="de-DE" sz="2800" noProof="0" dirty="0"/>
              <a:t>Stationäre Strategie</a:t>
            </a:r>
          </a:p>
          <a:p>
            <a:pPr>
              <a:lnSpc>
                <a:spcPct val="110000"/>
              </a:lnSpc>
            </a:pPr>
            <a:r>
              <a:rPr lang="de-DE" sz="2800" noProof="0" dirty="0"/>
              <a:t>Deterministische und stochastische Betrachtung</a:t>
            </a:r>
          </a:p>
        </p:txBody>
      </p:sp>
    </p:spTree>
    <p:extLst>
      <p:ext uri="{BB962C8B-B14F-4D97-AF65-F5344CB8AC3E}">
        <p14:creationId xmlns:p14="http://schemas.microsoft.com/office/powerpoint/2010/main" val="1687685575"/>
      </p:ext>
    </p:extLst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B691D59-8F51-4DD8-AD41-D568D29B08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04AEF18-0627-48F3-9B3D-F7E8F050B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EAEE08A-C572-438F-9753-B0D527A51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B93146F-62ED-4C59-844C-0935D0FB50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883F11E-ECB3-4046-A121-A45C6FF631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B28B346-1639-4F05-9EBC-808A9DC665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6079" y="723899"/>
            <a:ext cx="5009388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CF77191-9839-40D9-B04E-85DF01BB02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052796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F007B11-F4C3-4A9E-AAA8-D52C8C1AD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91306" y="457200"/>
            <a:ext cx="3052798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71D0F6C-C993-4E97-A103-9448E35FEE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6079" y="453643"/>
            <a:ext cx="5009388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950603" y="757277"/>
            <a:ext cx="4115917" cy="65895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3600" noProof="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Aufgabenstellung</a:t>
            </a:r>
            <a:endParaRPr lang="en-US" sz="3600" noProof="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FF14749A-873F-4B9E-84E7-A3319DAB81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0603" y="1482175"/>
            <a:ext cx="4794656" cy="490839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Clr>
                <a:schemeClr val="bg1"/>
              </a:buClr>
            </a:pPr>
            <a:r>
              <a:rPr lang="en-US" sz="1600" dirty="0">
                <a:solidFill>
                  <a:srgbClr val="EBEBEB"/>
                </a:solidFill>
              </a:rPr>
              <a:t>See </a:t>
            </a:r>
            <a:r>
              <a:rPr lang="en-US" sz="1600" dirty="0" err="1">
                <a:solidFill>
                  <a:srgbClr val="EBEBEB"/>
                </a:solidFill>
              </a:rPr>
              <a:t>als</a:t>
            </a:r>
            <a:r>
              <a:rPr lang="en-US" sz="1600" dirty="0">
                <a:solidFill>
                  <a:srgbClr val="EBEBEB"/>
                </a:solidFill>
              </a:rPr>
              <a:t> </a:t>
            </a:r>
            <a:r>
              <a:rPr lang="en-US" sz="1600" dirty="0" err="1">
                <a:solidFill>
                  <a:srgbClr val="EBEBEB"/>
                </a:solidFill>
              </a:rPr>
              <a:t>Gitterwelt</a:t>
            </a:r>
            <a:endParaRPr lang="en-US" sz="1600" dirty="0">
              <a:solidFill>
                <a:srgbClr val="EBEBEB"/>
              </a:solidFill>
            </a:endParaRPr>
          </a:p>
          <a:p>
            <a:pPr>
              <a:buClr>
                <a:schemeClr val="bg1"/>
              </a:buClr>
            </a:pPr>
            <a:r>
              <a:rPr lang="en-US" sz="1600" dirty="0">
                <a:solidFill>
                  <a:srgbClr val="EBEBEB"/>
                </a:solidFill>
              </a:rPr>
              <a:t>S = </a:t>
            </a:r>
            <a:r>
              <a:rPr lang="en-US" sz="1600" dirty="0" err="1">
                <a:solidFill>
                  <a:srgbClr val="EBEBEB"/>
                </a:solidFill>
              </a:rPr>
              <a:t>Startzustand</a:t>
            </a:r>
            <a:endParaRPr lang="en-US" sz="1600" dirty="0">
              <a:solidFill>
                <a:srgbClr val="EBEBEB"/>
              </a:solidFill>
            </a:endParaRPr>
          </a:p>
          <a:p>
            <a:pPr lvl="1">
              <a:buClr>
                <a:schemeClr val="bg1"/>
              </a:buClr>
            </a:pPr>
            <a:r>
              <a:rPr lang="en-US" sz="1400" dirty="0">
                <a:solidFill>
                  <a:srgbClr val="EBEBEB"/>
                </a:solidFill>
              </a:rPr>
              <a:t>An- und </a:t>
            </a:r>
            <a:r>
              <a:rPr lang="en-US" sz="1400" dirty="0" err="1">
                <a:solidFill>
                  <a:srgbClr val="EBEBEB"/>
                </a:solidFill>
              </a:rPr>
              <a:t>Ablegestellen</a:t>
            </a:r>
            <a:r>
              <a:rPr lang="en-US" sz="1400" dirty="0">
                <a:solidFill>
                  <a:srgbClr val="EBEBEB"/>
                </a:solidFill>
              </a:rPr>
              <a:t> des Boots</a:t>
            </a:r>
          </a:p>
          <a:p>
            <a:pPr>
              <a:buClr>
                <a:schemeClr val="bg1"/>
              </a:buClr>
            </a:pPr>
            <a:r>
              <a:rPr lang="en-US" sz="1600" dirty="0">
                <a:solidFill>
                  <a:srgbClr val="EBEBEB"/>
                </a:solidFill>
              </a:rPr>
              <a:t>G = </a:t>
            </a:r>
            <a:r>
              <a:rPr lang="en-US" sz="1600" dirty="0" err="1">
                <a:solidFill>
                  <a:srgbClr val="EBEBEB"/>
                </a:solidFill>
              </a:rPr>
              <a:t>Zielzustand</a:t>
            </a:r>
            <a:endParaRPr lang="en-US" sz="1600" dirty="0">
              <a:solidFill>
                <a:srgbClr val="EBEBEB"/>
              </a:solidFill>
            </a:endParaRPr>
          </a:p>
          <a:p>
            <a:pPr lvl="1">
              <a:buClr>
                <a:schemeClr val="bg1"/>
              </a:buClr>
            </a:pPr>
            <a:r>
              <a:rPr lang="en-US" sz="1400" dirty="0" err="1">
                <a:solidFill>
                  <a:srgbClr val="EBEBEB"/>
                </a:solidFill>
              </a:rPr>
              <a:t>Terminalzustand</a:t>
            </a:r>
            <a:endParaRPr lang="en-US" sz="1400" dirty="0">
              <a:solidFill>
                <a:srgbClr val="EBEBEB"/>
              </a:solidFill>
            </a:endParaRPr>
          </a:p>
          <a:p>
            <a:pPr>
              <a:buClr>
                <a:schemeClr val="bg1"/>
              </a:buClr>
            </a:pPr>
            <a:endParaRPr lang="en-US" sz="1600" dirty="0">
              <a:solidFill>
                <a:srgbClr val="EBEBEB"/>
              </a:solidFill>
            </a:endParaRPr>
          </a:p>
        </p:txBody>
      </p:sp>
      <p:sp>
        <p:nvSpPr>
          <p:cNvPr id="16" name="Foliennummernplatzhalter 5">
            <a:extLst>
              <a:ext uri="{FF2B5EF4-FFF2-40B4-BE49-F238E27FC236}">
                <a16:creationId xmlns:a16="http://schemas.microsoft.com/office/drawing/2014/main" id="{54CCBD89-EC6D-47AB-9F4E-4E3D784DA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53385" y="723899"/>
            <a:ext cx="1291874" cy="477938"/>
          </a:xfrm>
        </p:spPr>
        <p:txBody>
          <a:bodyPr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D84065D-F351-4B03-BD91-D8A6B8D4B362}" type="slidenum"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Segoe UI"/>
              <a:ea typeface="+mn-ea"/>
              <a:cs typeface="+mn-cs"/>
            </a:endParaRPr>
          </a:p>
        </p:txBody>
      </p:sp>
      <p:graphicFrame>
        <p:nvGraphicFramePr>
          <p:cNvPr id="18" name="Inhaltsplatzhalter 6">
            <a:extLst>
              <a:ext uri="{FF2B5EF4-FFF2-40B4-BE49-F238E27FC236}">
                <a16:creationId xmlns:a16="http://schemas.microsoft.com/office/drawing/2014/main" id="{D4C26A0D-BA67-40AB-9BF9-8D88AB6325E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18109864"/>
              </p:ext>
            </p:extLst>
          </p:nvPr>
        </p:nvGraphicFramePr>
        <p:xfrm>
          <a:off x="436880" y="1261711"/>
          <a:ext cx="6161500" cy="43130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6150">
                  <a:extLst>
                    <a:ext uri="{9D8B030D-6E8A-4147-A177-3AD203B41FA5}">
                      <a16:colId xmlns:a16="http://schemas.microsoft.com/office/drawing/2014/main" val="2758199198"/>
                    </a:ext>
                  </a:extLst>
                </a:gridCol>
                <a:gridCol w="616150">
                  <a:extLst>
                    <a:ext uri="{9D8B030D-6E8A-4147-A177-3AD203B41FA5}">
                      <a16:colId xmlns:a16="http://schemas.microsoft.com/office/drawing/2014/main" val="3790351811"/>
                    </a:ext>
                  </a:extLst>
                </a:gridCol>
                <a:gridCol w="616150">
                  <a:extLst>
                    <a:ext uri="{9D8B030D-6E8A-4147-A177-3AD203B41FA5}">
                      <a16:colId xmlns:a16="http://schemas.microsoft.com/office/drawing/2014/main" val="3873632880"/>
                    </a:ext>
                  </a:extLst>
                </a:gridCol>
                <a:gridCol w="616150">
                  <a:extLst>
                    <a:ext uri="{9D8B030D-6E8A-4147-A177-3AD203B41FA5}">
                      <a16:colId xmlns:a16="http://schemas.microsoft.com/office/drawing/2014/main" val="2509750140"/>
                    </a:ext>
                  </a:extLst>
                </a:gridCol>
                <a:gridCol w="616150">
                  <a:extLst>
                    <a:ext uri="{9D8B030D-6E8A-4147-A177-3AD203B41FA5}">
                      <a16:colId xmlns:a16="http://schemas.microsoft.com/office/drawing/2014/main" val="2131987513"/>
                    </a:ext>
                  </a:extLst>
                </a:gridCol>
                <a:gridCol w="616150">
                  <a:extLst>
                    <a:ext uri="{9D8B030D-6E8A-4147-A177-3AD203B41FA5}">
                      <a16:colId xmlns:a16="http://schemas.microsoft.com/office/drawing/2014/main" val="4248509568"/>
                    </a:ext>
                  </a:extLst>
                </a:gridCol>
                <a:gridCol w="616150">
                  <a:extLst>
                    <a:ext uri="{9D8B030D-6E8A-4147-A177-3AD203B41FA5}">
                      <a16:colId xmlns:a16="http://schemas.microsoft.com/office/drawing/2014/main" val="1561312094"/>
                    </a:ext>
                  </a:extLst>
                </a:gridCol>
                <a:gridCol w="616150">
                  <a:extLst>
                    <a:ext uri="{9D8B030D-6E8A-4147-A177-3AD203B41FA5}">
                      <a16:colId xmlns:a16="http://schemas.microsoft.com/office/drawing/2014/main" val="3199752996"/>
                    </a:ext>
                  </a:extLst>
                </a:gridCol>
                <a:gridCol w="616150">
                  <a:extLst>
                    <a:ext uri="{9D8B030D-6E8A-4147-A177-3AD203B41FA5}">
                      <a16:colId xmlns:a16="http://schemas.microsoft.com/office/drawing/2014/main" val="2886771942"/>
                    </a:ext>
                  </a:extLst>
                </a:gridCol>
                <a:gridCol w="616150">
                  <a:extLst>
                    <a:ext uri="{9D8B030D-6E8A-4147-A177-3AD203B41FA5}">
                      <a16:colId xmlns:a16="http://schemas.microsoft.com/office/drawing/2014/main" val="1286575982"/>
                    </a:ext>
                  </a:extLst>
                </a:gridCol>
              </a:tblGrid>
              <a:tr h="616150">
                <a:tc>
                  <a:txBody>
                    <a:bodyPr/>
                    <a:lstStyle/>
                    <a:p>
                      <a:pPr algn="ctr"/>
                      <a:endParaRPr lang="en-US" sz="3400" dirty="0"/>
                    </a:p>
                  </a:txBody>
                  <a:tcPr marL="61348" marR="61348" marT="30674" marB="30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/>
                    </a:p>
                  </a:txBody>
                  <a:tcPr marL="61348" marR="61348" marT="30674" marB="30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 dirty="0"/>
                    </a:p>
                  </a:txBody>
                  <a:tcPr marL="61348" marR="61348" marT="30674" marB="30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 dirty="0"/>
                    </a:p>
                  </a:txBody>
                  <a:tcPr marL="61348" marR="61348" marT="30674" marB="30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 dirty="0"/>
                    </a:p>
                  </a:txBody>
                  <a:tcPr marL="61348" marR="61348" marT="30674" marB="30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 dirty="0"/>
                    </a:p>
                  </a:txBody>
                  <a:tcPr marL="61348" marR="61348" marT="30674" marB="30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/>
                    </a:p>
                  </a:txBody>
                  <a:tcPr marL="61348" marR="61348" marT="30674" marB="30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/>
                    </a:p>
                  </a:txBody>
                  <a:tcPr marL="61348" marR="61348" marT="30674" marB="30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/>
                    </a:p>
                  </a:txBody>
                  <a:tcPr marL="61348" marR="61348" marT="30674" marB="30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 dirty="0"/>
                    </a:p>
                  </a:txBody>
                  <a:tcPr marL="61348" marR="61348" marT="30674" marB="30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0360861"/>
                  </a:ext>
                </a:extLst>
              </a:tr>
              <a:tr h="616150">
                <a:tc>
                  <a:txBody>
                    <a:bodyPr/>
                    <a:lstStyle/>
                    <a:p>
                      <a:pPr algn="ctr"/>
                      <a:endParaRPr lang="en-US" sz="3400"/>
                    </a:p>
                  </a:txBody>
                  <a:tcPr marL="61348" marR="61348" marT="30674" marB="30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/>
                    </a:p>
                  </a:txBody>
                  <a:tcPr marL="61348" marR="61348" marT="30674" marB="30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 dirty="0"/>
                    </a:p>
                  </a:txBody>
                  <a:tcPr marL="61348" marR="61348" marT="30674" marB="30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/>
                    </a:p>
                  </a:txBody>
                  <a:tcPr marL="61348" marR="61348" marT="30674" marB="30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/>
                    </a:p>
                  </a:txBody>
                  <a:tcPr marL="61348" marR="61348" marT="30674" marB="30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/>
                    </a:p>
                  </a:txBody>
                  <a:tcPr marL="61348" marR="61348" marT="30674" marB="30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/>
                    </a:p>
                  </a:txBody>
                  <a:tcPr marL="61348" marR="61348" marT="30674" marB="30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/>
                    </a:p>
                  </a:txBody>
                  <a:tcPr marL="61348" marR="61348" marT="30674" marB="30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/>
                    </a:p>
                  </a:txBody>
                  <a:tcPr marL="61348" marR="61348" marT="30674" marB="30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/>
                    </a:p>
                  </a:txBody>
                  <a:tcPr marL="61348" marR="61348" marT="30674" marB="30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959295"/>
                  </a:ext>
                </a:extLst>
              </a:tr>
              <a:tr h="616150">
                <a:tc>
                  <a:txBody>
                    <a:bodyPr/>
                    <a:lstStyle/>
                    <a:p>
                      <a:pPr algn="ctr"/>
                      <a:endParaRPr lang="en-US" sz="3400"/>
                    </a:p>
                  </a:txBody>
                  <a:tcPr marL="61348" marR="61348" marT="30674" marB="30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/>
                    </a:p>
                  </a:txBody>
                  <a:tcPr marL="61348" marR="61348" marT="30674" marB="30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/>
                    </a:p>
                  </a:txBody>
                  <a:tcPr marL="61348" marR="61348" marT="30674" marB="30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/>
                    </a:p>
                  </a:txBody>
                  <a:tcPr marL="61348" marR="61348" marT="30674" marB="30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/>
                    </a:p>
                  </a:txBody>
                  <a:tcPr marL="61348" marR="61348" marT="30674" marB="30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/>
                    </a:p>
                  </a:txBody>
                  <a:tcPr marL="61348" marR="61348" marT="30674" marB="30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/>
                    </a:p>
                  </a:txBody>
                  <a:tcPr marL="61348" marR="61348" marT="30674" marB="30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/>
                    </a:p>
                  </a:txBody>
                  <a:tcPr marL="61348" marR="61348" marT="30674" marB="30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/>
                    </a:p>
                  </a:txBody>
                  <a:tcPr marL="61348" marR="61348" marT="30674" marB="30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/>
                    </a:p>
                  </a:txBody>
                  <a:tcPr marL="61348" marR="61348" marT="30674" marB="30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6474852"/>
                  </a:ext>
                </a:extLst>
              </a:tr>
              <a:tr h="616150">
                <a:tc>
                  <a:txBody>
                    <a:bodyPr/>
                    <a:lstStyle/>
                    <a:p>
                      <a:pPr algn="ctr"/>
                      <a:endParaRPr lang="en-US" sz="3400" dirty="0"/>
                    </a:p>
                  </a:txBody>
                  <a:tcPr marL="61348" marR="61348" marT="30674" marB="30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/>
                    </a:p>
                  </a:txBody>
                  <a:tcPr marL="61348" marR="61348" marT="30674" marB="30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/>
                    </a:p>
                  </a:txBody>
                  <a:tcPr marL="61348" marR="61348" marT="30674" marB="30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/>
                    </a:p>
                  </a:txBody>
                  <a:tcPr marL="61348" marR="61348" marT="30674" marB="30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/>
                    </a:p>
                  </a:txBody>
                  <a:tcPr marL="61348" marR="61348" marT="30674" marB="30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 dirty="0"/>
                    </a:p>
                  </a:txBody>
                  <a:tcPr marL="61348" marR="61348" marT="30674" marB="30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 dirty="0"/>
                    </a:p>
                  </a:txBody>
                  <a:tcPr marL="61348" marR="61348" marT="30674" marB="30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 dirty="0"/>
                    </a:p>
                  </a:txBody>
                  <a:tcPr marL="61348" marR="61348" marT="30674" marB="30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/>
                    </a:p>
                  </a:txBody>
                  <a:tcPr marL="61348" marR="61348" marT="30674" marB="30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 dirty="0"/>
                    </a:p>
                  </a:txBody>
                  <a:tcPr marL="61348" marR="61348" marT="30674" marB="30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1100264"/>
                  </a:ext>
                </a:extLst>
              </a:tr>
              <a:tr h="616150">
                <a:tc>
                  <a:txBody>
                    <a:bodyPr/>
                    <a:lstStyle/>
                    <a:p>
                      <a:pPr algn="ctr"/>
                      <a:endParaRPr lang="en-US" sz="3400"/>
                    </a:p>
                  </a:txBody>
                  <a:tcPr marL="61348" marR="61348" marT="30674" marB="30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 dirty="0"/>
                    </a:p>
                  </a:txBody>
                  <a:tcPr marL="61348" marR="61348" marT="30674" marB="30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/>
                    </a:p>
                  </a:txBody>
                  <a:tcPr marL="61348" marR="61348" marT="30674" marB="30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 dirty="0"/>
                    </a:p>
                  </a:txBody>
                  <a:tcPr marL="61348" marR="61348" marT="30674" marB="30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/>
                    </a:p>
                  </a:txBody>
                  <a:tcPr marL="61348" marR="61348" marT="30674" marB="30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 dirty="0"/>
                    </a:p>
                  </a:txBody>
                  <a:tcPr marL="61348" marR="61348" marT="30674" marB="30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/>
                    </a:p>
                  </a:txBody>
                  <a:tcPr marL="61348" marR="61348" marT="30674" marB="30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/>
                    </a:p>
                  </a:txBody>
                  <a:tcPr marL="61348" marR="61348" marT="30674" marB="30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/>
                    </a:p>
                  </a:txBody>
                  <a:tcPr marL="61348" marR="61348" marT="30674" marB="30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/>
                    </a:p>
                  </a:txBody>
                  <a:tcPr marL="61348" marR="61348" marT="30674" marB="30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7103969"/>
                  </a:ext>
                </a:extLst>
              </a:tr>
              <a:tr h="616150">
                <a:tc>
                  <a:txBody>
                    <a:bodyPr/>
                    <a:lstStyle/>
                    <a:p>
                      <a:pPr algn="ctr"/>
                      <a:endParaRPr lang="en-US" sz="3400"/>
                    </a:p>
                  </a:txBody>
                  <a:tcPr marL="61348" marR="61348" marT="30674" marB="30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/>
                    </a:p>
                  </a:txBody>
                  <a:tcPr marL="61348" marR="61348" marT="30674" marB="30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/>
                    </a:p>
                  </a:txBody>
                  <a:tcPr marL="61348" marR="61348" marT="30674" marB="30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/>
                    </a:p>
                  </a:txBody>
                  <a:tcPr marL="61348" marR="61348" marT="30674" marB="30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 dirty="0"/>
                    </a:p>
                  </a:txBody>
                  <a:tcPr marL="61348" marR="61348" marT="30674" marB="30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/>
                    </a:p>
                  </a:txBody>
                  <a:tcPr marL="61348" marR="61348" marT="30674" marB="30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/>
                    </a:p>
                  </a:txBody>
                  <a:tcPr marL="61348" marR="61348" marT="30674" marB="30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/>
                    </a:p>
                  </a:txBody>
                  <a:tcPr marL="61348" marR="61348" marT="30674" marB="30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/>
                    </a:p>
                  </a:txBody>
                  <a:tcPr marL="61348" marR="61348" marT="30674" marB="30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 dirty="0"/>
                    </a:p>
                  </a:txBody>
                  <a:tcPr marL="61348" marR="61348" marT="30674" marB="30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0199286"/>
                  </a:ext>
                </a:extLst>
              </a:tr>
              <a:tr h="616150">
                <a:tc>
                  <a:txBody>
                    <a:bodyPr/>
                    <a:lstStyle/>
                    <a:p>
                      <a:pPr algn="ctr"/>
                      <a:endParaRPr lang="en-US" sz="3400"/>
                    </a:p>
                  </a:txBody>
                  <a:tcPr marL="61348" marR="61348" marT="30674" marB="30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/>
                    </a:p>
                  </a:txBody>
                  <a:tcPr marL="61348" marR="61348" marT="30674" marB="30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/>
                    </a:p>
                  </a:txBody>
                  <a:tcPr marL="61348" marR="61348" marT="30674" marB="30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 dirty="0"/>
                    </a:p>
                  </a:txBody>
                  <a:tcPr marL="61348" marR="61348" marT="30674" marB="30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 dirty="0"/>
                    </a:p>
                  </a:txBody>
                  <a:tcPr marL="61348" marR="61348" marT="30674" marB="30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/>
                    </a:p>
                  </a:txBody>
                  <a:tcPr marL="61348" marR="61348" marT="30674" marB="30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/>
                    </a:p>
                  </a:txBody>
                  <a:tcPr marL="61348" marR="61348" marT="30674" marB="30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 dirty="0"/>
                    </a:p>
                  </a:txBody>
                  <a:tcPr marL="61348" marR="61348" marT="30674" marB="30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/>
                    </a:p>
                  </a:txBody>
                  <a:tcPr marL="61348" marR="61348" marT="30674" marB="30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 dirty="0"/>
                    </a:p>
                  </a:txBody>
                  <a:tcPr marL="61348" marR="61348" marT="30674" marB="30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5746087"/>
                  </a:ext>
                </a:extLst>
              </a:tr>
            </a:tbl>
          </a:graphicData>
        </a:graphic>
      </p:graphicFrame>
      <p:pic>
        <p:nvPicPr>
          <p:cNvPr id="20" name="Picture 2" descr="https://pixabay.com/get/eb35b3062dfd093ed1584d05fb0938c9bd22ffd41cb2114995f3c978a1/boat-2029598_1280.png">
            <a:extLst>
              <a:ext uri="{FF2B5EF4-FFF2-40B4-BE49-F238E27FC236}">
                <a16:creationId xmlns:a16="http://schemas.microsoft.com/office/drawing/2014/main" id="{4D341406-FAD8-4814-BAF5-1983EC8137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138" y="3092691"/>
            <a:ext cx="619263" cy="530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rafik 5" descr="Ein Bild, das draußen, Himmel enthält.&#10;&#10;Mit sehr hoher Zuverlässigkeit generierte Beschreibung">
            <a:extLst>
              <a:ext uri="{FF2B5EF4-FFF2-40B4-BE49-F238E27FC236}">
                <a16:creationId xmlns:a16="http://schemas.microsoft.com/office/drawing/2014/main" id="{49EC0FCD-A5AB-41D9-BA6A-E23393A8D6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5475" y="1325765"/>
            <a:ext cx="512290" cy="512290"/>
          </a:xfrm>
          <a:prstGeom prst="rect">
            <a:avLst/>
          </a:prstGeom>
        </p:spPr>
      </p:pic>
      <p:pic>
        <p:nvPicPr>
          <p:cNvPr id="22" name="Grafik 21" descr="Ein Bild, das draußen, Himmel enthält.&#10;&#10;Mit sehr hoher Zuverlässigkeit generierte Beschreibung">
            <a:extLst>
              <a:ext uri="{FF2B5EF4-FFF2-40B4-BE49-F238E27FC236}">
                <a16:creationId xmlns:a16="http://schemas.microsoft.com/office/drawing/2014/main" id="{1C688F89-6029-4BFE-ACC4-9FF3C6FB37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5475" y="1942620"/>
            <a:ext cx="512290" cy="512290"/>
          </a:xfrm>
          <a:prstGeom prst="rect">
            <a:avLst/>
          </a:prstGeom>
        </p:spPr>
      </p:pic>
      <p:pic>
        <p:nvPicPr>
          <p:cNvPr id="24" name="Grafik 23" descr="Ein Bild, das draußen, Himmel enthält.&#10;&#10;Mit sehr hoher Zuverlässigkeit generierte Beschreibung">
            <a:extLst>
              <a:ext uri="{FF2B5EF4-FFF2-40B4-BE49-F238E27FC236}">
                <a16:creationId xmlns:a16="http://schemas.microsoft.com/office/drawing/2014/main" id="{D145F4AA-B964-4B3D-B2F5-E0B6EFE1A6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5475" y="2559475"/>
            <a:ext cx="512290" cy="512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603035"/>
      </p:ext>
    </p:extLst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74923" y="636677"/>
            <a:ext cx="10653003" cy="633326"/>
          </a:xfrm>
        </p:spPr>
        <p:txBody>
          <a:bodyPr anchor="ctr">
            <a:noAutofit/>
          </a:bodyPr>
          <a:lstStyle/>
          <a:p>
            <a:r>
              <a:rPr lang="de-DE" sz="4400" noProof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Aufgabenstellung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270837" y="714371"/>
            <a:ext cx="1291874" cy="477938"/>
          </a:xfrm>
        </p:spPr>
        <p:txBody>
          <a:bodyPr anchor="ctr"/>
          <a:lstStyle/>
          <a:p>
            <a:fld id="{5D84065D-F351-4B03-BD91-D8A6B8D4B362}" type="slidenum">
              <a:rPr lang="en-US" sz="44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5</a:t>
            </a:fld>
            <a:endParaRPr lang="en-US" sz="4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FF14749A-873F-4B9E-84E7-A3319DAB81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3767" y="2100934"/>
            <a:ext cx="5958935" cy="608567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de-DE" sz="2400" noProof="0" dirty="0"/>
              <a:t>Normal</a:t>
            </a:r>
          </a:p>
        </p:txBody>
      </p:sp>
      <p:pic>
        <p:nvPicPr>
          <p:cNvPr id="1026" name="Picture 2" descr="https://pixabay.com/get/eb35b3062dfd093ed1584d05fb0938c9bd22ffd41cb2114995f3c978a1/boat-2029598_1280.png">
            <a:extLst>
              <a:ext uri="{FF2B5EF4-FFF2-40B4-BE49-F238E27FC236}">
                <a16:creationId xmlns:a16="http://schemas.microsoft.com/office/drawing/2014/main" id="{75D68F6A-B026-4559-8EB5-B45B220F00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923" y="3246775"/>
            <a:ext cx="2723639" cy="2332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1" name="Gruppieren 60">
            <a:extLst>
              <a:ext uri="{FF2B5EF4-FFF2-40B4-BE49-F238E27FC236}">
                <a16:creationId xmlns:a16="http://schemas.microsoft.com/office/drawing/2014/main" id="{70B3E6F8-E8A4-4E1D-A0ED-A00C0DEC17D1}"/>
              </a:ext>
            </a:extLst>
          </p:cNvPr>
          <p:cNvGrpSpPr/>
          <p:nvPr/>
        </p:nvGrpSpPr>
        <p:grpSpPr>
          <a:xfrm>
            <a:off x="4014358" y="2100934"/>
            <a:ext cx="1412285" cy="1328066"/>
            <a:chOff x="5888182" y="3371074"/>
            <a:chExt cx="1510146" cy="1420091"/>
          </a:xfrm>
        </p:grpSpPr>
        <p:cxnSp>
          <p:nvCxnSpPr>
            <p:cNvPr id="4" name="Gerade Verbindung mit Pfeil 3">
              <a:extLst>
                <a:ext uri="{FF2B5EF4-FFF2-40B4-BE49-F238E27FC236}">
                  <a16:creationId xmlns:a16="http://schemas.microsoft.com/office/drawing/2014/main" id="{8EA90BE9-6501-4BC4-9FCB-5B1F13A55A2E}"/>
                </a:ext>
              </a:extLst>
            </p:cNvPr>
            <p:cNvCxnSpPr/>
            <p:nvPr/>
          </p:nvCxnSpPr>
          <p:spPr>
            <a:xfrm>
              <a:off x="6650183" y="4084583"/>
              <a:ext cx="0" cy="706582"/>
            </a:xfrm>
            <a:prstGeom prst="straightConnector1">
              <a:avLst/>
            </a:prstGeom>
            <a:ln w="762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 Verbindung mit Pfeil 10">
              <a:extLst>
                <a:ext uri="{FF2B5EF4-FFF2-40B4-BE49-F238E27FC236}">
                  <a16:creationId xmlns:a16="http://schemas.microsoft.com/office/drawing/2014/main" id="{EDC7E6A5-7294-46E6-BC05-968B85CA3B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50183" y="3371074"/>
              <a:ext cx="0" cy="713509"/>
            </a:xfrm>
            <a:prstGeom prst="straightConnector1">
              <a:avLst/>
            </a:prstGeom>
            <a:ln w="762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mit Pfeil 13">
              <a:extLst>
                <a:ext uri="{FF2B5EF4-FFF2-40B4-BE49-F238E27FC236}">
                  <a16:creationId xmlns:a16="http://schemas.microsoft.com/office/drawing/2014/main" id="{7AF3F25F-1EF3-4DA2-A541-C4B6E1C2B016}"/>
                </a:ext>
              </a:extLst>
            </p:cNvPr>
            <p:cNvCxnSpPr>
              <a:cxnSpLocks/>
            </p:cNvCxnSpPr>
            <p:nvPr/>
          </p:nvCxnSpPr>
          <p:spPr>
            <a:xfrm>
              <a:off x="6650183" y="4084583"/>
              <a:ext cx="748145" cy="0"/>
            </a:xfrm>
            <a:prstGeom prst="straightConnector1">
              <a:avLst/>
            </a:prstGeom>
            <a:ln w="762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mit Pfeil 16">
              <a:extLst>
                <a:ext uri="{FF2B5EF4-FFF2-40B4-BE49-F238E27FC236}">
                  <a16:creationId xmlns:a16="http://schemas.microsoft.com/office/drawing/2014/main" id="{D28F908F-0CD7-4945-99F9-024BCC29FC0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88182" y="4084583"/>
              <a:ext cx="762001" cy="0"/>
            </a:xfrm>
            <a:prstGeom prst="straightConnector1">
              <a:avLst/>
            </a:prstGeom>
            <a:ln w="762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uppieren 62">
            <a:extLst>
              <a:ext uri="{FF2B5EF4-FFF2-40B4-BE49-F238E27FC236}">
                <a16:creationId xmlns:a16="http://schemas.microsoft.com/office/drawing/2014/main" id="{689079EA-C251-4323-9AAF-20A14855C077}"/>
              </a:ext>
            </a:extLst>
          </p:cNvPr>
          <p:cNvGrpSpPr/>
          <p:nvPr/>
        </p:nvGrpSpPr>
        <p:grpSpPr>
          <a:xfrm>
            <a:off x="4014358" y="3754735"/>
            <a:ext cx="1392994" cy="1309925"/>
            <a:chOff x="8368145" y="3429000"/>
            <a:chExt cx="1510146" cy="1420091"/>
          </a:xfrm>
        </p:grpSpPr>
        <p:cxnSp>
          <p:nvCxnSpPr>
            <p:cNvPr id="20" name="Gerade Verbindung mit Pfeil 19">
              <a:extLst>
                <a:ext uri="{FF2B5EF4-FFF2-40B4-BE49-F238E27FC236}">
                  <a16:creationId xmlns:a16="http://schemas.microsoft.com/office/drawing/2014/main" id="{837E0CAE-2D6B-41CE-A853-6D4A2590BBBF}"/>
                </a:ext>
              </a:extLst>
            </p:cNvPr>
            <p:cNvCxnSpPr/>
            <p:nvPr/>
          </p:nvCxnSpPr>
          <p:spPr>
            <a:xfrm>
              <a:off x="9130146" y="4142509"/>
              <a:ext cx="0" cy="706582"/>
            </a:xfrm>
            <a:prstGeom prst="straightConnector1">
              <a:avLst/>
            </a:prstGeom>
            <a:ln w="762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mit Pfeil 20">
              <a:extLst>
                <a:ext uri="{FF2B5EF4-FFF2-40B4-BE49-F238E27FC236}">
                  <a16:creationId xmlns:a16="http://schemas.microsoft.com/office/drawing/2014/main" id="{C0FF201D-2690-4888-AC4B-975784F54BE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30146" y="3429000"/>
              <a:ext cx="0" cy="713509"/>
            </a:xfrm>
            <a:prstGeom prst="straightConnector1">
              <a:avLst/>
            </a:prstGeom>
            <a:ln w="762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 Verbindung mit Pfeil 21">
              <a:extLst>
                <a:ext uri="{FF2B5EF4-FFF2-40B4-BE49-F238E27FC236}">
                  <a16:creationId xmlns:a16="http://schemas.microsoft.com/office/drawing/2014/main" id="{72F49BBE-86C4-427B-B21F-690263DB1677}"/>
                </a:ext>
              </a:extLst>
            </p:cNvPr>
            <p:cNvCxnSpPr>
              <a:cxnSpLocks/>
            </p:cNvCxnSpPr>
            <p:nvPr/>
          </p:nvCxnSpPr>
          <p:spPr>
            <a:xfrm>
              <a:off x="9130146" y="4142509"/>
              <a:ext cx="748145" cy="0"/>
            </a:xfrm>
            <a:prstGeom prst="straightConnector1">
              <a:avLst/>
            </a:prstGeom>
            <a:ln w="762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 Verbindung mit Pfeil 22">
              <a:extLst>
                <a:ext uri="{FF2B5EF4-FFF2-40B4-BE49-F238E27FC236}">
                  <a16:creationId xmlns:a16="http://schemas.microsoft.com/office/drawing/2014/main" id="{F2E82FF3-1BB6-43BE-AA43-A2B26ECF8CD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68145" y="4142509"/>
              <a:ext cx="762001" cy="0"/>
            </a:xfrm>
            <a:prstGeom prst="straightConnector1">
              <a:avLst/>
            </a:prstGeom>
            <a:ln w="762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mit Pfeil 23">
              <a:extLst>
                <a:ext uri="{FF2B5EF4-FFF2-40B4-BE49-F238E27FC236}">
                  <a16:creationId xmlns:a16="http://schemas.microsoft.com/office/drawing/2014/main" id="{3D53F196-A830-4F2E-8079-8256FEF833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30146" y="3601450"/>
              <a:ext cx="581890" cy="541059"/>
            </a:xfrm>
            <a:prstGeom prst="straightConnector1">
              <a:avLst/>
            </a:prstGeom>
            <a:ln w="762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Gerade Verbindung mit Pfeil 26">
              <a:extLst>
                <a:ext uri="{FF2B5EF4-FFF2-40B4-BE49-F238E27FC236}">
                  <a16:creationId xmlns:a16="http://schemas.microsoft.com/office/drawing/2014/main" id="{61F73F15-B20B-48ED-B5F8-E646891E4BE2}"/>
                </a:ext>
              </a:extLst>
            </p:cNvPr>
            <p:cNvCxnSpPr>
              <a:cxnSpLocks/>
            </p:cNvCxnSpPr>
            <p:nvPr/>
          </p:nvCxnSpPr>
          <p:spPr>
            <a:xfrm>
              <a:off x="9130146" y="4142509"/>
              <a:ext cx="581890" cy="555217"/>
            </a:xfrm>
            <a:prstGeom prst="straightConnector1">
              <a:avLst/>
            </a:prstGeom>
            <a:ln w="762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mit Pfeil 29">
              <a:extLst>
                <a:ext uri="{FF2B5EF4-FFF2-40B4-BE49-F238E27FC236}">
                  <a16:creationId xmlns:a16="http://schemas.microsoft.com/office/drawing/2014/main" id="{401F88E9-D270-4849-9575-D818FCE2E0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06690" y="4142509"/>
              <a:ext cx="623457" cy="541059"/>
            </a:xfrm>
            <a:prstGeom prst="straightConnector1">
              <a:avLst/>
            </a:prstGeom>
            <a:ln w="762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 Verbindung mit Pfeil 32">
              <a:extLst>
                <a:ext uri="{FF2B5EF4-FFF2-40B4-BE49-F238E27FC236}">
                  <a16:creationId xmlns:a16="http://schemas.microsoft.com/office/drawing/2014/main" id="{BE54EB94-B2E5-4681-B9DE-B67798E4EBB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506691" y="3601450"/>
              <a:ext cx="623455" cy="541059"/>
            </a:xfrm>
            <a:prstGeom prst="straightConnector1">
              <a:avLst/>
            </a:prstGeom>
            <a:ln w="762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uppieren 61">
            <a:extLst>
              <a:ext uri="{FF2B5EF4-FFF2-40B4-BE49-F238E27FC236}">
                <a16:creationId xmlns:a16="http://schemas.microsoft.com/office/drawing/2014/main" id="{DACE77A9-E235-4786-83BF-4CD43DBED2DB}"/>
              </a:ext>
            </a:extLst>
          </p:cNvPr>
          <p:cNvGrpSpPr/>
          <p:nvPr/>
        </p:nvGrpSpPr>
        <p:grpSpPr>
          <a:xfrm>
            <a:off x="4020748" y="5390394"/>
            <a:ext cx="1392994" cy="1309925"/>
            <a:chOff x="3376061" y="3580365"/>
            <a:chExt cx="1510146" cy="1420091"/>
          </a:xfrm>
        </p:grpSpPr>
        <p:cxnSp>
          <p:nvCxnSpPr>
            <p:cNvPr id="52" name="Gerade Verbindung mit Pfeil 51">
              <a:extLst>
                <a:ext uri="{FF2B5EF4-FFF2-40B4-BE49-F238E27FC236}">
                  <a16:creationId xmlns:a16="http://schemas.microsoft.com/office/drawing/2014/main" id="{8C45D133-8E84-493E-8896-D01294A7C16C}"/>
                </a:ext>
              </a:extLst>
            </p:cNvPr>
            <p:cNvCxnSpPr/>
            <p:nvPr/>
          </p:nvCxnSpPr>
          <p:spPr>
            <a:xfrm>
              <a:off x="4138062" y="4293874"/>
              <a:ext cx="0" cy="706582"/>
            </a:xfrm>
            <a:prstGeom prst="straightConnector1">
              <a:avLst/>
            </a:prstGeom>
            <a:ln w="762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Gerade Verbindung mit Pfeil 52">
              <a:extLst>
                <a:ext uri="{FF2B5EF4-FFF2-40B4-BE49-F238E27FC236}">
                  <a16:creationId xmlns:a16="http://schemas.microsoft.com/office/drawing/2014/main" id="{4E7CE4B1-7859-4113-93E8-AB656AFC241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38062" y="3580365"/>
              <a:ext cx="0" cy="713509"/>
            </a:xfrm>
            <a:prstGeom prst="straightConnector1">
              <a:avLst/>
            </a:prstGeom>
            <a:ln w="762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Gerade Verbindung mit Pfeil 53">
              <a:extLst>
                <a:ext uri="{FF2B5EF4-FFF2-40B4-BE49-F238E27FC236}">
                  <a16:creationId xmlns:a16="http://schemas.microsoft.com/office/drawing/2014/main" id="{45468A49-9440-47E4-99D0-E9C9A87A1541}"/>
                </a:ext>
              </a:extLst>
            </p:cNvPr>
            <p:cNvCxnSpPr>
              <a:cxnSpLocks/>
            </p:cNvCxnSpPr>
            <p:nvPr/>
          </p:nvCxnSpPr>
          <p:spPr>
            <a:xfrm>
              <a:off x="4138062" y="4293874"/>
              <a:ext cx="748145" cy="0"/>
            </a:xfrm>
            <a:prstGeom prst="straightConnector1">
              <a:avLst/>
            </a:prstGeom>
            <a:ln w="762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Gerade Verbindung mit Pfeil 54">
              <a:extLst>
                <a:ext uri="{FF2B5EF4-FFF2-40B4-BE49-F238E27FC236}">
                  <a16:creationId xmlns:a16="http://schemas.microsoft.com/office/drawing/2014/main" id="{C0572C4D-5384-4A3A-9305-510903E1F2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76061" y="4293874"/>
              <a:ext cx="762001" cy="0"/>
            </a:xfrm>
            <a:prstGeom prst="straightConnector1">
              <a:avLst/>
            </a:prstGeom>
            <a:ln w="762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Gerade Verbindung mit Pfeil 55">
              <a:extLst>
                <a:ext uri="{FF2B5EF4-FFF2-40B4-BE49-F238E27FC236}">
                  <a16:creationId xmlns:a16="http://schemas.microsoft.com/office/drawing/2014/main" id="{9F977DD3-39C4-4A72-8D20-92F7B12F74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38062" y="3752815"/>
              <a:ext cx="581890" cy="541059"/>
            </a:xfrm>
            <a:prstGeom prst="straightConnector1">
              <a:avLst/>
            </a:prstGeom>
            <a:ln w="762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Gerade Verbindung mit Pfeil 56">
              <a:extLst>
                <a:ext uri="{FF2B5EF4-FFF2-40B4-BE49-F238E27FC236}">
                  <a16:creationId xmlns:a16="http://schemas.microsoft.com/office/drawing/2014/main" id="{FB0422CC-8D49-4125-827E-36B1421B6BA7}"/>
                </a:ext>
              </a:extLst>
            </p:cNvPr>
            <p:cNvCxnSpPr>
              <a:cxnSpLocks/>
            </p:cNvCxnSpPr>
            <p:nvPr/>
          </p:nvCxnSpPr>
          <p:spPr>
            <a:xfrm>
              <a:off x="4138062" y="4293874"/>
              <a:ext cx="581890" cy="555217"/>
            </a:xfrm>
            <a:prstGeom prst="straightConnector1">
              <a:avLst/>
            </a:prstGeom>
            <a:ln w="762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Gerade Verbindung mit Pfeil 57">
              <a:extLst>
                <a:ext uri="{FF2B5EF4-FFF2-40B4-BE49-F238E27FC236}">
                  <a16:creationId xmlns:a16="http://schemas.microsoft.com/office/drawing/2014/main" id="{60610EFD-7E5D-4F65-8DC9-FB97319184A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14606" y="4293874"/>
              <a:ext cx="623457" cy="555216"/>
            </a:xfrm>
            <a:prstGeom prst="straightConnector1">
              <a:avLst/>
            </a:prstGeom>
            <a:ln w="762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Gerade Verbindung mit Pfeil 58">
              <a:extLst>
                <a:ext uri="{FF2B5EF4-FFF2-40B4-BE49-F238E27FC236}">
                  <a16:creationId xmlns:a16="http://schemas.microsoft.com/office/drawing/2014/main" id="{8BB259C8-DF38-4097-B747-ABF5F523DEE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514607" y="3752815"/>
              <a:ext cx="623455" cy="541059"/>
            </a:xfrm>
            <a:prstGeom prst="straightConnector1">
              <a:avLst/>
            </a:prstGeom>
            <a:ln w="762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3D014BA4-5C57-4825-96C5-7AE5776654E4}"/>
                </a:ext>
              </a:extLst>
            </p:cNvPr>
            <p:cNvSpPr/>
            <p:nvPr/>
          </p:nvSpPr>
          <p:spPr>
            <a:xfrm>
              <a:off x="3930242" y="4084583"/>
              <a:ext cx="418142" cy="418142"/>
            </a:xfrm>
            <a:prstGeom prst="ellipse">
              <a:avLst/>
            </a:prstGeom>
            <a:solidFill>
              <a:srgbClr val="373545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029" name="Textfeld 1028">
                <a:extLst>
                  <a:ext uri="{FF2B5EF4-FFF2-40B4-BE49-F238E27FC236}">
                    <a16:creationId xmlns:a16="http://schemas.microsoft.com/office/drawing/2014/main" id="{BD7E0AFC-4717-4F5F-9DFE-F39F198C3233}"/>
                  </a:ext>
                </a:extLst>
              </p:cNvPr>
              <p:cNvSpPr txBox="1"/>
              <p:nvPr/>
            </p:nvSpPr>
            <p:spPr>
              <a:xfrm>
                <a:off x="6812754" y="2652644"/>
                <a:ext cx="237795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de-DE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𝑁𝑜</m:t>
                          </m:r>
                        </m:sub>
                      </m:sSub>
                      <m:r>
                        <a:rPr lang="de-DE" sz="24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≔</m:t>
                      </m:r>
                      <m:d>
                        <m:dPr>
                          <m:begChr m:val="{"/>
                          <m:endChr m:val="}"/>
                          <m:ctrlPr>
                            <a:rPr lang="de-DE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de-DE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de-DE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de-DE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de-DE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de-DE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de-DE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</m:d>
                    </m:oMath>
                  </m:oMathPara>
                </a14:m>
                <a:endParaRPr lang="en-US" sz="2400" dirty="0">
                  <a:solidFill>
                    <a:schemeClr val="tx2"/>
                  </a:solidFill>
                </a:endParaRPr>
              </a:p>
            </p:txBody>
          </p:sp>
        </mc:Choice>
        <mc:Fallback>
          <p:sp>
            <p:nvSpPr>
              <p:cNvPr id="1029" name="Textfeld 1028">
                <a:extLst>
                  <a:ext uri="{FF2B5EF4-FFF2-40B4-BE49-F238E27FC236}">
                    <a16:creationId xmlns:a16="http://schemas.microsoft.com/office/drawing/2014/main" id="{BD7E0AFC-4717-4F5F-9DFE-F39F198C32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2754" y="2652644"/>
                <a:ext cx="2377959" cy="369332"/>
              </a:xfrm>
              <a:prstGeom prst="rect">
                <a:avLst/>
              </a:prstGeom>
              <a:blipFill>
                <a:blip r:embed="rId4"/>
                <a:stretch>
                  <a:fillRect l="-2308"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2" name="Textfeld 71">
                <a:extLst>
                  <a:ext uri="{FF2B5EF4-FFF2-40B4-BE49-F238E27FC236}">
                    <a16:creationId xmlns:a16="http://schemas.microsoft.com/office/drawing/2014/main" id="{4D7A7919-A858-4A42-8481-EDC329447587}"/>
                  </a:ext>
                </a:extLst>
              </p:cNvPr>
              <p:cNvSpPr txBox="1"/>
              <p:nvPr/>
            </p:nvSpPr>
            <p:spPr>
              <a:xfrm>
                <a:off x="6812754" y="4297374"/>
                <a:ext cx="392799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de-DE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de-DE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ö</m:t>
                          </m:r>
                        </m:sub>
                      </m:sSub>
                      <m:r>
                        <a:rPr lang="de-DE" sz="24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de-DE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de-DE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𝑁𝑜</m:t>
                          </m:r>
                        </m:sub>
                      </m:sSub>
                      <m:r>
                        <a:rPr lang="de-DE" sz="24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</m:t>
                      </m:r>
                      <m:d>
                        <m:dPr>
                          <m:begChr m:val="{"/>
                          <m:endChr m:val="}"/>
                          <m:ctrlPr>
                            <a:rPr lang="de-DE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𝑛𝑤</m:t>
                          </m:r>
                          <m:r>
                            <a:rPr lang="de-DE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de-DE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𝑛𝑜</m:t>
                          </m:r>
                          <m:r>
                            <a:rPr lang="de-DE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de-DE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𝑠𝑤</m:t>
                          </m:r>
                          <m:r>
                            <a:rPr lang="de-DE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de-DE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𝑠𝑜</m:t>
                          </m:r>
                        </m:e>
                      </m:d>
                    </m:oMath>
                  </m:oMathPara>
                </a14:m>
                <a:endParaRPr lang="en-US" sz="2400" dirty="0">
                  <a:solidFill>
                    <a:schemeClr val="tx2"/>
                  </a:solidFill>
                </a:endParaRPr>
              </a:p>
            </p:txBody>
          </p:sp>
        </mc:Choice>
        <mc:Fallback>
          <p:sp>
            <p:nvSpPr>
              <p:cNvPr id="72" name="Textfeld 71">
                <a:extLst>
                  <a:ext uri="{FF2B5EF4-FFF2-40B4-BE49-F238E27FC236}">
                    <a16:creationId xmlns:a16="http://schemas.microsoft.com/office/drawing/2014/main" id="{4D7A7919-A858-4A42-8481-EDC3294475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2754" y="4297374"/>
                <a:ext cx="3927998" cy="369332"/>
              </a:xfrm>
              <a:prstGeom prst="rect">
                <a:avLst/>
              </a:prstGeom>
              <a:blipFill>
                <a:blip r:embed="rId5"/>
                <a:stretch>
                  <a:fillRect l="-1242"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Textfeld 73">
                <a:extLst>
                  <a:ext uri="{FF2B5EF4-FFF2-40B4-BE49-F238E27FC236}">
                    <a16:creationId xmlns:a16="http://schemas.microsoft.com/office/drawing/2014/main" id="{8AA50410-E7F2-4BC7-AB99-17C680D80837}"/>
                  </a:ext>
                </a:extLst>
              </p:cNvPr>
              <p:cNvSpPr txBox="1"/>
              <p:nvPr/>
            </p:nvSpPr>
            <p:spPr>
              <a:xfrm>
                <a:off x="6812754" y="5932264"/>
                <a:ext cx="3628750" cy="3711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sSup>
                            <m:sSupPr>
                              <m:ctrlPr>
                                <a:rPr lang="de-DE" sz="24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  <m:r>
                                <a:rPr lang="de-DE" sz="24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ö</m:t>
                              </m:r>
                            </m:e>
                            <m:sup>
                              <m:r>
                                <a:rPr lang="de-DE" sz="24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</m:sub>
                      </m:sSub>
                      <m:r>
                        <a:rPr lang="de-DE" sz="24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de-DE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de-DE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de-DE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ö</m:t>
                          </m:r>
                        </m:sub>
                      </m:sSub>
                      <m:r>
                        <a:rPr lang="de-DE" sz="24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</m:t>
                      </m:r>
                      <m:d>
                        <m:dPr>
                          <m:begChr m:val="{"/>
                          <m:endChr m:val="}"/>
                          <m:ctrlPr>
                            <a:rPr lang="de-DE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𝑣𝑒𝑟𝑤𝑒𝑖𝑙𝑒𝑛</m:t>
                          </m:r>
                        </m:e>
                      </m:d>
                    </m:oMath>
                  </m:oMathPara>
                </a14:m>
                <a:endParaRPr lang="en-US" sz="2400" dirty="0">
                  <a:solidFill>
                    <a:schemeClr val="tx2"/>
                  </a:solidFill>
                </a:endParaRPr>
              </a:p>
            </p:txBody>
          </p:sp>
        </mc:Choice>
        <mc:Fallback>
          <p:sp>
            <p:nvSpPr>
              <p:cNvPr id="74" name="Textfeld 73">
                <a:extLst>
                  <a:ext uri="{FF2B5EF4-FFF2-40B4-BE49-F238E27FC236}">
                    <a16:creationId xmlns:a16="http://schemas.microsoft.com/office/drawing/2014/main" id="{8AA50410-E7F2-4BC7-AB99-17C680D808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2754" y="5932264"/>
                <a:ext cx="3628750" cy="371127"/>
              </a:xfrm>
              <a:prstGeom prst="rect">
                <a:avLst/>
              </a:prstGeom>
              <a:blipFill>
                <a:blip r:embed="rId6"/>
                <a:stretch>
                  <a:fillRect l="-1345" b="-196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Inhaltsplatzhalter 4">
            <a:extLst>
              <a:ext uri="{FF2B5EF4-FFF2-40B4-BE49-F238E27FC236}">
                <a16:creationId xmlns:a16="http://schemas.microsoft.com/office/drawing/2014/main" id="{E45A88F8-55FA-4AF5-A1BF-461CF4DDB91A}"/>
              </a:ext>
            </a:extLst>
          </p:cNvPr>
          <p:cNvSpPr txBox="1">
            <a:spLocks/>
          </p:cNvSpPr>
          <p:nvPr/>
        </p:nvSpPr>
        <p:spPr>
          <a:xfrm>
            <a:off x="774923" y="1427913"/>
            <a:ext cx="10787770" cy="63332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de-DE" sz="3200" dirty="0"/>
              <a:t>Der Agent und die zu betrachtenden Aktionsmengen</a:t>
            </a:r>
            <a:endParaRPr lang="de-DE" sz="2400" dirty="0"/>
          </a:p>
        </p:txBody>
      </p:sp>
      <p:sp>
        <p:nvSpPr>
          <p:cNvPr id="76" name="Inhaltsplatzhalter 4">
            <a:extLst>
              <a:ext uri="{FF2B5EF4-FFF2-40B4-BE49-F238E27FC236}">
                <a16:creationId xmlns:a16="http://schemas.microsoft.com/office/drawing/2014/main" id="{86220876-0731-4645-AA8A-57366C83E7D4}"/>
              </a:ext>
            </a:extLst>
          </p:cNvPr>
          <p:cNvSpPr txBox="1">
            <a:spLocks/>
          </p:cNvSpPr>
          <p:nvPr/>
        </p:nvSpPr>
        <p:spPr>
          <a:xfrm>
            <a:off x="5603767" y="3758198"/>
            <a:ext cx="5958935" cy="6085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Font typeface="Wingdings 2" panose="05020102010507070707" pitchFamily="18" charset="2"/>
              <a:buNone/>
            </a:pPr>
            <a:r>
              <a:rPr lang="de-DE" sz="2400" dirty="0"/>
              <a:t>König</a:t>
            </a:r>
          </a:p>
        </p:txBody>
      </p:sp>
      <p:sp>
        <p:nvSpPr>
          <p:cNvPr id="77" name="Inhaltsplatzhalter 4">
            <a:extLst>
              <a:ext uri="{FF2B5EF4-FFF2-40B4-BE49-F238E27FC236}">
                <a16:creationId xmlns:a16="http://schemas.microsoft.com/office/drawing/2014/main" id="{994965CF-6D1B-4CFD-A735-E7BAC15ABB95}"/>
              </a:ext>
            </a:extLst>
          </p:cNvPr>
          <p:cNvSpPr txBox="1">
            <a:spLocks/>
          </p:cNvSpPr>
          <p:nvPr/>
        </p:nvSpPr>
        <p:spPr>
          <a:xfrm>
            <a:off x="5603767" y="5390394"/>
            <a:ext cx="5958935" cy="6085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Font typeface="Wingdings 2" panose="05020102010507070707" pitchFamily="18" charset="2"/>
              <a:buNone/>
            </a:pPr>
            <a:r>
              <a:rPr lang="de-DE" sz="2400" dirty="0"/>
              <a:t>König+</a:t>
            </a:r>
          </a:p>
        </p:txBody>
      </p:sp>
      <p:cxnSp>
        <p:nvCxnSpPr>
          <p:cNvPr id="1031" name="Gerader Verbinder 1030">
            <a:extLst>
              <a:ext uri="{FF2B5EF4-FFF2-40B4-BE49-F238E27FC236}">
                <a16:creationId xmlns:a16="http://schemas.microsoft.com/office/drawing/2014/main" id="{2A3E0868-3F8E-408B-914A-FA5C71024CFD}"/>
              </a:ext>
            </a:extLst>
          </p:cNvPr>
          <p:cNvCxnSpPr/>
          <p:nvPr/>
        </p:nvCxnSpPr>
        <p:spPr>
          <a:xfrm>
            <a:off x="4014358" y="3602182"/>
            <a:ext cx="7173725" cy="0"/>
          </a:xfrm>
          <a:prstGeom prst="line">
            <a:avLst/>
          </a:prstGeom>
          <a:ln w="28575">
            <a:solidFill>
              <a:srgbClr val="373545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Gerader Verbinder 79">
            <a:extLst>
              <a:ext uri="{FF2B5EF4-FFF2-40B4-BE49-F238E27FC236}">
                <a16:creationId xmlns:a16="http://schemas.microsoft.com/office/drawing/2014/main" id="{47986541-EA45-441D-8BDA-BC6E778767C5}"/>
              </a:ext>
            </a:extLst>
          </p:cNvPr>
          <p:cNvCxnSpPr/>
          <p:nvPr/>
        </p:nvCxnSpPr>
        <p:spPr>
          <a:xfrm>
            <a:off x="4014358" y="5223164"/>
            <a:ext cx="7173725" cy="0"/>
          </a:xfrm>
          <a:prstGeom prst="line">
            <a:avLst/>
          </a:prstGeom>
          <a:ln w="28575">
            <a:solidFill>
              <a:srgbClr val="373545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Gerader Verbinder 80">
            <a:extLst>
              <a:ext uri="{FF2B5EF4-FFF2-40B4-BE49-F238E27FC236}">
                <a16:creationId xmlns:a16="http://schemas.microsoft.com/office/drawing/2014/main" id="{54219944-B1A1-4F00-B866-63AF05B101AA}"/>
              </a:ext>
            </a:extLst>
          </p:cNvPr>
          <p:cNvCxnSpPr>
            <a:cxnSpLocks/>
          </p:cNvCxnSpPr>
          <p:nvPr/>
        </p:nvCxnSpPr>
        <p:spPr>
          <a:xfrm flipV="1">
            <a:off x="5548347" y="2061240"/>
            <a:ext cx="0" cy="4639079"/>
          </a:xfrm>
          <a:prstGeom prst="line">
            <a:avLst/>
          </a:prstGeom>
          <a:ln w="28575">
            <a:solidFill>
              <a:srgbClr val="373545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781975"/>
      </p:ext>
    </p:extLst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74923" y="636677"/>
            <a:ext cx="10653003" cy="633326"/>
          </a:xfrm>
        </p:spPr>
        <p:txBody>
          <a:bodyPr anchor="ctr">
            <a:noAutofit/>
          </a:bodyPr>
          <a:lstStyle/>
          <a:p>
            <a:r>
              <a:rPr lang="de-DE" sz="4400" noProof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Aufgabenstellung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270837" y="714371"/>
            <a:ext cx="1291874" cy="477938"/>
          </a:xfrm>
        </p:spPr>
        <p:txBody>
          <a:bodyPr anchor="ctr"/>
          <a:lstStyle/>
          <a:p>
            <a:fld id="{5D84065D-F351-4B03-BD91-D8A6B8D4B362}" type="slidenum">
              <a:rPr lang="en-US" sz="44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6</a:t>
            </a:fld>
            <a:endParaRPr lang="en-US" sz="4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75" name="Inhaltsplatzhalter 4">
            <a:extLst>
              <a:ext uri="{FF2B5EF4-FFF2-40B4-BE49-F238E27FC236}">
                <a16:creationId xmlns:a16="http://schemas.microsoft.com/office/drawing/2014/main" id="{E45A88F8-55FA-4AF5-A1BF-461CF4DDB91A}"/>
              </a:ext>
            </a:extLst>
          </p:cNvPr>
          <p:cNvSpPr txBox="1">
            <a:spLocks/>
          </p:cNvSpPr>
          <p:nvPr/>
        </p:nvSpPr>
        <p:spPr>
          <a:xfrm>
            <a:off x="2542356" y="2063231"/>
            <a:ext cx="3373535" cy="180000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Font typeface="Wingdings 2" panose="05020102010507070707" pitchFamily="18" charset="2"/>
              <a:buNone/>
            </a:pPr>
            <a:r>
              <a:rPr lang="de-DE" sz="3200" dirty="0"/>
              <a:t>Insel</a:t>
            </a:r>
          </a:p>
          <a:p>
            <a:pPr>
              <a:lnSpc>
                <a:spcPct val="110000"/>
              </a:lnSpc>
            </a:pPr>
            <a:r>
              <a:rPr lang="de-DE" sz="2400" dirty="0"/>
              <a:t>Belohnung </a:t>
            </a:r>
            <a:r>
              <a:rPr lang="de-DE" sz="2400" dirty="0">
                <a:sym typeface="Wingdings" panose="05000000000000000000" pitchFamily="2" charset="2"/>
              </a:rPr>
              <a:t> </a:t>
            </a:r>
            <a:r>
              <a:rPr lang="de-DE" sz="2400" dirty="0"/>
              <a:t>100</a:t>
            </a:r>
          </a:p>
          <a:p>
            <a:pPr>
              <a:lnSpc>
                <a:spcPct val="110000"/>
              </a:lnSpc>
            </a:pPr>
            <a:r>
              <a:rPr lang="de-DE" sz="2400" dirty="0"/>
              <a:t>Terminalzustand</a:t>
            </a:r>
            <a:endParaRPr lang="de-DE" sz="3200" dirty="0"/>
          </a:p>
          <a:p>
            <a:pPr marL="0" indent="0">
              <a:lnSpc>
                <a:spcPct val="110000"/>
              </a:lnSpc>
              <a:buFont typeface="Wingdings 2" panose="05020102010507070707" pitchFamily="18" charset="2"/>
              <a:buNone/>
            </a:pPr>
            <a:endParaRPr lang="de-DE" sz="2400" dirty="0"/>
          </a:p>
        </p:txBody>
      </p:sp>
      <p:pic>
        <p:nvPicPr>
          <p:cNvPr id="3074" name="Picture 2" descr="http://clipart-library.com/image_gallery2/Island-PNG-HD.png">
            <a:extLst>
              <a:ext uri="{FF2B5EF4-FFF2-40B4-BE49-F238E27FC236}">
                <a16:creationId xmlns:a16="http://schemas.microsoft.com/office/drawing/2014/main" id="{069CDA8A-E259-4CEC-94FE-C40FAD4E08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473" y="2063231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Tabelle 7">
            <a:extLst>
              <a:ext uri="{FF2B5EF4-FFF2-40B4-BE49-F238E27FC236}">
                <a16:creationId xmlns:a16="http://schemas.microsoft.com/office/drawing/2014/main" id="{7400ED8B-FDEA-4FE6-B8BC-AF3B4111C1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2028653"/>
              </p:ext>
            </p:extLst>
          </p:nvPr>
        </p:nvGraphicFramePr>
        <p:xfrm>
          <a:off x="626874" y="4673597"/>
          <a:ext cx="1800000" cy="18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3968466210"/>
                    </a:ext>
                  </a:extLst>
                </a:gridCol>
              </a:tblGrid>
              <a:tr h="1800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4494787"/>
                  </a:ext>
                </a:extLst>
              </a:tr>
            </a:tbl>
          </a:graphicData>
        </a:graphic>
      </p:graphicFrame>
      <p:graphicFrame>
        <p:nvGraphicFramePr>
          <p:cNvPr id="43" name="Tabelle 42">
            <a:extLst>
              <a:ext uri="{FF2B5EF4-FFF2-40B4-BE49-F238E27FC236}">
                <a16:creationId xmlns:a16="http://schemas.microsoft.com/office/drawing/2014/main" id="{DB2022AD-7170-497A-8471-E5016FA439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7666909"/>
              </p:ext>
            </p:extLst>
          </p:nvPr>
        </p:nvGraphicFramePr>
        <p:xfrm>
          <a:off x="6057864" y="1750282"/>
          <a:ext cx="1800000" cy="18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3968466210"/>
                    </a:ext>
                  </a:extLst>
                </a:gridCol>
              </a:tblGrid>
              <a:tr h="1800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4494787"/>
                  </a:ext>
                </a:extLst>
              </a:tr>
            </a:tbl>
          </a:graphicData>
        </a:graphic>
      </p:graphicFrame>
      <p:graphicFrame>
        <p:nvGraphicFramePr>
          <p:cNvPr id="44" name="Tabelle 43">
            <a:extLst>
              <a:ext uri="{FF2B5EF4-FFF2-40B4-BE49-F238E27FC236}">
                <a16:creationId xmlns:a16="http://schemas.microsoft.com/office/drawing/2014/main" id="{D14ED7F5-7D89-43E7-AA68-8027FAA9BF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0329287"/>
              </p:ext>
            </p:extLst>
          </p:nvPr>
        </p:nvGraphicFramePr>
        <p:xfrm>
          <a:off x="6057864" y="4673597"/>
          <a:ext cx="1800000" cy="18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3968466210"/>
                    </a:ext>
                  </a:extLst>
                </a:gridCol>
              </a:tblGrid>
              <a:tr h="1800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4494787"/>
                  </a:ext>
                </a:extLst>
              </a:tr>
            </a:tbl>
          </a:graphicData>
        </a:graphic>
      </p:graphicFrame>
      <p:sp>
        <p:nvSpPr>
          <p:cNvPr id="45" name="Inhaltsplatzhalter 4">
            <a:extLst>
              <a:ext uri="{FF2B5EF4-FFF2-40B4-BE49-F238E27FC236}">
                <a16:creationId xmlns:a16="http://schemas.microsoft.com/office/drawing/2014/main" id="{BB2A188B-3DE6-4027-8445-E85DEC1D6978}"/>
              </a:ext>
            </a:extLst>
          </p:cNvPr>
          <p:cNvSpPr txBox="1">
            <a:spLocks/>
          </p:cNvSpPr>
          <p:nvPr/>
        </p:nvSpPr>
        <p:spPr>
          <a:xfrm>
            <a:off x="2739215" y="4673597"/>
            <a:ext cx="3373535" cy="1800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Font typeface="Wingdings 2" panose="05020102010507070707" pitchFamily="18" charset="2"/>
              <a:buNone/>
            </a:pPr>
            <a:r>
              <a:rPr lang="de-DE" sz="3200" dirty="0"/>
              <a:t>See</a:t>
            </a:r>
            <a:r>
              <a:rPr lang="de-DE" sz="2400" dirty="0"/>
              <a:t> r </a:t>
            </a:r>
            <a:r>
              <a:rPr lang="de-DE" sz="2400" dirty="0">
                <a:sym typeface="Wingdings" panose="05000000000000000000" pitchFamily="2" charset="2"/>
              </a:rPr>
              <a:t> -1</a:t>
            </a:r>
            <a:endParaRPr lang="de-DE" sz="3200" dirty="0"/>
          </a:p>
          <a:p>
            <a:pPr>
              <a:lnSpc>
                <a:spcPct val="110000"/>
              </a:lnSpc>
            </a:pPr>
            <a:r>
              <a:rPr lang="de-DE" sz="2400" dirty="0"/>
              <a:t>Belohnung: -1</a:t>
            </a:r>
          </a:p>
          <a:p>
            <a:pPr marL="0" indent="0">
              <a:lnSpc>
                <a:spcPct val="110000"/>
              </a:lnSpc>
              <a:buFont typeface="Wingdings 2" panose="05020102010507070707" pitchFamily="18" charset="2"/>
              <a:buNone/>
            </a:pPr>
            <a:endParaRPr lang="de-DE" sz="2400" dirty="0"/>
          </a:p>
        </p:txBody>
      </p:sp>
      <p:sp>
        <p:nvSpPr>
          <p:cNvPr id="46" name="Inhaltsplatzhalter 4">
            <a:extLst>
              <a:ext uri="{FF2B5EF4-FFF2-40B4-BE49-F238E27FC236}">
                <a16:creationId xmlns:a16="http://schemas.microsoft.com/office/drawing/2014/main" id="{D6DBCA40-790B-47FD-BEB3-A7C10FDEFFD7}"/>
              </a:ext>
            </a:extLst>
          </p:cNvPr>
          <p:cNvSpPr txBox="1">
            <a:spLocks/>
          </p:cNvSpPr>
          <p:nvPr/>
        </p:nvSpPr>
        <p:spPr>
          <a:xfrm>
            <a:off x="774923" y="1427913"/>
            <a:ext cx="10787770" cy="63332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de-DE" sz="3200" dirty="0"/>
              <a:t>Belohnungen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3970918297"/>
      </p:ext>
    </p:extLst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74923" y="636677"/>
            <a:ext cx="10653003" cy="633326"/>
          </a:xfrm>
        </p:spPr>
        <p:txBody>
          <a:bodyPr anchor="ctr">
            <a:noAutofit/>
          </a:bodyPr>
          <a:lstStyle/>
          <a:p>
            <a:r>
              <a:rPr lang="de-DE" sz="4400" noProof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Aufgabenstellung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270837" y="714371"/>
            <a:ext cx="1291874" cy="477938"/>
          </a:xfrm>
        </p:spPr>
        <p:txBody>
          <a:bodyPr anchor="ctr"/>
          <a:lstStyle/>
          <a:p>
            <a:fld id="{5D84065D-F351-4B03-BD91-D8A6B8D4B362}" type="slidenum">
              <a:rPr lang="en-US" sz="44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7</a:t>
            </a:fld>
            <a:endParaRPr lang="en-US" sz="4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45" name="Inhaltsplatzhalter 4">
            <a:extLst>
              <a:ext uri="{FF2B5EF4-FFF2-40B4-BE49-F238E27FC236}">
                <a16:creationId xmlns:a16="http://schemas.microsoft.com/office/drawing/2014/main" id="{BB2A188B-3DE6-4027-8445-E85DEC1D6978}"/>
              </a:ext>
            </a:extLst>
          </p:cNvPr>
          <p:cNvSpPr txBox="1">
            <a:spLocks/>
          </p:cNvSpPr>
          <p:nvPr/>
        </p:nvSpPr>
        <p:spPr>
          <a:xfrm>
            <a:off x="2362253" y="2185443"/>
            <a:ext cx="2888616" cy="96041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Font typeface="Wingdings 2" panose="05020102010507070707" pitchFamily="18" charset="2"/>
              <a:buNone/>
            </a:pPr>
            <a:r>
              <a:rPr lang="de-DE" sz="2600" b="1" dirty="0"/>
              <a:t>See</a:t>
            </a:r>
            <a:endParaRPr lang="de-DE" sz="2900" dirty="0"/>
          </a:p>
          <a:p>
            <a:pPr marL="0" indent="0">
              <a:lnSpc>
                <a:spcPct val="110000"/>
              </a:lnSpc>
              <a:buFont typeface="Wingdings 2" panose="05020102010507070707" pitchFamily="18" charset="2"/>
              <a:buNone/>
            </a:pPr>
            <a:endParaRPr lang="de-DE" sz="2400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3286942E-9A63-4BB0-9826-B4ECDE95D3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564" y="2181245"/>
            <a:ext cx="1147453" cy="1147453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1E634C2A-1661-4848-A74B-3A6A5705CD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564" y="3792807"/>
            <a:ext cx="1147453" cy="1147453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EAEE1588-B08B-4679-A09A-FE056B9F82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564" y="5404369"/>
            <a:ext cx="1147453" cy="1147453"/>
          </a:xfrm>
          <a:prstGeom prst="rect">
            <a:avLst/>
          </a:prstGeom>
        </p:spPr>
      </p:pic>
      <p:sp>
        <p:nvSpPr>
          <p:cNvPr id="14" name="Inhaltsplatzhalter 4">
            <a:extLst>
              <a:ext uri="{FF2B5EF4-FFF2-40B4-BE49-F238E27FC236}">
                <a16:creationId xmlns:a16="http://schemas.microsoft.com/office/drawing/2014/main" id="{D888D99D-205E-4473-9EAD-7D6F84480EAB}"/>
              </a:ext>
            </a:extLst>
          </p:cNvPr>
          <p:cNvSpPr txBox="1">
            <a:spLocks/>
          </p:cNvSpPr>
          <p:nvPr/>
        </p:nvSpPr>
        <p:spPr>
          <a:xfrm>
            <a:off x="2362244" y="4119840"/>
            <a:ext cx="2888627" cy="96041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25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Font typeface="Wingdings 2" panose="05020102010507070707" pitchFamily="18" charset="2"/>
              <a:buNone/>
            </a:pPr>
            <a:r>
              <a:rPr lang="de-DE" sz="3200" b="1" dirty="0"/>
              <a:t>See mit leichtem Wind</a:t>
            </a:r>
          </a:p>
          <a:p>
            <a:pPr>
              <a:lnSpc>
                <a:spcPct val="110000"/>
              </a:lnSpc>
            </a:pPr>
            <a:r>
              <a:rPr lang="de-DE" sz="2600" dirty="0"/>
              <a:t>Belohnung: -1</a:t>
            </a:r>
          </a:p>
          <a:p>
            <a:pPr marL="0" indent="0">
              <a:lnSpc>
                <a:spcPct val="110000"/>
              </a:lnSpc>
              <a:buFont typeface="Wingdings 2" panose="05020102010507070707" pitchFamily="18" charset="2"/>
              <a:buNone/>
            </a:pPr>
            <a:endParaRPr lang="de-DE" sz="2400" dirty="0"/>
          </a:p>
        </p:txBody>
      </p:sp>
      <p:sp>
        <p:nvSpPr>
          <p:cNvPr id="15" name="Inhaltsplatzhalter 4">
            <a:extLst>
              <a:ext uri="{FF2B5EF4-FFF2-40B4-BE49-F238E27FC236}">
                <a16:creationId xmlns:a16="http://schemas.microsoft.com/office/drawing/2014/main" id="{0DB69CE0-90B1-49D1-83E4-CB5A26D5D629}"/>
              </a:ext>
            </a:extLst>
          </p:cNvPr>
          <p:cNvSpPr txBox="1">
            <a:spLocks/>
          </p:cNvSpPr>
          <p:nvPr/>
        </p:nvSpPr>
        <p:spPr>
          <a:xfrm>
            <a:off x="2362244" y="5445934"/>
            <a:ext cx="2888625" cy="96041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25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Font typeface="Wingdings 2" panose="05020102010507070707" pitchFamily="18" charset="2"/>
              <a:buNone/>
            </a:pPr>
            <a:r>
              <a:rPr lang="de-DE" sz="3200" b="1" dirty="0"/>
              <a:t>See mit starkem Wind</a:t>
            </a:r>
          </a:p>
          <a:p>
            <a:pPr>
              <a:lnSpc>
                <a:spcPct val="110000"/>
              </a:lnSpc>
            </a:pPr>
            <a:r>
              <a:rPr lang="de-DE" sz="2400" dirty="0"/>
              <a:t>Belohnung: -1</a:t>
            </a:r>
          </a:p>
          <a:p>
            <a:pPr marL="0" indent="0">
              <a:lnSpc>
                <a:spcPct val="110000"/>
              </a:lnSpc>
              <a:buFont typeface="Wingdings 2" panose="05020102010507070707" pitchFamily="18" charset="2"/>
              <a:buNone/>
            </a:pPr>
            <a:endParaRPr lang="de-DE" sz="2400" dirty="0"/>
          </a:p>
        </p:txBody>
      </p: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EE1F9175-01BE-487C-9BCC-4158BF4DB74B}"/>
              </a:ext>
            </a:extLst>
          </p:cNvPr>
          <p:cNvCxnSpPr>
            <a:cxnSpLocks/>
          </p:cNvCxnSpPr>
          <p:nvPr/>
        </p:nvCxnSpPr>
        <p:spPr>
          <a:xfrm>
            <a:off x="769498" y="3548401"/>
            <a:ext cx="10653003" cy="0"/>
          </a:xfrm>
          <a:prstGeom prst="line">
            <a:avLst/>
          </a:prstGeom>
          <a:ln w="28575">
            <a:solidFill>
              <a:srgbClr val="0252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1EE8CFB1-41FD-4491-AEB2-D423DE5CD05F}"/>
              </a:ext>
            </a:extLst>
          </p:cNvPr>
          <p:cNvCxnSpPr>
            <a:cxnSpLocks/>
          </p:cNvCxnSpPr>
          <p:nvPr/>
        </p:nvCxnSpPr>
        <p:spPr>
          <a:xfrm>
            <a:off x="769498" y="5317837"/>
            <a:ext cx="10653003" cy="0"/>
          </a:xfrm>
          <a:prstGeom prst="line">
            <a:avLst/>
          </a:prstGeom>
          <a:ln w="28575">
            <a:solidFill>
              <a:srgbClr val="0252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Inhaltsplatzhalter 4">
            <a:extLst>
              <a:ext uri="{FF2B5EF4-FFF2-40B4-BE49-F238E27FC236}">
                <a16:creationId xmlns:a16="http://schemas.microsoft.com/office/drawing/2014/main" id="{B1FF1C91-D4A8-40F8-B3A2-4BE38EBED5B3}"/>
              </a:ext>
            </a:extLst>
          </p:cNvPr>
          <p:cNvSpPr txBox="1">
            <a:spLocks/>
          </p:cNvSpPr>
          <p:nvPr/>
        </p:nvSpPr>
        <p:spPr>
          <a:xfrm>
            <a:off x="4488873" y="1487904"/>
            <a:ext cx="3006434" cy="6333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buFont typeface="Wingdings 2" panose="05020102010507070707" pitchFamily="18" charset="2"/>
              <a:buNone/>
            </a:pPr>
            <a:r>
              <a:rPr lang="de-DE" sz="3000" dirty="0"/>
              <a:t>Deterministisch</a:t>
            </a:r>
          </a:p>
        </p:txBody>
      </p:sp>
      <p:sp>
        <p:nvSpPr>
          <p:cNvPr id="25" name="Inhaltsplatzhalter 4">
            <a:extLst>
              <a:ext uri="{FF2B5EF4-FFF2-40B4-BE49-F238E27FC236}">
                <a16:creationId xmlns:a16="http://schemas.microsoft.com/office/drawing/2014/main" id="{1C27B5C6-2BE6-4A4C-AC9B-F6AB73694A65}"/>
              </a:ext>
            </a:extLst>
          </p:cNvPr>
          <p:cNvSpPr txBox="1">
            <a:spLocks/>
          </p:cNvSpPr>
          <p:nvPr/>
        </p:nvSpPr>
        <p:spPr>
          <a:xfrm>
            <a:off x="7495307" y="1487904"/>
            <a:ext cx="2915805" cy="63332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buFont typeface="Wingdings 2" panose="05020102010507070707" pitchFamily="18" charset="2"/>
              <a:buNone/>
            </a:pPr>
            <a:r>
              <a:rPr lang="de-DE" sz="3000" dirty="0"/>
              <a:t>Stochastisch</a:t>
            </a:r>
          </a:p>
        </p:txBody>
      </p: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0B4B9415-1483-45AA-93A4-48C8F03F365B}"/>
              </a:ext>
            </a:extLst>
          </p:cNvPr>
          <p:cNvCxnSpPr>
            <a:cxnSpLocks/>
          </p:cNvCxnSpPr>
          <p:nvPr/>
        </p:nvCxnSpPr>
        <p:spPr>
          <a:xfrm flipV="1">
            <a:off x="7574690" y="1550426"/>
            <a:ext cx="0" cy="4405331"/>
          </a:xfrm>
          <a:prstGeom prst="line">
            <a:avLst/>
          </a:prstGeom>
          <a:ln w="28575">
            <a:solidFill>
              <a:srgbClr val="0252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3A42BAF8-A6EC-4736-B55A-4FDA19A3750E}"/>
              </a:ext>
            </a:extLst>
          </p:cNvPr>
          <p:cNvCxnSpPr>
            <a:cxnSpLocks/>
          </p:cNvCxnSpPr>
          <p:nvPr/>
        </p:nvCxnSpPr>
        <p:spPr>
          <a:xfrm flipH="1" flipV="1">
            <a:off x="4613567" y="2019356"/>
            <a:ext cx="5922246" cy="5206"/>
          </a:xfrm>
          <a:prstGeom prst="line">
            <a:avLst/>
          </a:prstGeom>
          <a:ln w="28575">
            <a:solidFill>
              <a:srgbClr val="0252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Inhaltsplatzhalter 4">
            <a:extLst>
              <a:ext uri="{FF2B5EF4-FFF2-40B4-BE49-F238E27FC236}">
                <a16:creationId xmlns:a16="http://schemas.microsoft.com/office/drawing/2014/main" id="{C58E34CB-965A-4A94-87A3-5DB80577B148}"/>
              </a:ext>
            </a:extLst>
          </p:cNvPr>
          <p:cNvSpPr txBox="1">
            <a:spLocks/>
          </p:cNvSpPr>
          <p:nvPr/>
        </p:nvSpPr>
        <p:spPr>
          <a:xfrm>
            <a:off x="8582948" y="4105819"/>
            <a:ext cx="2534747" cy="111990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550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Font typeface="Wingdings 2" panose="05020102010507070707" pitchFamily="18" charset="2"/>
              <a:buNone/>
            </a:pPr>
            <a:r>
              <a:rPr lang="de-DE" sz="3200" b="1" dirty="0"/>
              <a:t>1/3</a:t>
            </a:r>
          </a:p>
          <a:p>
            <a:pPr marL="0" indent="0">
              <a:lnSpc>
                <a:spcPct val="110000"/>
              </a:lnSpc>
              <a:buFont typeface="Wingdings 2" panose="05020102010507070707" pitchFamily="18" charset="2"/>
              <a:buNone/>
            </a:pPr>
            <a:r>
              <a:rPr lang="de-DE" sz="3200" b="1" dirty="0"/>
              <a:t>1/3</a:t>
            </a:r>
          </a:p>
          <a:p>
            <a:pPr marL="0" indent="0">
              <a:lnSpc>
                <a:spcPct val="110000"/>
              </a:lnSpc>
              <a:buFont typeface="Wingdings 2" panose="05020102010507070707" pitchFamily="18" charset="2"/>
              <a:buNone/>
            </a:pPr>
            <a:r>
              <a:rPr lang="de-DE" sz="3200" b="1" dirty="0"/>
              <a:t>1/3</a:t>
            </a:r>
            <a:endParaRPr lang="de-DE" sz="2400" dirty="0"/>
          </a:p>
        </p:txBody>
      </p:sp>
      <p:sp>
        <p:nvSpPr>
          <p:cNvPr id="35" name="Inhaltsplatzhalter 4">
            <a:extLst>
              <a:ext uri="{FF2B5EF4-FFF2-40B4-BE49-F238E27FC236}">
                <a16:creationId xmlns:a16="http://schemas.microsoft.com/office/drawing/2014/main" id="{6EAEEB30-108C-4E56-83E6-3B831CBFE3AE}"/>
              </a:ext>
            </a:extLst>
          </p:cNvPr>
          <p:cNvSpPr txBox="1">
            <a:spLocks/>
          </p:cNvSpPr>
          <p:nvPr/>
        </p:nvSpPr>
        <p:spPr>
          <a:xfrm>
            <a:off x="8582948" y="5381533"/>
            <a:ext cx="2534747" cy="111990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550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Font typeface="Wingdings 2" panose="05020102010507070707" pitchFamily="18" charset="2"/>
              <a:buNone/>
            </a:pPr>
            <a:r>
              <a:rPr lang="de-DE" sz="3200" b="1" dirty="0"/>
              <a:t>1/3</a:t>
            </a:r>
          </a:p>
          <a:p>
            <a:pPr marL="0" indent="0">
              <a:lnSpc>
                <a:spcPct val="110000"/>
              </a:lnSpc>
              <a:buFont typeface="Wingdings 2" panose="05020102010507070707" pitchFamily="18" charset="2"/>
              <a:buNone/>
            </a:pPr>
            <a:r>
              <a:rPr lang="de-DE" sz="3200" b="1" dirty="0"/>
              <a:t>1/3</a:t>
            </a:r>
          </a:p>
          <a:p>
            <a:pPr marL="0" indent="0">
              <a:lnSpc>
                <a:spcPct val="110000"/>
              </a:lnSpc>
              <a:buFont typeface="Wingdings 2" panose="05020102010507070707" pitchFamily="18" charset="2"/>
              <a:buNone/>
            </a:pPr>
            <a:r>
              <a:rPr lang="de-DE" sz="3200" b="1" dirty="0"/>
              <a:t>1/3</a:t>
            </a:r>
            <a:endParaRPr lang="de-DE" sz="2400" dirty="0"/>
          </a:p>
        </p:txBody>
      </p:sp>
      <p:pic>
        <p:nvPicPr>
          <p:cNvPr id="39" name="Grafik 38">
            <a:extLst>
              <a:ext uri="{FF2B5EF4-FFF2-40B4-BE49-F238E27FC236}">
                <a16:creationId xmlns:a16="http://schemas.microsoft.com/office/drawing/2014/main" id="{67DFB5B2-4FF9-4FF7-8854-E620D35AEA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4027" y="2429454"/>
            <a:ext cx="688921" cy="688921"/>
          </a:xfrm>
          <a:prstGeom prst="rect">
            <a:avLst/>
          </a:prstGeom>
        </p:spPr>
      </p:pic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16481C7A-CA55-481F-8FC3-712D16B447A4}"/>
              </a:ext>
            </a:extLst>
          </p:cNvPr>
          <p:cNvCxnSpPr>
            <a:stCxn id="39" idx="3"/>
          </p:cNvCxnSpPr>
          <p:nvPr/>
        </p:nvCxnSpPr>
        <p:spPr>
          <a:xfrm flipV="1">
            <a:off x="8582948" y="2402139"/>
            <a:ext cx="1246799" cy="371776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679CF5A7-8D98-4355-A024-EA3922B90879}"/>
              </a:ext>
            </a:extLst>
          </p:cNvPr>
          <p:cNvCxnSpPr>
            <a:cxnSpLocks/>
            <a:stCxn id="39" idx="3"/>
          </p:cNvCxnSpPr>
          <p:nvPr/>
        </p:nvCxnSpPr>
        <p:spPr>
          <a:xfrm>
            <a:off x="8582948" y="2773915"/>
            <a:ext cx="1267373" cy="38609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683860"/>
      </p:ext>
    </p:extLst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74923" y="636677"/>
            <a:ext cx="10653003" cy="633326"/>
          </a:xfrm>
        </p:spPr>
        <p:txBody>
          <a:bodyPr anchor="ctr">
            <a:noAutofit/>
          </a:bodyPr>
          <a:lstStyle/>
          <a:p>
            <a:r>
              <a:rPr lang="de-DE" sz="4400" noProof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SARSA ALGORITHMUS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270837" y="714371"/>
            <a:ext cx="1291874" cy="477938"/>
          </a:xfrm>
        </p:spPr>
        <p:txBody>
          <a:bodyPr anchor="ctr"/>
          <a:lstStyle/>
          <a:p>
            <a:fld id="{5D84065D-F351-4B03-BD91-D8A6B8D4B362}" type="slidenum">
              <a:rPr lang="en-US" sz="44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8</a:t>
            </a:fld>
            <a:endParaRPr lang="en-US" sz="4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FF14749A-873F-4B9E-84E7-A3319DAB81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>
              <a:lnSpc>
                <a:spcPct val="110000"/>
              </a:lnSpc>
            </a:pPr>
            <a:r>
              <a:rPr lang="de-DE" sz="2800" noProof="0" dirty="0" err="1"/>
              <a:t>IoT</a:t>
            </a:r>
            <a:r>
              <a:rPr lang="de-DE" sz="2800" noProof="0" dirty="0"/>
              <a:t> </a:t>
            </a:r>
            <a:r>
              <a:rPr lang="de-DE" sz="2800" noProof="0" dirty="0" err="1"/>
              <a:t>is</a:t>
            </a:r>
            <a:r>
              <a:rPr lang="de-DE" sz="2800" noProof="0" dirty="0"/>
              <a:t> a </a:t>
            </a:r>
            <a:r>
              <a:rPr lang="de-DE" sz="2800" noProof="0" dirty="0" err="1"/>
              <a:t>current</a:t>
            </a:r>
            <a:r>
              <a:rPr lang="de-DE" sz="2800" noProof="0" dirty="0"/>
              <a:t> </a:t>
            </a:r>
            <a:r>
              <a:rPr lang="de-DE" sz="2800" noProof="0" dirty="0" err="1"/>
              <a:t>case</a:t>
            </a:r>
            <a:r>
              <a:rPr lang="de-DE" sz="2800" noProof="0" dirty="0"/>
              <a:t> in </a:t>
            </a:r>
            <a:r>
              <a:rPr lang="de-DE" sz="2800" noProof="0" dirty="0" err="1"/>
              <a:t>point</a:t>
            </a:r>
            <a:endParaRPr lang="de-DE" sz="2800" noProof="0" dirty="0"/>
          </a:p>
          <a:p>
            <a:pPr>
              <a:lnSpc>
                <a:spcPct val="110000"/>
              </a:lnSpc>
            </a:pPr>
            <a:r>
              <a:rPr lang="de-DE" sz="2800" noProof="0" dirty="0" err="1"/>
              <a:t>no</a:t>
            </a:r>
            <a:r>
              <a:rPr lang="de-DE" sz="2800" noProof="0" dirty="0"/>
              <a:t> </a:t>
            </a:r>
            <a:r>
              <a:rPr lang="de-DE" sz="2800" noProof="0" dirty="0" err="1"/>
              <a:t>unified</a:t>
            </a:r>
            <a:r>
              <a:rPr lang="de-DE" sz="2800" noProof="0" dirty="0"/>
              <a:t> </a:t>
            </a:r>
            <a:r>
              <a:rPr lang="de-DE" sz="2800" noProof="0" dirty="0" err="1"/>
              <a:t>definition</a:t>
            </a:r>
            <a:endParaRPr lang="de-DE" sz="2800" noProof="0" dirty="0"/>
          </a:p>
          <a:p>
            <a:pPr>
              <a:lnSpc>
                <a:spcPct val="110000"/>
              </a:lnSpc>
            </a:pPr>
            <a:r>
              <a:rPr lang="de-DE" sz="2800" noProof="0" dirty="0" err="1"/>
              <a:t>where</a:t>
            </a:r>
            <a:r>
              <a:rPr lang="de-DE" sz="2800" noProof="0" dirty="0"/>
              <a:t> </a:t>
            </a:r>
            <a:r>
              <a:rPr lang="de-DE" sz="2800" noProof="0" dirty="0" err="1"/>
              <a:t>organizations</a:t>
            </a:r>
            <a:r>
              <a:rPr lang="de-DE" sz="2800" noProof="0" dirty="0"/>
              <a:t>, </a:t>
            </a:r>
            <a:r>
              <a:rPr lang="de-DE" sz="2800" noProof="0" dirty="0" err="1"/>
              <a:t>industries</a:t>
            </a:r>
            <a:r>
              <a:rPr lang="de-DE" sz="2800" noProof="0" dirty="0"/>
              <a:t> and </a:t>
            </a:r>
            <a:r>
              <a:rPr lang="de-DE" sz="2800" noProof="0" dirty="0" err="1"/>
              <a:t>researchers</a:t>
            </a:r>
            <a:endParaRPr lang="de-DE" sz="2800" noProof="0" dirty="0"/>
          </a:p>
          <a:p>
            <a:pPr>
              <a:lnSpc>
                <a:spcPct val="110000"/>
              </a:lnSpc>
            </a:pPr>
            <a:r>
              <a:rPr lang="de-DE" sz="2800" noProof="0" dirty="0" err="1"/>
              <a:t>extract</a:t>
            </a:r>
            <a:r>
              <a:rPr lang="de-DE" sz="2800" noProof="0" dirty="0"/>
              <a:t> and </a:t>
            </a:r>
            <a:r>
              <a:rPr lang="de-DE" sz="2800" noProof="0" dirty="0" err="1"/>
              <a:t>presents</a:t>
            </a:r>
            <a:r>
              <a:rPr lang="de-DE" sz="2800" noProof="0" dirty="0"/>
              <a:t> different </a:t>
            </a:r>
            <a:r>
              <a:rPr lang="de-DE" sz="2800" noProof="0" dirty="0" err="1"/>
              <a:t>definitions</a:t>
            </a:r>
            <a:r>
              <a:rPr lang="de-DE" sz="2800" noProof="0" dirty="0"/>
              <a:t>, </a:t>
            </a:r>
            <a:r>
              <a:rPr lang="de-DE" sz="2800" noProof="0" dirty="0" err="1"/>
              <a:t>characteristics</a:t>
            </a:r>
            <a:r>
              <a:rPr lang="de-DE" sz="2800" noProof="0" dirty="0"/>
              <a:t>, and </a:t>
            </a:r>
            <a:r>
              <a:rPr lang="de-DE" sz="2800" noProof="0" dirty="0" err="1"/>
              <a:t>requirements</a:t>
            </a:r>
            <a:r>
              <a:rPr lang="de-DE" sz="2800" noProof="0" dirty="0"/>
              <a:t> of </a:t>
            </a:r>
            <a:r>
              <a:rPr lang="de-DE" sz="2800" noProof="0" dirty="0" err="1"/>
              <a:t>IoT</a:t>
            </a:r>
            <a:r>
              <a:rPr lang="de-DE" sz="2800" noProof="0" dirty="0"/>
              <a:t> </a:t>
            </a:r>
            <a:r>
              <a:rPr lang="de-DE" sz="2800" noProof="0" dirty="0" err="1"/>
              <a:t>concept</a:t>
            </a:r>
            <a:endParaRPr lang="de-DE" sz="2800" noProof="0" dirty="0"/>
          </a:p>
          <a:p>
            <a:pPr>
              <a:lnSpc>
                <a:spcPct val="110000"/>
              </a:lnSpc>
            </a:pPr>
            <a:r>
              <a:rPr lang="de-DE" sz="2800" noProof="0" dirty="0" err="1"/>
              <a:t>depending</a:t>
            </a:r>
            <a:r>
              <a:rPr lang="de-DE" sz="2800" noProof="0" dirty="0"/>
              <a:t> on </a:t>
            </a:r>
            <a:r>
              <a:rPr lang="de-DE" sz="2800" noProof="0" dirty="0" err="1"/>
              <a:t>provided</a:t>
            </a:r>
            <a:r>
              <a:rPr lang="de-DE" sz="2800" noProof="0" dirty="0"/>
              <a:t> </a:t>
            </a:r>
            <a:r>
              <a:rPr lang="de-DE" sz="2800" noProof="0" dirty="0" err="1"/>
              <a:t>services</a:t>
            </a:r>
            <a:r>
              <a:rPr lang="de-DE" sz="2800" noProof="0" dirty="0"/>
              <a:t>, </a:t>
            </a:r>
            <a:r>
              <a:rPr lang="de-DE" sz="2800" noProof="0" dirty="0" err="1"/>
              <a:t>purposes</a:t>
            </a:r>
            <a:r>
              <a:rPr lang="de-DE" sz="2800" noProof="0" dirty="0"/>
              <a:t> and </a:t>
            </a:r>
            <a:r>
              <a:rPr lang="de-DE" sz="2800" noProof="0" dirty="0" err="1"/>
              <a:t>heterogeneity</a:t>
            </a:r>
            <a:r>
              <a:rPr lang="de-DE" sz="2800" noProof="0" dirty="0"/>
              <a:t> </a:t>
            </a:r>
            <a:r>
              <a:rPr lang="de-DE" sz="2800" noProof="0" dirty="0" err="1"/>
              <a:t>based</a:t>
            </a:r>
            <a:r>
              <a:rPr lang="de-DE" sz="2800" noProof="0" dirty="0"/>
              <a:t> of </a:t>
            </a:r>
            <a:r>
              <a:rPr lang="de-DE" sz="2800" noProof="0" dirty="0" err="1"/>
              <a:t>the</a:t>
            </a:r>
            <a:r>
              <a:rPr lang="de-DE" sz="2800" noProof="0" dirty="0"/>
              <a:t> </a:t>
            </a:r>
            <a:r>
              <a:rPr lang="de-DE" sz="2800" noProof="0" dirty="0" err="1"/>
              <a:t>IoT</a:t>
            </a:r>
            <a:r>
              <a:rPr lang="de-DE" sz="2800" noProof="0" dirty="0"/>
              <a:t> </a:t>
            </a:r>
            <a:r>
              <a:rPr lang="de-DE" sz="2800" noProof="0" dirty="0" err="1"/>
              <a:t>architecture</a:t>
            </a:r>
            <a:endParaRPr lang="de-DE" sz="2800" noProof="0" dirty="0"/>
          </a:p>
        </p:txBody>
      </p:sp>
    </p:spTree>
    <p:extLst>
      <p:ext uri="{BB962C8B-B14F-4D97-AF65-F5344CB8AC3E}">
        <p14:creationId xmlns:p14="http://schemas.microsoft.com/office/powerpoint/2010/main" val="3347520900"/>
      </p:ext>
    </p:extLst>
  </p:cSld>
  <p:clrMapOvr>
    <a:masterClrMapping/>
  </p:clrMapOvr>
  <p:transition spd="slow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74923" y="636677"/>
            <a:ext cx="10653003" cy="633326"/>
          </a:xfrm>
        </p:spPr>
        <p:txBody>
          <a:bodyPr anchor="ctr">
            <a:noAutofit/>
          </a:bodyPr>
          <a:lstStyle/>
          <a:p>
            <a:r>
              <a:rPr lang="de-DE" sz="4400" noProof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Implementierung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270837" y="714371"/>
            <a:ext cx="1291874" cy="477938"/>
          </a:xfrm>
        </p:spPr>
        <p:txBody>
          <a:bodyPr anchor="ctr"/>
          <a:lstStyle/>
          <a:p>
            <a:fld id="{5D84065D-F351-4B03-BD91-D8A6B8D4B362}" type="slidenum">
              <a:rPr lang="en-US" sz="44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9</a:t>
            </a:fld>
            <a:endParaRPr lang="en-US" sz="4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FF14749A-873F-4B9E-84E7-A3319DAB81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>
              <a:lnSpc>
                <a:spcPct val="110000"/>
              </a:lnSpc>
            </a:pPr>
            <a:r>
              <a:rPr lang="de-DE" sz="2800" noProof="0" dirty="0" err="1"/>
              <a:t>IoT</a:t>
            </a:r>
            <a:r>
              <a:rPr lang="de-DE" sz="2800" noProof="0" dirty="0"/>
              <a:t> </a:t>
            </a:r>
            <a:r>
              <a:rPr lang="de-DE" sz="2800" noProof="0" dirty="0" err="1"/>
              <a:t>is</a:t>
            </a:r>
            <a:r>
              <a:rPr lang="de-DE" sz="2800" noProof="0" dirty="0"/>
              <a:t> a </a:t>
            </a:r>
            <a:r>
              <a:rPr lang="de-DE" sz="2800" noProof="0" dirty="0" err="1"/>
              <a:t>current</a:t>
            </a:r>
            <a:r>
              <a:rPr lang="de-DE" sz="2800" noProof="0" dirty="0"/>
              <a:t> </a:t>
            </a:r>
            <a:r>
              <a:rPr lang="de-DE" sz="2800" noProof="0" dirty="0" err="1"/>
              <a:t>case</a:t>
            </a:r>
            <a:r>
              <a:rPr lang="de-DE" sz="2800" noProof="0" dirty="0"/>
              <a:t> in </a:t>
            </a:r>
            <a:r>
              <a:rPr lang="de-DE" sz="2800" noProof="0" dirty="0" err="1"/>
              <a:t>point</a:t>
            </a:r>
            <a:endParaRPr lang="de-DE" sz="2800" noProof="0" dirty="0"/>
          </a:p>
          <a:p>
            <a:pPr>
              <a:lnSpc>
                <a:spcPct val="110000"/>
              </a:lnSpc>
            </a:pPr>
            <a:r>
              <a:rPr lang="de-DE" sz="2800" noProof="0" dirty="0" err="1"/>
              <a:t>no</a:t>
            </a:r>
            <a:r>
              <a:rPr lang="de-DE" sz="2800" noProof="0" dirty="0"/>
              <a:t> </a:t>
            </a:r>
            <a:r>
              <a:rPr lang="de-DE" sz="2800" noProof="0" dirty="0" err="1"/>
              <a:t>unified</a:t>
            </a:r>
            <a:r>
              <a:rPr lang="de-DE" sz="2800" noProof="0" dirty="0"/>
              <a:t> </a:t>
            </a:r>
            <a:r>
              <a:rPr lang="de-DE" sz="2800" noProof="0" dirty="0" err="1"/>
              <a:t>definition</a:t>
            </a:r>
            <a:endParaRPr lang="de-DE" sz="2800" noProof="0" dirty="0"/>
          </a:p>
          <a:p>
            <a:pPr>
              <a:lnSpc>
                <a:spcPct val="110000"/>
              </a:lnSpc>
            </a:pPr>
            <a:r>
              <a:rPr lang="de-DE" sz="2800" noProof="0" dirty="0" err="1"/>
              <a:t>where</a:t>
            </a:r>
            <a:r>
              <a:rPr lang="de-DE" sz="2800" noProof="0" dirty="0"/>
              <a:t> </a:t>
            </a:r>
            <a:r>
              <a:rPr lang="de-DE" sz="2800" noProof="0" dirty="0" err="1"/>
              <a:t>organizations</a:t>
            </a:r>
            <a:r>
              <a:rPr lang="de-DE" sz="2800" noProof="0" dirty="0"/>
              <a:t>, </a:t>
            </a:r>
            <a:r>
              <a:rPr lang="de-DE" sz="2800" noProof="0" dirty="0" err="1"/>
              <a:t>industries</a:t>
            </a:r>
            <a:r>
              <a:rPr lang="de-DE" sz="2800" noProof="0" dirty="0"/>
              <a:t> and </a:t>
            </a:r>
            <a:r>
              <a:rPr lang="de-DE" sz="2800" noProof="0" dirty="0" err="1"/>
              <a:t>researchers</a:t>
            </a:r>
            <a:endParaRPr lang="de-DE" sz="2800" noProof="0" dirty="0"/>
          </a:p>
          <a:p>
            <a:pPr>
              <a:lnSpc>
                <a:spcPct val="110000"/>
              </a:lnSpc>
            </a:pPr>
            <a:r>
              <a:rPr lang="de-DE" sz="2800" noProof="0" dirty="0" err="1"/>
              <a:t>extract</a:t>
            </a:r>
            <a:r>
              <a:rPr lang="de-DE" sz="2800" noProof="0" dirty="0"/>
              <a:t> and </a:t>
            </a:r>
            <a:r>
              <a:rPr lang="de-DE" sz="2800" noProof="0" dirty="0" err="1"/>
              <a:t>presents</a:t>
            </a:r>
            <a:r>
              <a:rPr lang="de-DE" sz="2800" noProof="0" dirty="0"/>
              <a:t> different </a:t>
            </a:r>
            <a:r>
              <a:rPr lang="de-DE" sz="2800" noProof="0" dirty="0" err="1"/>
              <a:t>definitions</a:t>
            </a:r>
            <a:r>
              <a:rPr lang="de-DE" sz="2800" noProof="0" dirty="0"/>
              <a:t>, </a:t>
            </a:r>
            <a:r>
              <a:rPr lang="de-DE" sz="2800" noProof="0" dirty="0" err="1"/>
              <a:t>characteristics</a:t>
            </a:r>
            <a:r>
              <a:rPr lang="de-DE" sz="2800" noProof="0" dirty="0"/>
              <a:t>, and </a:t>
            </a:r>
            <a:r>
              <a:rPr lang="de-DE" sz="2800" noProof="0" dirty="0" err="1"/>
              <a:t>requirements</a:t>
            </a:r>
            <a:r>
              <a:rPr lang="de-DE" sz="2800" noProof="0" dirty="0"/>
              <a:t> of </a:t>
            </a:r>
            <a:r>
              <a:rPr lang="de-DE" sz="2800" noProof="0" dirty="0" err="1"/>
              <a:t>IoT</a:t>
            </a:r>
            <a:r>
              <a:rPr lang="de-DE" sz="2800" noProof="0" dirty="0"/>
              <a:t> </a:t>
            </a:r>
            <a:r>
              <a:rPr lang="de-DE" sz="2800" noProof="0" dirty="0" err="1"/>
              <a:t>concept</a:t>
            </a:r>
            <a:endParaRPr lang="de-DE" sz="2800" noProof="0" dirty="0"/>
          </a:p>
          <a:p>
            <a:pPr>
              <a:lnSpc>
                <a:spcPct val="110000"/>
              </a:lnSpc>
            </a:pPr>
            <a:r>
              <a:rPr lang="de-DE" sz="2800" noProof="0" dirty="0" err="1"/>
              <a:t>depending</a:t>
            </a:r>
            <a:r>
              <a:rPr lang="de-DE" sz="2800" noProof="0" dirty="0"/>
              <a:t> on </a:t>
            </a:r>
            <a:r>
              <a:rPr lang="de-DE" sz="2800" noProof="0" dirty="0" err="1"/>
              <a:t>provided</a:t>
            </a:r>
            <a:r>
              <a:rPr lang="de-DE" sz="2800" noProof="0" dirty="0"/>
              <a:t> </a:t>
            </a:r>
            <a:r>
              <a:rPr lang="de-DE" sz="2800" noProof="0" dirty="0" err="1"/>
              <a:t>services</a:t>
            </a:r>
            <a:r>
              <a:rPr lang="de-DE" sz="2800" noProof="0" dirty="0"/>
              <a:t>, </a:t>
            </a:r>
            <a:r>
              <a:rPr lang="de-DE" sz="2800" noProof="0" dirty="0" err="1"/>
              <a:t>purposes</a:t>
            </a:r>
            <a:r>
              <a:rPr lang="de-DE" sz="2800" noProof="0" dirty="0"/>
              <a:t> and </a:t>
            </a:r>
            <a:r>
              <a:rPr lang="de-DE" sz="2800" noProof="0" dirty="0" err="1"/>
              <a:t>heterogeneity</a:t>
            </a:r>
            <a:r>
              <a:rPr lang="de-DE" sz="2800" noProof="0" dirty="0"/>
              <a:t> </a:t>
            </a:r>
            <a:r>
              <a:rPr lang="de-DE" sz="2800" noProof="0" dirty="0" err="1"/>
              <a:t>based</a:t>
            </a:r>
            <a:r>
              <a:rPr lang="de-DE" sz="2800" noProof="0" dirty="0"/>
              <a:t> of </a:t>
            </a:r>
            <a:r>
              <a:rPr lang="de-DE" sz="2800" noProof="0" dirty="0" err="1"/>
              <a:t>the</a:t>
            </a:r>
            <a:r>
              <a:rPr lang="de-DE" sz="2800" noProof="0" dirty="0"/>
              <a:t> </a:t>
            </a:r>
            <a:r>
              <a:rPr lang="de-DE" sz="2800" noProof="0" dirty="0" err="1"/>
              <a:t>IoT</a:t>
            </a:r>
            <a:r>
              <a:rPr lang="de-DE" sz="2800" noProof="0" dirty="0"/>
              <a:t> </a:t>
            </a:r>
            <a:r>
              <a:rPr lang="de-DE" sz="2800" noProof="0" dirty="0" err="1"/>
              <a:t>architecture</a:t>
            </a:r>
            <a:endParaRPr lang="de-DE" sz="2800" noProof="0" dirty="0"/>
          </a:p>
        </p:txBody>
      </p:sp>
    </p:spTree>
    <p:extLst>
      <p:ext uri="{BB962C8B-B14F-4D97-AF65-F5344CB8AC3E}">
        <p14:creationId xmlns:p14="http://schemas.microsoft.com/office/powerpoint/2010/main" val="2908674618"/>
      </p:ext>
    </p:extLst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name="Dividende">
  <a:themeElements>
    <a:clrScheme name="Benutzerdefiniert 3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02526F"/>
      </a:accent1>
      <a:accent2>
        <a:srgbClr val="04A5DF"/>
      </a:accent2>
      <a:accent3>
        <a:srgbClr val="59D0FB"/>
      </a:accent3>
      <a:accent4>
        <a:srgbClr val="9CE3FD"/>
      </a:accent4>
      <a:accent5>
        <a:srgbClr val="9F6715"/>
      </a:accent5>
      <a:accent6>
        <a:srgbClr val="FB0000"/>
      </a:accent6>
      <a:hlink>
        <a:srgbClr val="6B9F25"/>
      </a:hlink>
      <a:folHlink>
        <a:srgbClr val="9F6715"/>
      </a:folHlink>
    </a:clrScheme>
    <a:fontScheme name="Benutzerdefiniert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Dividende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374</Words>
  <Application>Microsoft Office PowerPoint</Application>
  <PresentationFormat>Breitbild</PresentationFormat>
  <Paragraphs>106</Paragraphs>
  <Slides>12</Slides>
  <Notes>12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20" baseType="lpstr">
      <vt:lpstr>Arial</vt:lpstr>
      <vt:lpstr>Calibri</vt:lpstr>
      <vt:lpstr>Cambria Math</vt:lpstr>
      <vt:lpstr>Consolas</vt:lpstr>
      <vt:lpstr>Segoe UI</vt:lpstr>
      <vt:lpstr>Wingdings</vt:lpstr>
      <vt:lpstr>Wingdings 2</vt:lpstr>
      <vt:lpstr>Dividende</vt:lpstr>
      <vt:lpstr>Segeln lernen mit sarsa</vt:lpstr>
      <vt:lpstr>Gliederung</vt:lpstr>
      <vt:lpstr>Aufgabenstellung</vt:lpstr>
      <vt:lpstr>Aufgabenstellung</vt:lpstr>
      <vt:lpstr>Aufgabenstellung</vt:lpstr>
      <vt:lpstr>Aufgabenstellung</vt:lpstr>
      <vt:lpstr>Aufgabenstellung </vt:lpstr>
      <vt:lpstr>SARSA ALGORITHMUS</vt:lpstr>
      <vt:lpstr>Implementierung</vt:lpstr>
      <vt:lpstr>Demonstration learning &amp; apply</vt:lpstr>
      <vt:lpstr>Ergebnisse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 Standardization Efforts</dc:title>
  <dc:creator>Martin Zakarian Khengi</dc:creator>
  <cp:keywords>IoT, Standardization</cp:keywords>
  <cp:lastModifiedBy>Martin Zakarian Khengi</cp:lastModifiedBy>
  <cp:revision>266</cp:revision>
  <dcterms:modified xsi:type="dcterms:W3CDTF">2018-07-05T16:40:51Z</dcterms:modified>
  <cp:category>Computer Sciences</cp:category>
  <cp:contentStatus/>
</cp:coreProperties>
</file>