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Action1.xml" ContentType="application/vnd.ms-office.inkAction+xml"/>
  <Override PartName="/ppt/ink/inkAction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4660"/>
  </p:normalViewPr>
  <p:slideViewPr>
    <p:cSldViewPr snapToGrid="0">
      <p:cViewPr>
        <p:scale>
          <a:sx n="101" d="100"/>
          <a:sy n="101" d="100"/>
        </p:scale>
        <p:origin x="10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0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9.20792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4-06-11T20:32:22.7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16405 15303 0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240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9.20792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4-06-11T21:04:56.51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5" units="cm"/>
      <inkml:brushProperty name="height" value="0.055" units="cm"/>
    </inkml:brush>
  </inkml:definitions>
  <iact:action type="add" startTime="10471">
    <iact:property name="dataType"/>
    <iact:actionData xml:id="d0">
      <inkml:trace xmlns:inkml="http://www.w3.org/2003/InkML" xml:id="stk0" contextRef="#ctx0" brushRef="#br0">9969 14326 0,'-52'0'190,"-133"0"-159,-105-26 3,237 26-32,-211-105 38,185 52-39,-237-79 36,184 105-35,53 1-2,0-27 42,-185-52-39,132 52 52,53 0-53,53 53 42,26-53-16,-27-184-26,27 211 28,27-54-28,210-78 34,-158 105-34,0 27 48,528-53-48,-185 79 34,-27 0 17,80 105-51,-290 27 64,-80 0-64,-105-105 45,132 157-45,-132-157 20,27 52-20,-1 26 38,0 27-38,-26-105 12,0 25-13,0 133 28,-105-53 9,26-53-37,-370 106 72,159-238-71,158-26 63,53 26-63,53 53 27,-1 0-27,-52-79 38</inkml:trace>
    </iact:actionData>
  </iact:action>
  <iact:action type="remove" startTime="13415">
    <iact:property name="style" value="instant"/>
    <iact:actionData xml:id="d1" ref="#d0"/>
  </iact:action>
  <iact:action type="add" startTime="13185">
    <iact:property name="dataType" value="strokeEraser"/>
    <iact:actionData xml:id="d2">
      <inkml:trace xmlns:inkml="http://www.w3.org/2003/InkML" xml:id="stk1" contextRef="#ctx0" brushRef="#br1">26745 30870 0,'-53'27'135,"1"-1"-127,-159 133 2,-53 25 9,106-25-11,-27-107-2,53 28 1,0 25 1,-132 53 1,133-52 4,25-1-4,-316 318 12,237-239-14,-210 133 0,210-212 7,1 1-11,104-53 9,-51 26-10,78-53 9,26 1-3,-25-1 0,25-26 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240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9.20792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4-06-11T21:04:56.51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5" units="cm"/>
      <inkml:brushProperty name="height" value="0.055" units="cm"/>
    </inkml:brush>
  </inkml:definitions>
  <iact:action type="add" startTime="19941">
    <iact:property name="dataType"/>
    <iact:actionData xml:id="d0">
      <inkml:trace xmlns:inkml="http://www.w3.org/2003/InkML" xml:id="stk0" contextRef="#ctx0" brushRef="#br0">25136 5567 0,'211'52'176,"-80"-25"-142,-78 26-32,26-1 35,238 344-35,105 79 58,-317-317-59,80 1 66,-53 105-65,-132-212 28,26 502-28,-26-395 29,0 157-30,-79-131 40,53-106-39,-1-26-2,-210 316 64,-27 27-62,27-106 61,184-263-60,27-1 26,-132-79-26,-106-369 36,211 343-36,-53-185 23,54 132-23,-1 27 30,53 78-30,-26-157 34,-27-107-1,53 212-32,0-26 2,0 26-6,0-185 46,26 79-43,-26 106 36,106-211-36,-54 105 18,28 79-20,25-237 54,-52 132-53,-27 132 40,1-158-40,-1 131 39,-26 80-39,0-1-1,26-25 57,1-80-56</inkml:trace>
    </iact:actionData>
  </iact:action>
  <iact:action type="remove" startTime="23601">
    <iact:property name="style" value="instant"/>
    <iact:actionData xml:id="d1" ref="#d0"/>
  </iact:action>
  <iact:action type="add" startTime="23446">
    <iact:property name="dataType" value="strokeEraser"/>
    <iact:actionData xml:id="d2">
      <inkml:trace xmlns:inkml="http://www.w3.org/2003/InkML" xml:id="stk1" contextRef="#ctx0" brushRef="#br1">42175 24380 0,'-158'105'116,"-80"54"-107,54-1-1,-265 159 1,265-212 7,-54 106-16,1 27 9,-159 78-4,133-78 5,-133 131-2,53-79 1,53-26-1,-449 396 1,265-238-1,184-132 0,-1-52-1,54-27 3,26-53-2,-106 53 1,265-184 1,-1-1-5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6186-DBBA-4D96-AE4F-21ACB422739D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03CE5-13A4-48C1-B603-95BD35959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3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03CE5-13A4-48C1-B603-95BD359591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7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69BB-911B-C12C-A7FF-FD6524ACB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01811-51E5-781E-F69F-CD7F330F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6C92-011C-D21C-FE96-C8265E5A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FAA3-5B30-9875-407E-2CCB9BEF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5F6E-077B-ADDE-F3A4-8EE94A05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1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6D6-AA9A-D1C1-7A15-478265A6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8BA27-FB58-D947-6291-7E85F17DE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3950-F26E-E89A-4688-583A3404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0897-889C-60F3-091C-16EF5F91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CEDD-3F61-8077-EC11-E9577E49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51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59BA5-AE86-4411-D485-7DBD3048B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AC37B-61A2-4A4D-BCF5-8FDDD62F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A7BB9-AB52-D750-E2B9-AD1925C4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515F-0A47-89FD-4DA2-AE05F964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164B-19E9-A71A-F8C7-78A54564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1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B3CB-268F-F339-2F6D-29086291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E263-8E9D-FA09-4BD1-A2B8C6BD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D45E-280E-CD6C-6495-6DA5941A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4134-1702-2BC5-616D-2B860721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1398-06A0-F867-CAB7-F4CFE3B9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79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EFEE-8F30-8B9D-F998-1C67EC5F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4832-7EA5-9561-56FC-04AD9F52B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1156-169C-F77E-D669-D88AA653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E021-4829-8BE5-B0EB-3E87B2C7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58BC8-09D9-F866-D87B-4C329B90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6F43-F959-9E66-0736-8B2BD0FD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CE62-89F4-EC42-9F27-273C166BB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B47D2-18D1-493B-6319-A786003B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5E42-ABA9-F95D-F1F7-6388D2F2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6D4D4-7ADD-A909-E224-EA926C1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18689-DB3C-F467-0EF9-21319230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0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69A6-6258-3804-69A5-38ADE43E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D6F28-4972-2D8B-7390-B1303C53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8D5B-16FE-CDAD-0543-3917F1264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04B6E-1655-DF3E-5648-37D66E944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F0A93-47ED-ABF6-D201-875837FD0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80379-8E0C-B6C8-950E-C4BD7128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678FC-9E4E-7A4D-5035-013EA817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F4F5E-3154-EB5E-FED2-6EB037FB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7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3243-2C65-12E0-8962-CD4D8308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9D0D4-7085-A6A4-9E52-CB9A7E88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F2CC8-8286-CE6A-255D-0032233E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F342E-3C34-BF2F-D4DF-50A77296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1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E01F3-E489-F3C2-1FDD-30B0A614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A19A1-8E05-3646-71A0-AD428A4F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603AA-F17A-8905-91C8-AE581040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B79D-A890-45FE-C161-0D9C9788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2BE6-09E9-757B-6385-D63E0EEF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3A23-5217-D7C3-FF29-11C5C40C8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93ED4-CF24-29EF-0FAF-532D6E27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066DE-C43C-4A58-4A72-3EB053E1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22F2E-5FF3-2E44-C0B9-B3ED5812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21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A7EB-8F07-339B-09A1-E45846F7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6FB18-4C45-3FBF-FE36-46C2F027F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7840-4BD0-4109-126B-A609448A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43F6-C798-AB1B-DFBF-7E9F92BF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9E8E5-15AD-D5C0-69A2-D6F15962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1F07B-C31E-1EBE-C04E-427F8BBD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6D79B-9BCB-3930-1B1B-0AF95CDF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610B-A603-71D3-7F6F-163A38BF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20D4-11E8-72BE-8CEE-49888D3A0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4F01B-4639-4EA4-89D6-EFC441639F72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659A-09D1-D650-CF58-764931F16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E8AD-BD9E-F5E2-1FBE-2F869CE17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48539-3D10-4B08-B9FE-980D63106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4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11/relationships/inkAction" Target="../ink/inkAction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E13A-B5C5-424C-25B1-CE17816CD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Mentorness</a:t>
            </a:r>
            <a:r>
              <a:rPr lang="en-GB" b="1" dirty="0"/>
              <a:t>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546FE-E72F-D734-1E7F-5D3C0C1AC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Salary Predictions</a:t>
            </a:r>
          </a:p>
        </p:txBody>
      </p:sp>
    </p:spTree>
    <p:extLst>
      <p:ext uri="{BB962C8B-B14F-4D97-AF65-F5344CB8AC3E}">
        <p14:creationId xmlns:p14="http://schemas.microsoft.com/office/powerpoint/2010/main" val="400253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76"/>
    </mc:Choice>
    <mc:Fallback>
      <p:transition spd="slow" advTm="79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CB34-8B8B-FEC0-941E-4119496A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Machine Learning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D261-B4BF-BF30-D359-45E3EABE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Result:</a:t>
            </a:r>
            <a:r>
              <a:rPr lang="en-GB" dirty="0"/>
              <a:t> The Lasso regression model, with parameters </a:t>
            </a:r>
            <a:r>
              <a:rPr lang="en-GB" dirty="0">
                <a:latin typeface="Consolas" panose="020B0609020204030204" pitchFamily="49" charset="0"/>
              </a:rPr>
              <a:t>alpha = 0</a:t>
            </a:r>
            <a:r>
              <a:rPr lang="en-GB" dirty="0"/>
              <a:t> and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max_iter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= 5</a:t>
            </a:r>
            <a:r>
              <a:rPr lang="en-GB" dirty="0">
                <a:cs typeface="Courier New" panose="02070309020205020404" pitchFamily="49" charset="0"/>
              </a:rPr>
              <a:t>, was found to be the best performing model with a  root mean square error of roughly </a:t>
            </a:r>
            <a:r>
              <a:rPr lang="en-GB" b="0" i="0" dirty="0">
                <a:effectLst/>
                <a:latin typeface="Consolas" panose="020B0609020204030204" pitchFamily="49" charset="0"/>
              </a:rPr>
              <a:t>0.185354</a:t>
            </a:r>
            <a:r>
              <a:rPr lang="en-GB" b="0" i="0" dirty="0">
                <a:effectLst/>
              </a:rPr>
              <a:t>.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0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65"/>
    </mc:Choice>
    <mc:Fallback>
      <p:transition spd="slow" advTm="194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DCA2-D8EE-F449-0B38-96F86F0A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Machine Learning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D9E1-31B6-6F4F-C528-9CD043E89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GB" dirty="0"/>
              <a:t>Open the </a:t>
            </a:r>
            <a:r>
              <a:rPr lang="en-GB" dirty="0">
                <a:latin typeface="Consolas" panose="020B0609020204030204" pitchFamily="49" charset="0"/>
              </a:rPr>
              <a:t>app.py</a:t>
            </a:r>
            <a:r>
              <a:rPr lang="en-GB" dirty="0"/>
              <a:t> file, located in the </a:t>
            </a:r>
            <a:r>
              <a:rPr lang="en-GB" dirty="0">
                <a:latin typeface="Consolas" panose="020B0609020204030204" pitchFamily="49" charset="0"/>
              </a:rPr>
              <a:t>pipeline</a:t>
            </a:r>
            <a:r>
              <a:rPr lang="en-GB" dirty="0"/>
              <a:t> folder above this directory.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Run the </a:t>
            </a:r>
            <a:r>
              <a:rPr lang="en-GB" dirty="0">
                <a:latin typeface="Consolas" panose="020B0609020204030204" pitchFamily="49" charset="0"/>
              </a:rPr>
              <a:t>app.py</a:t>
            </a:r>
            <a:r>
              <a:rPr lang="en-GB" dirty="0"/>
              <a:t> file.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The terminal will then run the </a:t>
            </a:r>
            <a:r>
              <a:rPr lang="en-GB" dirty="0">
                <a:latin typeface="Consolas" panose="020B0609020204030204" pitchFamily="49" charset="0"/>
              </a:rPr>
              <a:t>app.py</a:t>
            </a:r>
            <a:r>
              <a:rPr lang="en-GB" dirty="0"/>
              <a:t> file and display a hyperlink. Click on that hyperlink, and;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Read the instructions written on the newly-opened webpage and follow them accordingly.</a:t>
            </a:r>
          </a:p>
          <a:p>
            <a:pPr marL="0" indent="0">
              <a:buNone/>
            </a:pPr>
            <a:r>
              <a:rPr lang="en-GB" dirty="0"/>
              <a:t>The end result will be the prediction of the machine learning model from the user’s inputs.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50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82"/>
    </mc:Choice>
    <mc:Fallback>
      <p:transition spd="slow" advTm="3268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CE75-388A-A9C7-C5EF-AC344635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C6C3-BA38-9C96-DADE-9076D8F1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The salaries of data professionals seem to be accurately predicted by two variables:</a:t>
            </a:r>
          </a:p>
          <a:p>
            <a:pPr marL="742950" indent="-742950">
              <a:buFont typeface="+mj-lt"/>
              <a:buAutoNum type="arabicParenR"/>
            </a:pPr>
            <a:r>
              <a:rPr lang="en-GB" sz="3500" dirty="0"/>
              <a:t>Their job roles (e.g. analyst, senior analyst, associate, manager, senior manager, director), and;</a:t>
            </a:r>
          </a:p>
          <a:p>
            <a:pPr marL="742950" indent="-742950">
              <a:buFont typeface="+mj-lt"/>
              <a:buAutoNum type="arabicParenR"/>
            </a:pPr>
            <a:r>
              <a:rPr lang="en-GB" sz="3500" dirty="0"/>
              <a:t>Their numbers of years of past experience.</a:t>
            </a:r>
          </a:p>
        </p:txBody>
      </p:sp>
    </p:spTree>
    <p:extLst>
      <p:ext uri="{BB962C8B-B14F-4D97-AF65-F5344CB8AC3E}">
        <p14:creationId xmlns:p14="http://schemas.microsoft.com/office/powerpoint/2010/main" val="425599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62"/>
    </mc:Choice>
    <mc:Fallback>
      <p:transition spd="slow" advTm="187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7333-A6AD-81D7-90C9-D51A4D78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33FE-80DB-DE2C-CFAF-B9D1B647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/>
              <a:t>Context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Dataset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Exploratory Data Analysis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Machine Learning Model Development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Machine Learning Model Deployment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8392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20"/>
    </mc:Choice>
    <mc:Fallback>
      <p:transition spd="slow" advTm="115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7291-BE43-F7CC-954C-FF79D2D7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5A65-9497-A809-A398-1B51D53B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dataset is given, containing general information about data professionals who work at a company (e.g. first name, last name, age, salary, etc…).</a:t>
            </a:r>
          </a:p>
          <a:p>
            <a:endParaRPr lang="en-GB" b="1" u="sng" dirty="0"/>
          </a:p>
          <a:p>
            <a:r>
              <a:rPr lang="en-GB" b="1" u="sng" dirty="0"/>
              <a:t>PROBLEM:</a:t>
            </a:r>
            <a:r>
              <a:rPr lang="en-GB" dirty="0"/>
              <a:t> How can the dataset be used to predict the salaries of data professionals?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7474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34"/>
    </mc:Choice>
    <mc:Fallback>
      <p:transition spd="slow" advTm="1143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9E12-4550-89E6-AF3C-0261F9C1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A729-AA7C-FD4D-6EF6-004ADDFF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File name:</a:t>
            </a:r>
            <a:r>
              <a:rPr lang="en-GB" dirty="0"/>
              <a:t> salaries.csv</a:t>
            </a:r>
          </a:p>
          <a:p>
            <a:r>
              <a:rPr lang="en-GB" b="1" u="sng" dirty="0"/>
              <a:t>Columns:</a:t>
            </a:r>
          </a:p>
          <a:p>
            <a:pPr marL="0" indent="0">
              <a:buNone/>
            </a:pPr>
            <a:endParaRPr lang="en-GB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976648-F8B1-40CF-2804-9B6B73280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62247"/>
              </p:ext>
            </p:extLst>
          </p:nvPr>
        </p:nvGraphicFramePr>
        <p:xfrm>
          <a:off x="3060700" y="2677160"/>
          <a:ext cx="693419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566">
                  <a:extLst>
                    <a:ext uri="{9D8B030D-6E8A-4147-A177-3AD203B41FA5}">
                      <a16:colId xmlns:a16="http://schemas.microsoft.com/office/drawing/2014/main" val="2128046093"/>
                    </a:ext>
                  </a:extLst>
                </a:gridCol>
                <a:gridCol w="1019334">
                  <a:extLst>
                    <a:ext uri="{9D8B030D-6E8A-4147-A177-3AD203B41FA5}">
                      <a16:colId xmlns:a16="http://schemas.microsoft.com/office/drawing/2014/main" val="2226567740"/>
                    </a:ext>
                  </a:extLst>
                </a:gridCol>
                <a:gridCol w="4051299">
                  <a:extLst>
                    <a:ext uri="{9D8B030D-6E8A-4147-A177-3AD203B41FA5}">
                      <a16:colId xmlns:a16="http://schemas.microsoft.com/office/drawing/2014/main" val="3502787665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GB" sz="1200" b="1" u="none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none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none" dirty="0"/>
                        <a:t>SIGNIFICATION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80240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47116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98686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19526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start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58707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CURRENT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Data’s current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04308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job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12531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75362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67060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5225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LEAVES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Number of leaves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91964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LEAVES REMAINING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Number of leaves remaining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52495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performance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44303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PAST 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Employee’s number of years of past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51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BA2A68-4D48-3EAB-855C-D32339B3603B}"/>
                  </a:ext>
                </a:extLst>
              </p14:cNvPr>
              <p14:cNvContentPartPr/>
              <p14:nvPr/>
            </p14:nvContentPartPr>
            <p14:xfrm>
              <a:off x="5905800" y="55090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BA2A68-4D48-3EAB-855C-D32339B36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960" y="54457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B61D4F-A3FF-673E-7C13-B9BB6E90734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38439" y="8344619"/>
              <a:ext cx="2" cy="2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B61D4F-A3FF-673E-7C13-B9BB6E9073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8439" y="8344619"/>
                <a:ext cx="2" cy="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4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02"/>
    </mc:Choice>
    <mc:Fallback>
      <p:transition spd="slow" advTm="18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708C-F5B2-B1F2-FF7E-6C3055A8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15EA-B816-F1F8-B89B-36C9B878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Preparation:</a:t>
            </a:r>
            <a:r>
              <a:rPr lang="en-GB" dirty="0"/>
              <a:t> The dataset was cleaned – its columns were converted to the right data types and missing values were removed.</a:t>
            </a:r>
          </a:p>
          <a:p>
            <a:endParaRPr lang="en-GB" b="1" u="sng" dirty="0"/>
          </a:p>
          <a:p>
            <a:r>
              <a:rPr lang="en-GB" b="1" u="sng" dirty="0"/>
              <a:t>Key findings: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 employees’ salaries varied greatly against their number of years of past experience and designation.</a:t>
            </a:r>
          </a:p>
          <a:p>
            <a:pPr lvl="1"/>
            <a:r>
              <a:rPr lang="en-GB" dirty="0"/>
              <a:t>Many pairs of features were highly correlated (e.g. age and years of past experience), hence seemed redundant when predicting salary.</a:t>
            </a:r>
          </a:p>
          <a:p>
            <a:pPr lvl="1"/>
            <a:r>
              <a:rPr lang="en-GB" dirty="0"/>
              <a:t>Several features had no obvious relationship with salary (e.g. gender).</a:t>
            </a:r>
          </a:p>
        </p:txBody>
      </p:sp>
    </p:spTree>
    <p:extLst>
      <p:ext uri="{BB962C8B-B14F-4D97-AF65-F5344CB8AC3E}">
        <p14:creationId xmlns:p14="http://schemas.microsoft.com/office/powerpoint/2010/main" val="230383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144"/>
    </mc:Choice>
    <mc:Fallback>
      <p:transition spd="slow" advTm="431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708C-F5B2-B1F2-FF7E-6C3055A8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Exploratory Data Analysis</a:t>
            </a:r>
          </a:p>
        </p:txBody>
      </p:sp>
      <p:pic>
        <p:nvPicPr>
          <p:cNvPr id="7" name="Picture 6" descr="A red and white squares with black squares&#10;&#10;Description automatically generated">
            <a:extLst>
              <a:ext uri="{FF2B5EF4-FFF2-40B4-BE49-F238E27FC236}">
                <a16:creationId xmlns:a16="http://schemas.microsoft.com/office/drawing/2014/main" id="{2FB9FC61-965F-695E-2AC2-5FC650D45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42" y="1690688"/>
            <a:ext cx="659371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5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25"/>
    </mc:Choice>
    <mc:Fallback>
      <p:transition spd="slow" advTm="320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708C-F5B2-B1F2-FF7E-6C3055A8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Exploratory Data Analysis</a:t>
            </a:r>
          </a:p>
        </p:txBody>
      </p:sp>
      <p:pic>
        <p:nvPicPr>
          <p:cNvPr id="4" name="Picture 3" descr="A graph with orange dots&#10;&#10;Description automatically generated">
            <a:extLst>
              <a:ext uri="{FF2B5EF4-FFF2-40B4-BE49-F238E27FC236}">
                <a16:creationId xmlns:a16="http://schemas.microsoft.com/office/drawing/2014/main" id="{63DDCF1C-8322-2EA1-0198-93195B268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89" y="1690688"/>
            <a:ext cx="7621821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0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22"/>
    </mc:Choice>
    <mc:Fallback>
      <p:transition spd="slow" advTm="163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708C-F5B2-B1F2-FF7E-6C3055A8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Exploratory Data Analysis</a:t>
            </a:r>
          </a:p>
        </p:txBody>
      </p:sp>
      <p:pic>
        <p:nvPicPr>
          <p:cNvPr id="5" name="Picture 4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2FC6123E-09AF-E98A-A221-61C6C11AE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90" y="1690688"/>
            <a:ext cx="7621819" cy="48021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BA201B-47F6-376B-F7E3-532D7AB5F38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106619" y="6292979"/>
              <a:ext cx="2" cy="2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BA201B-47F6-376B-F7E3-532D7AB5F3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06619" y="6292979"/>
                <a:ext cx="2" cy="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68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134"/>
    </mc:Choice>
    <mc:Fallback>
      <p:transition spd="slow" advTm="38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CB34-8B8B-FEC0-941E-4119496A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Machine Learning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D261-B4BF-BF30-D359-45E3EABE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Steps: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sz="1800" b="1" dirty="0"/>
              <a:t>Model Selection:</a:t>
            </a:r>
            <a:r>
              <a:rPr lang="en-GB" sz="1800" dirty="0"/>
              <a:t> Select three linear regression models: Ordinary Least Squares Linear Regression, Ridge Regression and Lasso Regression.</a:t>
            </a:r>
            <a:endParaRPr lang="en-GB" sz="1800" b="1" dirty="0"/>
          </a:p>
          <a:p>
            <a:pPr marL="971550" lvl="1" indent="-514350">
              <a:buFont typeface="+mj-lt"/>
              <a:buAutoNum type="arabicParenR"/>
            </a:pPr>
            <a:r>
              <a:rPr lang="en-GB" sz="1800" b="1" dirty="0"/>
              <a:t>Feature Selection:</a:t>
            </a:r>
            <a:r>
              <a:rPr lang="en-GB" sz="1800" dirty="0"/>
              <a:t> The “DESIGNATION” and “PAST EXP” columns of the dataset have been selected as predictor variables, and the “SALARY” column has been selected as the target variable.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sz="1800" b="1" dirty="0"/>
              <a:t>Feature Transformation:</a:t>
            </a:r>
            <a:r>
              <a:rPr lang="en-GB" sz="1800" dirty="0"/>
              <a:t> Transform the “DESIGNATION” column using one-hot encoding and transform the “PAST EXP” and “SALARY” columns using standard scaling.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sz="1800" b="1" dirty="0"/>
              <a:t>Train-Test Splitting:</a:t>
            </a:r>
            <a:r>
              <a:rPr lang="en-GB" sz="1800" dirty="0"/>
              <a:t> Split the dataset into a training set and a testing set with an 80-20 distribution.</a:t>
            </a:r>
            <a:endParaRPr lang="en-GB" sz="1800" b="1" dirty="0"/>
          </a:p>
          <a:p>
            <a:pPr marL="971550" lvl="1" indent="-514350">
              <a:buFont typeface="+mj-lt"/>
              <a:buAutoNum type="arabicParenR"/>
            </a:pPr>
            <a:r>
              <a:rPr lang="en-GB" sz="1800" b="1" dirty="0"/>
              <a:t>Hyperparameter Tuning:</a:t>
            </a:r>
            <a:r>
              <a:rPr lang="en-GB" sz="1800" dirty="0"/>
              <a:t> Apply 10-fold cross-validation on the dataset for each of the three models.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sz="1800" b="1" dirty="0"/>
              <a:t>Model Evaluation:</a:t>
            </a:r>
            <a:r>
              <a:rPr lang="en-GB" sz="1800" dirty="0"/>
              <a:t> Select the best performing model (in this case, the one with the lowest root-mean square error).</a:t>
            </a:r>
          </a:p>
          <a:p>
            <a:pPr marL="971550" lvl="1" indent="-514350">
              <a:buFont typeface="+mj-lt"/>
              <a:buAutoNum type="arabicParenR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0972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496"/>
    </mc:Choice>
    <mc:Fallback>
      <p:transition spd="slow" advTm="5749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569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Courier New</vt:lpstr>
      <vt:lpstr>Office Theme</vt:lpstr>
      <vt:lpstr>Mentorness Project 1</vt:lpstr>
      <vt:lpstr>Outline</vt:lpstr>
      <vt:lpstr>Context</vt:lpstr>
      <vt:lpstr>Dataset</vt:lpstr>
      <vt:lpstr>Exploratory Data Analysis</vt:lpstr>
      <vt:lpstr>Exploratory Data Analysis</vt:lpstr>
      <vt:lpstr>Exploratory Data Analysis</vt:lpstr>
      <vt:lpstr>Exploratory Data Analysis</vt:lpstr>
      <vt:lpstr>Machine Learning Model Development</vt:lpstr>
      <vt:lpstr>Machine Learning Model Development</vt:lpstr>
      <vt:lpstr>Machine Learning Model Deployment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Zakaria Zerrouki</dc:creator>
  <cp:lastModifiedBy>Zakaria Zerrouki</cp:lastModifiedBy>
  <cp:revision>16</cp:revision>
  <dcterms:created xsi:type="dcterms:W3CDTF">2024-06-11T15:29:00Z</dcterms:created>
  <dcterms:modified xsi:type="dcterms:W3CDTF">2024-06-11T21:11:27Z</dcterms:modified>
</cp:coreProperties>
</file>