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70"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7" autoAdjust="0"/>
    <p:restoredTop sz="94660"/>
  </p:normalViewPr>
  <p:slideViewPr>
    <p:cSldViewPr snapToGrid="0">
      <p:cViewPr varScale="1">
        <p:scale>
          <a:sx n="102" d="100"/>
          <a:sy n="102" d="100"/>
        </p:scale>
        <p:origin x="76"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2400" units="cm"/>
          <inkml:channel name="Y" type="integer" max="1600" units="cm"/>
          <inkml:channel name="T" type="integer" max="2.14748E9" units="dev"/>
        </inkml:traceFormat>
        <inkml:channelProperties>
          <inkml:channelProperty channel="X" name="resolution" value="79.20792" units="1/cm"/>
          <inkml:channelProperty channel="Y" name="resolution" value="79.20792" units="1/cm"/>
          <inkml:channelProperty channel="T" name="resolution" value="1" units="1/dev"/>
        </inkml:channelProperties>
      </inkml:inkSource>
      <inkml:timestamp xml:id="ts0" timeString="2024-06-11T20:32:22.7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16405 15303 0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96186-DBBA-4D96-AE4F-21ACB422739D}" type="datetimeFigureOut">
              <a:rPr lang="en-GB" smtClean="0"/>
              <a:t>20/06/2024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03CE5-13A4-48C1-B603-95BD35959121}" type="slidenum">
              <a:rPr lang="en-GB" smtClean="0"/>
              <a:t>‹#›</a:t>
            </a:fld>
            <a:endParaRPr lang="en-GB"/>
          </a:p>
        </p:txBody>
      </p:sp>
    </p:spTree>
    <p:extLst>
      <p:ext uri="{BB962C8B-B14F-4D97-AF65-F5344CB8AC3E}">
        <p14:creationId xmlns:p14="http://schemas.microsoft.com/office/powerpoint/2010/main" val="3821033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103CE5-13A4-48C1-B603-95BD35959121}" type="slidenum">
              <a:rPr lang="en-GB" smtClean="0"/>
              <a:t>1</a:t>
            </a:fld>
            <a:endParaRPr lang="en-GB"/>
          </a:p>
        </p:txBody>
      </p:sp>
    </p:spTree>
    <p:extLst>
      <p:ext uri="{BB962C8B-B14F-4D97-AF65-F5344CB8AC3E}">
        <p14:creationId xmlns:p14="http://schemas.microsoft.com/office/powerpoint/2010/main" val="158587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B103CE5-13A4-48C1-B603-95BD35959121}" type="slidenum">
              <a:rPr lang="en-GB" smtClean="0"/>
              <a:t>2</a:t>
            </a:fld>
            <a:endParaRPr lang="en-GB"/>
          </a:p>
        </p:txBody>
      </p:sp>
    </p:spTree>
    <p:extLst>
      <p:ext uri="{BB962C8B-B14F-4D97-AF65-F5344CB8AC3E}">
        <p14:creationId xmlns:p14="http://schemas.microsoft.com/office/powerpoint/2010/main" val="718171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69BB-911B-C12C-A7FF-FD6524ACB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BC01811-51E5-781E-F69F-CD7F330F3C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2426C92-011C-D21C-FE96-C8265E5A7B2A}"/>
              </a:ext>
            </a:extLst>
          </p:cNvPr>
          <p:cNvSpPr>
            <a:spLocks noGrp="1"/>
          </p:cNvSpPr>
          <p:nvPr>
            <p:ph type="dt" sz="half" idx="10"/>
          </p:nvPr>
        </p:nvSpPr>
        <p:spPr/>
        <p:txBody>
          <a:bodyPr/>
          <a:lstStyle/>
          <a:p>
            <a:fld id="{DDD4F01B-4639-4EA4-89D6-EFC441639F72}" type="datetimeFigureOut">
              <a:rPr lang="en-GB" smtClean="0"/>
              <a:t>20/06/2024</a:t>
            </a:fld>
            <a:endParaRPr lang="en-GB"/>
          </a:p>
        </p:txBody>
      </p:sp>
      <p:sp>
        <p:nvSpPr>
          <p:cNvPr id="5" name="Footer Placeholder 4">
            <a:extLst>
              <a:ext uri="{FF2B5EF4-FFF2-40B4-BE49-F238E27FC236}">
                <a16:creationId xmlns:a16="http://schemas.microsoft.com/office/drawing/2014/main" id="{533DFAA3-5B30-9875-407E-2CCB9BEFB7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FA5F6E-077B-ADDE-F3A4-8EE94A051A51}"/>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203191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B6D6-AA9A-D1C1-7A15-478265A6B8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A8BA27-FB58-D947-6291-7E85F17DE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E63950-F26E-E89A-4688-583A34046E79}"/>
              </a:ext>
            </a:extLst>
          </p:cNvPr>
          <p:cNvSpPr>
            <a:spLocks noGrp="1"/>
          </p:cNvSpPr>
          <p:nvPr>
            <p:ph type="dt" sz="half" idx="10"/>
          </p:nvPr>
        </p:nvSpPr>
        <p:spPr/>
        <p:txBody>
          <a:bodyPr/>
          <a:lstStyle/>
          <a:p>
            <a:fld id="{DDD4F01B-4639-4EA4-89D6-EFC441639F72}" type="datetimeFigureOut">
              <a:rPr lang="en-GB" smtClean="0"/>
              <a:t>20/06/2024</a:t>
            </a:fld>
            <a:endParaRPr lang="en-GB"/>
          </a:p>
        </p:txBody>
      </p:sp>
      <p:sp>
        <p:nvSpPr>
          <p:cNvPr id="5" name="Footer Placeholder 4">
            <a:extLst>
              <a:ext uri="{FF2B5EF4-FFF2-40B4-BE49-F238E27FC236}">
                <a16:creationId xmlns:a16="http://schemas.microsoft.com/office/drawing/2014/main" id="{47020897-889C-60F3-091C-16EF5F9177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44CEDD-3F61-8077-EC11-E9577E49D164}"/>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368251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659BA5-AE86-4411-D485-7DBD3048BB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8AC37B-61A2-4A4D-BCF5-8FDDD62FE3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5A7BB9-AB52-D750-E2B9-AD1925C40827}"/>
              </a:ext>
            </a:extLst>
          </p:cNvPr>
          <p:cNvSpPr>
            <a:spLocks noGrp="1"/>
          </p:cNvSpPr>
          <p:nvPr>
            <p:ph type="dt" sz="half" idx="10"/>
          </p:nvPr>
        </p:nvSpPr>
        <p:spPr/>
        <p:txBody>
          <a:bodyPr/>
          <a:lstStyle/>
          <a:p>
            <a:fld id="{DDD4F01B-4639-4EA4-89D6-EFC441639F72}" type="datetimeFigureOut">
              <a:rPr lang="en-GB" smtClean="0"/>
              <a:t>20/06/2024</a:t>
            </a:fld>
            <a:endParaRPr lang="en-GB"/>
          </a:p>
        </p:txBody>
      </p:sp>
      <p:sp>
        <p:nvSpPr>
          <p:cNvPr id="5" name="Footer Placeholder 4">
            <a:extLst>
              <a:ext uri="{FF2B5EF4-FFF2-40B4-BE49-F238E27FC236}">
                <a16:creationId xmlns:a16="http://schemas.microsoft.com/office/drawing/2014/main" id="{9AD6515F-0A47-89FD-4DA2-AE05F96439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33164B-19E9-A71A-F8C7-78A545646D01}"/>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100341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B3CB-268F-F339-2F6D-29086291318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4C4E263-8E9D-FA09-4BD1-A2B8C6BD8B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F1D45E-280E-CD6C-6495-6DA5941AACDD}"/>
              </a:ext>
            </a:extLst>
          </p:cNvPr>
          <p:cNvSpPr>
            <a:spLocks noGrp="1"/>
          </p:cNvSpPr>
          <p:nvPr>
            <p:ph type="dt" sz="half" idx="10"/>
          </p:nvPr>
        </p:nvSpPr>
        <p:spPr/>
        <p:txBody>
          <a:bodyPr/>
          <a:lstStyle/>
          <a:p>
            <a:fld id="{DDD4F01B-4639-4EA4-89D6-EFC441639F72}" type="datetimeFigureOut">
              <a:rPr lang="en-GB" smtClean="0"/>
              <a:t>20/06/2024</a:t>
            </a:fld>
            <a:endParaRPr lang="en-GB"/>
          </a:p>
        </p:txBody>
      </p:sp>
      <p:sp>
        <p:nvSpPr>
          <p:cNvPr id="5" name="Footer Placeholder 4">
            <a:extLst>
              <a:ext uri="{FF2B5EF4-FFF2-40B4-BE49-F238E27FC236}">
                <a16:creationId xmlns:a16="http://schemas.microsoft.com/office/drawing/2014/main" id="{E4194134-1702-2BC5-616D-2B8607214D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D21398-06A0-F867-CAB7-F4CFE3B9CA02}"/>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184579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EFEE-8F30-8B9D-F998-1C67EC5F3C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224832-7EA5-9561-56FC-04AD9F52BA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A1156-169C-F77E-D669-D88AA653596C}"/>
              </a:ext>
            </a:extLst>
          </p:cNvPr>
          <p:cNvSpPr>
            <a:spLocks noGrp="1"/>
          </p:cNvSpPr>
          <p:nvPr>
            <p:ph type="dt" sz="half" idx="10"/>
          </p:nvPr>
        </p:nvSpPr>
        <p:spPr/>
        <p:txBody>
          <a:bodyPr/>
          <a:lstStyle/>
          <a:p>
            <a:fld id="{DDD4F01B-4639-4EA4-89D6-EFC441639F72}" type="datetimeFigureOut">
              <a:rPr lang="en-GB" smtClean="0"/>
              <a:t>20/06/2024</a:t>
            </a:fld>
            <a:endParaRPr lang="en-GB"/>
          </a:p>
        </p:txBody>
      </p:sp>
      <p:sp>
        <p:nvSpPr>
          <p:cNvPr id="5" name="Footer Placeholder 4">
            <a:extLst>
              <a:ext uri="{FF2B5EF4-FFF2-40B4-BE49-F238E27FC236}">
                <a16:creationId xmlns:a16="http://schemas.microsoft.com/office/drawing/2014/main" id="{DA9EE021-4829-8BE5-B0EB-3E87B2C77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E58BC8-09D9-F866-D87B-4C329B90B3B3}"/>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15132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6F43-F959-9E66-0736-8B2BD0FD1D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367CE62-89F4-EC42-9F27-273C166BB7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71B47D2-18D1-493B-6319-A786003BDF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D0E5E42-ABA9-F95D-F1F7-6388D2F28ABF}"/>
              </a:ext>
            </a:extLst>
          </p:cNvPr>
          <p:cNvSpPr>
            <a:spLocks noGrp="1"/>
          </p:cNvSpPr>
          <p:nvPr>
            <p:ph type="dt" sz="half" idx="10"/>
          </p:nvPr>
        </p:nvSpPr>
        <p:spPr/>
        <p:txBody>
          <a:bodyPr/>
          <a:lstStyle/>
          <a:p>
            <a:fld id="{DDD4F01B-4639-4EA4-89D6-EFC441639F72}" type="datetimeFigureOut">
              <a:rPr lang="en-GB" smtClean="0"/>
              <a:t>20/06/2024</a:t>
            </a:fld>
            <a:endParaRPr lang="en-GB"/>
          </a:p>
        </p:txBody>
      </p:sp>
      <p:sp>
        <p:nvSpPr>
          <p:cNvPr id="6" name="Footer Placeholder 5">
            <a:extLst>
              <a:ext uri="{FF2B5EF4-FFF2-40B4-BE49-F238E27FC236}">
                <a16:creationId xmlns:a16="http://schemas.microsoft.com/office/drawing/2014/main" id="{4656D4D4-7ADD-A909-E224-EA926C1D70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C18689-DB3C-F467-0EF9-213192301228}"/>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150130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69A6-6258-3804-69A5-38ADE43E9A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3D6F28-4972-2D8B-7390-B1303C53F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F8D5B-16FE-CDAD-0543-3917F12647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204B6E-1655-DF3E-5648-37D66E9443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FF0A93-47ED-ABF6-D201-875837FD0D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D580379-8E0C-B6C8-950E-C4BD712898C8}"/>
              </a:ext>
            </a:extLst>
          </p:cNvPr>
          <p:cNvSpPr>
            <a:spLocks noGrp="1"/>
          </p:cNvSpPr>
          <p:nvPr>
            <p:ph type="dt" sz="half" idx="10"/>
          </p:nvPr>
        </p:nvSpPr>
        <p:spPr/>
        <p:txBody>
          <a:bodyPr/>
          <a:lstStyle/>
          <a:p>
            <a:fld id="{DDD4F01B-4639-4EA4-89D6-EFC441639F72}" type="datetimeFigureOut">
              <a:rPr lang="en-GB" smtClean="0"/>
              <a:t>20/06/2024</a:t>
            </a:fld>
            <a:endParaRPr lang="en-GB"/>
          </a:p>
        </p:txBody>
      </p:sp>
      <p:sp>
        <p:nvSpPr>
          <p:cNvPr id="8" name="Footer Placeholder 7">
            <a:extLst>
              <a:ext uri="{FF2B5EF4-FFF2-40B4-BE49-F238E27FC236}">
                <a16:creationId xmlns:a16="http://schemas.microsoft.com/office/drawing/2014/main" id="{CF8678FC-9E4E-7A4D-5035-013EA817D9F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AF4F5E-3154-EB5E-FED2-6EB037FBEB3B}"/>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2142873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3243-2C65-12E0-8962-CD4D83084F4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59D0D4-7085-A6A4-9E52-CB9A7E88303D}"/>
              </a:ext>
            </a:extLst>
          </p:cNvPr>
          <p:cNvSpPr>
            <a:spLocks noGrp="1"/>
          </p:cNvSpPr>
          <p:nvPr>
            <p:ph type="dt" sz="half" idx="10"/>
          </p:nvPr>
        </p:nvSpPr>
        <p:spPr/>
        <p:txBody>
          <a:bodyPr/>
          <a:lstStyle/>
          <a:p>
            <a:fld id="{DDD4F01B-4639-4EA4-89D6-EFC441639F72}" type="datetimeFigureOut">
              <a:rPr lang="en-GB" smtClean="0"/>
              <a:t>20/06/2024</a:t>
            </a:fld>
            <a:endParaRPr lang="en-GB"/>
          </a:p>
        </p:txBody>
      </p:sp>
      <p:sp>
        <p:nvSpPr>
          <p:cNvPr id="4" name="Footer Placeholder 3">
            <a:extLst>
              <a:ext uri="{FF2B5EF4-FFF2-40B4-BE49-F238E27FC236}">
                <a16:creationId xmlns:a16="http://schemas.microsoft.com/office/drawing/2014/main" id="{BB4F2CC8-8286-CE6A-255D-0032233E13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B1F342E-3C34-BF2F-D4DF-50A772962EA9}"/>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112410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EE01F3-E489-F3C2-1FDD-30B0A6144978}"/>
              </a:ext>
            </a:extLst>
          </p:cNvPr>
          <p:cNvSpPr>
            <a:spLocks noGrp="1"/>
          </p:cNvSpPr>
          <p:nvPr>
            <p:ph type="dt" sz="half" idx="10"/>
          </p:nvPr>
        </p:nvSpPr>
        <p:spPr/>
        <p:txBody>
          <a:bodyPr/>
          <a:lstStyle/>
          <a:p>
            <a:fld id="{DDD4F01B-4639-4EA4-89D6-EFC441639F72}" type="datetimeFigureOut">
              <a:rPr lang="en-GB" smtClean="0"/>
              <a:t>20/06/2024</a:t>
            </a:fld>
            <a:endParaRPr lang="en-GB"/>
          </a:p>
        </p:txBody>
      </p:sp>
      <p:sp>
        <p:nvSpPr>
          <p:cNvPr id="3" name="Footer Placeholder 2">
            <a:extLst>
              <a:ext uri="{FF2B5EF4-FFF2-40B4-BE49-F238E27FC236}">
                <a16:creationId xmlns:a16="http://schemas.microsoft.com/office/drawing/2014/main" id="{DA3A19A1-8E05-3646-71A0-AD428A4F7AD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25603AA-F17A-8905-91C8-AE5810409373}"/>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19654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B79D-A890-45FE-C161-0D9C9788C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292BE6-09E9-757B-6385-D63E0EEF4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133A23-5217-D7C3-FF29-11C5C40C8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F93ED4-CF24-29EF-0FAF-532D6E27EB6D}"/>
              </a:ext>
            </a:extLst>
          </p:cNvPr>
          <p:cNvSpPr>
            <a:spLocks noGrp="1"/>
          </p:cNvSpPr>
          <p:nvPr>
            <p:ph type="dt" sz="half" idx="10"/>
          </p:nvPr>
        </p:nvSpPr>
        <p:spPr/>
        <p:txBody>
          <a:bodyPr/>
          <a:lstStyle/>
          <a:p>
            <a:fld id="{DDD4F01B-4639-4EA4-89D6-EFC441639F72}" type="datetimeFigureOut">
              <a:rPr lang="en-GB" smtClean="0"/>
              <a:t>20/06/2024</a:t>
            </a:fld>
            <a:endParaRPr lang="en-GB"/>
          </a:p>
        </p:txBody>
      </p:sp>
      <p:sp>
        <p:nvSpPr>
          <p:cNvPr id="6" name="Footer Placeholder 5">
            <a:extLst>
              <a:ext uri="{FF2B5EF4-FFF2-40B4-BE49-F238E27FC236}">
                <a16:creationId xmlns:a16="http://schemas.microsoft.com/office/drawing/2014/main" id="{698066DE-C43C-4A58-4A72-3EB053E1E5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722F2E-5FF3-2E44-C0B9-B3ED58128BA1}"/>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349921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A7EB-8F07-339B-09A1-E45846F76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366FB18-4C45-3FBF-FE36-46C2F027FD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8F7840-4BD0-4109-126B-A609448A7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D43F6-C798-AB1B-DFBF-7E9F92BFD0E5}"/>
              </a:ext>
            </a:extLst>
          </p:cNvPr>
          <p:cNvSpPr>
            <a:spLocks noGrp="1"/>
          </p:cNvSpPr>
          <p:nvPr>
            <p:ph type="dt" sz="half" idx="10"/>
          </p:nvPr>
        </p:nvSpPr>
        <p:spPr/>
        <p:txBody>
          <a:bodyPr/>
          <a:lstStyle/>
          <a:p>
            <a:fld id="{DDD4F01B-4639-4EA4-89D6-EFC441639F72}" type="datetimeFigureOut">
              <a:rPr lang="en-GB" smtClean="0"/>
              <a:t>20/06/2024</a:t>
            </a:fld>
            <a:endParaRPr lang="en-GB"/>
          </a:p>
        </p:txBody>
      </p:sp>
      <p:sp>
        <p:nvSpPr>
          <p:cNvPr id="6" name="Footer Placeholder 5">
            <a:extLst>
              <a:ext uri="{FF2B5EF4-FFF2-40B4-BE49-F238E27FC236}">
                <a16:creationId xmlns:a16="http://schemas.microsoft.com/office/drawing/2014/main" id="{5329E8E5-15AD-D5C0-69A2-D6F1596269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21F07B-C31E-1EBE-C04E-427F8BBD56BD}"/>
              </a:ext>
            </a:extLst>
          </p:cNvPr>
          <p:cNvSpPr>
            <a:spLocks noGrp="1"/>
          </p:cNvSpPr>
          <p:nvPr>
            <p:ph type="sldNum" sz="quarter" idx="12"/>
          </p:nvPr>
        </p:nvSpPr>
        <p:spPr/>
        <p:txBody>
          <a:bodyPr/>
          <a:lstStyle/>
          <a:p>
            <a:fld id="{8F948539-3D10-4B08-B9FE-980D63106DF2}" type="slidenum">
              <a:rPr lang="en-GB" smtClean="0"/>
              <a:t>‹#›</a:t>
            </a:fld>
            <a:endParaRPr lang="en-GB"/>
          </a:p>
        </p:txBody>
      </p:sp>
    </p:spTree>
    <p:extLst>
      <p:ext uri="{BB962C8B-B14F-4D97-AF65-F5344CB8AC3E}">
        <p14:creationId xmlns:p14="http://schemas.microsoft.com/office/powerpoint/2010/main" val="389149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66D79B-9BCB-3930-1B1B-0AF95CDF07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C76610B-A603-71D3-7F6F-163A38BF3A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4E20D4-11E8-72BE-8CEE-49888D3A01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D4F01B-4639-4EA4-89D6-EFC441639F72}" type="datetimeFigureOut">
              <a:rPr lang="en-GB" smtClean="0"/>
              <a:t>20/06/2024</a:t>
            </a:fld>
            <a:endParaRPr lang="en-GB"/>
          </a:p>
        </p:txBody>
      </p:sp>
      <p:sp>
        <p:nvSpPr>
          <p:cNvPr id="5" name="Footer Placeholder 4">
            <a:extLst>
              <a:ext uri="{FF2B5EF4-FFF2-40B4-BE49-F238E27FC236}">
                <a16:creationId xmlns:a16="http://schemas.microsoft.com/office/drawing/2014/main" id="{062F659A-09D1-D650-CF58-764931F16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8CDE8AD-BD9E-F5E2-1FBE-2F869CE17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948539-3D10-4B08-B9FE-980D63106DF2}" type="slidenum">
              <a:rPr lang="en-GB" smtClean="0"/>
              <a:t>‹#›</a:t>
            </a:fld>
            <a:endParaRPr lang="en-GB"/>
          </a:p>
        </p:txBody>
      </p:sp>
    </p:spTree>
    <p:extLst>
      <p:ext uri="{BB962C8B-B14F-4D97-AF65-F5344CB8AC3E}">
        <p14:creationId xmlns:p14="http://schemas.microsoft.com/office/powerpoint/2010/main" val="261624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E13A-B5C5-424C-25B1-CE17816CDEB1}"/>
              </a:ext>
            </a:extLst>
          </p:cNvPr>
          <p:cNvSpPr>
            <a:spLocks noGrp="1"/>
          </p:cNvSpPr>
          <p:nvPr>
            <p:ph type="ctrTitle"/>
          </p:nvPr>
        </p:nvSpPr>
        <p:spPr/>
        <p:txBody>
          <a:bodyPr/>
          <a:lstStyle/>
          <a:p>
            <a:r>
              <a:rPr lang="en-GB" b="1" dirty="0" err="1"/>
              <a:t>Mentorness</a:t>
            </a:r>
            <a:r>
              <a:rPr lang="en-GB" b="1" dirty="0"/>
              <a:t> Project 2</a:t>
            </a:r>
          </a:p>
        </p:txBody>
      </p:sp>
      <p:sp>
        <p:nvSpPr>
          <p:cNvPr id="3" name="Subtitle 2">
            <a:extLst>
              <a:ext uri="{FF2B5EF4-FFF2-40B4-BE49-F238E27FC236}">
                <a16:creationId xmlns:a16="http://schemas.microsoft.com/office/drawing/2014/main" id="{3E6546FE-E72F-D734-1E7F-5D3C0C1AC9F6}"/>
              </a:ext>
            </a:extLst>
          </p:cNvPr>
          <p:cNvSpPr>
            <a:spLocks noGrp="1"/>
          </p:cNvSpPr>
          <p:nvPr>
            <p:ph type="subTitle" idx="1"/>
          </p:nvPr>
        </p:nvSpPr>
        <p:spPr/>
        <p:txBody>
          <a:bodyPr/>
          <a:lstStyle/>
          <a:p>
            <a:r>
              <a:rPr lang="en-GB" b="1" dirty="0" err="1"/>
              <a:t>FasTag</a:t>
            </a:r>
            <a:r>
              <a:rPr lang="en-GB" b="1" dirty="0"/>
              <a:t> Fraud Detection</a:t>
            </a:r>
          </a:p>
        </p:txBody>
      </p:sp>
    </p:spTree>
    <p:extLst>
      <p:ext uri="{BB962C8B-B14F-4D97-AF65-F5344CB8AC3E}">
        <p14:creationId xmlns:p14="http://schemas.microsoft.com/office/powerpoint/2010/main" val="4002534305"/>
      </p:ext>
    </p:extLst>
  </p:cSld>
  <p:clrMapOvr>
    <a:masterClrMapping/>
  </p:clrMapOvr>
  <mc:AlternateContent xmlns:mc="http://schemas.openxmlformats.org/markup-compatibility/2006">
    <mc:Choice xmlns:p14="http://schemas.microsoft.com/office/powerpoint/2010/main" Requires="p14">
      <p:transition spd="slow" p14:dur="2000" advTm="4842"/>
    </mc:Choice>
    <mc:Fallback>
      <p:transition spd="slow" advTm="48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CB34-8B8B-FEC0-941E-4119496A603F}"/>
              </a:ext>
            </a:extLst>
          </p:cNvPr>
          <p:cNvSpPr>
            <a:spLocks noGrp="1"/>
          </p:cNvSpPr>
          <p:nvPr>
            <p:ph type="title"/>
          </p:nvPr>
        </p:nvSpPr>
        <p:spPr/>
        <p:txBody>
          <a:bodyPr/>
          <a:lstStyle/>
          <a:p>
            <a:r>
              <a:rPr lang="en-GB" b="1" dirty="0"/>
              <a:t>Machine Learning Model Development</a:t>
            </a:r>
          </a:p>
        </p:txBody>
      </p:sp>
      <p:sp>
        <p:nvSpPr>
          <p:cNvPr id="3" name="Content Placeholder 2">
            <a:extLst>
              <a:ext uri="{FF2B5EF4-FFF2-40B4-BE49-F238E27FC236}">
                <a16:creationId xmlns:a16="http://schemas.microsoft.com/office/drawing/2014/main" id="{8EA6D261-B4BF-BF30-D359-45E3EABE70B4}"/>
              </a:ext>
            </a:extLst>
          </p:cNvPr>
          <p:cNvSpPr>
            <a:spLocks noGrp="1"/>
          </p:cNvSpPr>
          <p:nvPr>
            <p:ph idx="1"/>
          </p:nvPr>
        </p:nvSpPr>
        <p:spPr/>
        <p:txBody>
          <a:bodyPr>
            <a:normAutofit fontScale="92500" lnSpcReduction="20000"/>
          </a:bodyPr>
          <a:lstStyle/>
          <a:p>
            <a:pPr marL="0" indent="0">
              <a:buNone/>
            </a:pPr>
            <a:r>
              <a:rPr lang="en-GB" b="1" u="sng" dirty="0"/>
              <a:t>Steps:</a:t>
            </a:r>
          </a:p>
          <a:p>
            <a:pPr marL="971550" lvl="1" indent="-514350">
              <a:buFont typeface="+mj-lt"/>
              <a:buAutoNum type="arabicParenR"/>
            </a:pPr>
            <a:r>
              <a:rPr lang="en-GB" sz="1800" b="1" dirty="0"/>
              <a:t>Model Selection:</a:t>
            </a:r>
            <a:r>
              <a:rPr lang="en-GB" sz="1800" dirty="0"/>
              <a:t> A hard voting classifier between three binary classification models: a logistic regression, a random forest classifier and a support vector machine.</a:t>
            </a:r>
            <a:endParaRPr lang="en-GB" sz="1800" b="1" dirty="0"/>
          </a:p>
          <a:p>
            <a:pPr marL="971550" lvl="1" indent="-514350">
              <a:buFont typeface="+mj-lt"/>
              <a:buAutoNum type="arabicParenR"/>
            </a:pPr>
            <a:r>
              <a:rPr lang="en-GB" sz="1800" b="1" dirty="0"/>
              <a:t>Feature Creation:</a:t>
            </a:r>
            <a:r>
              <a:rPr lang="en-GB" sz="1800" dirty="0"/>
              <a:t> Two columns, “UNDERPAID TRANSACTION” (e.g. whether or not a transaction is underpaid) and “QUARTER” (e.g. the quarter of the year in which the transaction took place), are created.</a:t>
            </a:r>
          </a:p>
          <a:p>
            <a:pPr marL="971550" lvl="1" indent="-514350">
              <a:buFont typeface="+mj-lt"/>
              <a:buAutoNum type="arabicParenR"/>
            </a:pPr>
            <a:r>
              <a:rPr lang="en-GB" sz="1800" b="1" dirty="0"/>
              <a:t>Feature Selection:</a:t>
            </a:r>
            <a:r>
              <a:rPr lang="en-GB" sz="1800" dirty="0"/>
              <a:t> The “TRANSACTION ID”, “TIMESTAMP”, “TRANSACTION AMOUNT”, “AMOUNT PAID”, “GEOGRAPHICAL LOCATION” and “VEHICLE PLATE NUMBER” columns are removed, as are deemed weak predictors of the “FRAUD INDICATOR” column.</a:t>
            </a:r>
          </a:p>
          <a:p>
            <a:pPr marL="971550" lvl="1" indent="-514350">
              <a:buFont typeface="+mj-lt"/>
              <a:buAutoNum type="arabicParenR"/>
            </a:pPr>
            <a:r>
              <a:rPr lang="en-GB" sz="1800" b="1" dirty="0"/>
              <a:t>Feature Transformation:</a:t>
            </a:r>
            <a:r>
              <a:rPr lang="en-GB" sz="1800" dirty="0"/>
              <a:t> Of all remaining features, the categorical variables are transformed via one-hot encoding and the numerical variable (“VEHICLE SPEED”) is transformed via standard scaling. The target variable (“FRAUD INDICATOR”) is converted to integer type (e.g. 1 for “Fraud” and 0 for “Not Fraud”)</a:t>
            </a:r>
            <a:endParaRPr lang="en-GB" sz="1800" b="1" dirty="0"/>
          </a:p>
          <a:p>
            <a:pPr marL="971550" lvl="1" indent="-514350">
              <a:buFont typeface="+mj-lt"/>
              <a:buAutoNum type="arabicParenR"/>
            </a:pPr>
            <a:r>
              <a:rPr lang="en-GB" sz="1800" b="1" dirty="0"/>
              <a:t>Train-Test Splitting:</a:t>
            </a:r>
            <a:r>
              <a:rPr lang="en-GB" sz="1800" dirty="0"/>
              <a:t> Split the dataset into a training set and a testing set with an 80-20 distribution.</a:t>
            </a:r>
            <a:endParaRPr lang="en-GB" sz="1800" b="1" dirty="0"/>
          </a:p>
          <a:p>
            <a:pPr marL="971550" lvl="1" indent="-514350">
              <a:buFont typeface="+mj-lt"/>
              <a:buAutoNum type="arabicParenR"/>
            </a:pPr>
            <a:r>
              <a:rPr lang="en-GB" sz="1800" b="1" dirty="0"/>
              <a:t>Hyperparameter Tuning:</a:t>
            </a:r>
            <a:r>
              <a:rPr lang="en-GB" sz="1800" dirty="0"/>
              <a:t> Apply 5-fold grid search cross-validation on the dataset for each of the three models.</a:t>
            </a:r>
          </a:p>
          <a:p>
            <a:pPr marL="971550" lvl="1" indent="-514350">
              <a:buFont typeface="+mj-lt"/>
              <a:buAutoNum type="arabicParenR"/>
            </a:pPr>
            <a:r>
              <a:rPr lang="en-GB" sz="1800" b="1" dirty="0"/>
              <a:t>Model Evaluation: </a:t>
            </a:r>
            <a:r>
              <a:rPr lang="en-GB" sz="1800" dirty="0"/>
              <a:t>Select the best parameters for each model (e.g. those yielding the highest accuracy score), incorporate the resulting three models in the voting classifier and compute the accuracy score, the precision score, the recall score and the F1-score.</a:t>
            </a:r>
          </a:p>
        </p:txBody>
      </p:sp>
    </p:spTree>
    <p:extLst>
      <p:ext uri="{BB962C8B-B14F-4D97-AF65-F5344CB8AC3E}">
        <p14:creationId xmlns:p14="http://schemas.microsoft.com/office/powerpoint/2010/main" val="1809729532"/>
      </p:ext>
    </p:extLst>
  </p:cSld>
  <p:clrMapOvr>
    <a:masterClrMapping/>
  </p:clrMapOvr>
  <mc:AlternateContent xmlns:mc="http://schemas.openxmlformats.org/markup-compatibility/2006">
    <mc:Choice xmlns:p14="http://schemas.microsoft.com/office/powerpoint/2010/main" Requires="p14">
      <p:transition spd="slow" p14:dur="2000" advTm="91091"/>
    </mc:Choice>
    <mc:Fallback>
      <p:transition spd="slow" advTm="9109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CB34-8B8B-FEC0-941E-4119496A603F}"/>
              </a:ext>
            </a:extLst>
          </p:cNvPr>
          <p:cNvSpPr>
            <a:spLocks noGrp="1"/>
          </p:cNvSpPr>
          <p:nvPr>
            <p:ph type="title"/>
          </p:nvPr>
        </p:nvSpPr>
        <p:spPr/>
        <p:txBody>
          <a:bodyPr/>
          <a:lstStyle/>
          <a:p>
            <a:r>
              <a:rPr lang="en-GB" b="1" dirty="0"/>
              <a:t>Machine Learning Model Development</a:t>
            </a:r>
          </a:p>
        </p:txBody>
      </p:sp>
      <p:sp>
        <p:nvSpPr>
          <p:cNvPr id="3" name="Content Placeholder 2">
            <a:extLst>
              <a:ext uri="{FF2B5EF4-FFF2-40B4-BE49-F238E27FC236}">
                <a16:creationId xmlns:a16="http://schemas.microsoft.com/office/drawing/2014/main" id="{8EA6D261-B4BF-BF30-D359-45E3EABE70B4}"/>
              </a:ext>
            </a:extLst>
          </p:cNvPr>
          <p:cNvSpPr>
            <a:spLocks noGrp="1"/>
          </p:cNvSpPr>
          <p:nvPr>
            <p:ph idx="1"/>
          </p:nvPr>
        </p:nvSpPr>
        <p:spPr/>
        <p:txBody>
          <a:bodyPr>
            <a:normAutofit fontScale="85000" lnSpcReduction="10000"/>
          </a:bodyPr>
          <a:lstStyle/>
          <a:p>
            <a:pPr marL="0" indent="0">
              <a:buNone/>
            </a:pPr>
            <a:r>
              <a:rPr lang="en-GB" b="1" u="sng" dirty="0"/>
              <a:t>Result:</a:t>
            </a:r>
            <a:r>
              <a:rPr lang="en-GB" dirty="0"/>
              <a:t> The best performing model is a voting classifier with the following parameters for each of the incorporated models:</a:t>
            </a:r>
          </a:p>
          <a:p>
            <a:pPr marL="457200" indent="-457200">
              <a:buFont typeface="+mj-lt"/>
              <a:buAutoNum type="arabicParenR"/>
            </a:pPr>
            <a:r>
              <a:rPr lang="en-GB" sz="2400" dirty="0">
                <a:cs typeface="Courier New" panose="02070309020205020404" pitchFamily="49" charset="0"/>
              </a:rPr>
              <a:t>Logistic Regression: </a:t>
            </a:r>
            <a:r>
              <a:rPr lang="en-GB" sz="2400" dirty="0">
                <a:latin typeface="Consolas" panose="020B0609020204030204" pitchFamily="49" charset="0"/>
                <a:cs typeface="Courier New" panose="02070309020205020404" pitchFamily="49" charset="0"/>
              </a:rPr>
              <a:t>C = 0.1, </a:t>
            </a:r>
            <a:r>
              <a:rPr lang="en-GB" sz="2400" dirty="0" err="1">
                <a:latin typeface="Consolas" panose="020B0609020204030204" pitchFamily="49" charset="0"/>
                <a:cs typeface="Courier New" panose="02070309020205020404" pitchFamily="49" charset="0"/>
              </a:rPr>
              <a:t>max_iter</a:t>
            </a:r>
            <a:r>
              <a:rPr lang="en-GB" sz="2400" dirty="0">
                <a:latin typeface="Consolas" panose="020B0609020204030204" pitchFamily="49" charset="0"/>
                <a:cs typeface="Courier New" panose="02070309020205020404" pitchFamily="49" charset="0"/>
              </a:rPr>
              <a:t> = 5, </a:t>
            </a:r>
            <a:r>
              <a:rPr lang="en-GB" sz="2400" dirty="0" err="1">
                <a:latin typeface="Consolas" panose="020B0609020204030204" pitchFamily="49" charset="0"/>
                <a:cs typeface="Courier New" panose="02070309020205020404" pitchFamily="49" charset="0"/>
              </a:rPr>
              <a:t>tol</a:t>
            </a:r>
            <a:r>
              <a:rPr lang="en-GB" sz="2400" dirty="0">
                <a:latin typeface="Consolas" panose="020B0609020204030204" pitchFamily="49" charset="0"/>
                <a:cs typeface="Courier New" panose="02070309020205020404" pitchFamily="49" charset="0"/>
              </a:rPr>
              <a:t> = 0.001</a:t>
            </a:r>
          </a:p>
          <a:p>
            <a:pPr marL="457200" indent="-457200">
              <a:buFont typeface="+mj-lt"/>
              <a:buAutoNum type="arabicParenR"/>
            </a:pPr>
            <a:r>
              <a:rPr lang="en-GB" sz="2400" dirty="0">
                <a:latin typeface="Aptos (Body)"/>
                <a:cs typeface="Courier New" panose="02070309020205020404" pitchFamily="49" charset="0"/>
              </a:rPr>
              <a:t>Random Forest Classifier:</a:t>
            </a:r>
            <a:r>
              <a:rPr lang="en-GB" sz="2400" dirty="0">
                <a:latin typeface="Consolas" panose="020B0609020204030204" pitchFamily="49" charset="0"/>
                <a:cs typeface="Courier New" panose="02070309020205020404" pitchFamily="49" charset="0"/>
              </a:rPr>
              <a:t> </a:t>
            </a:r>
            <a:r>
              <a:rPr lang="en-GB" sz="2400" dirty="0" err="1">
                <a:latin typeface="Consolas" panose="020B0609020204030204" pitchFamily="49" charset="0"/>
                <a:cs typeface="Courier New" panose="02070309020205020404" pitchFamily="49" charset="0"/>
              </a:rPr>
              <a:t>max_depth</a:t>
            </a:r>
            <a:r>
              <a:rPr lang="en-GB" sz="2400" dirty="0">
                <a:latin typeface="Consolas" panose="020B0609020204030204" pitchFamily="49" charset="0"/>
                <a:cs typeface="Courier New" panose="02070309020205020404" pitchFamily="49" charset="0"/>
              </a:rPr>
              <a:t> = 3, </a:t>
            </a:r>
            <a:r>
              <a:rPr lang="en-GB" sz="2400" dirty="0" err="1">
                <a:latin typeface="Consolas" panose="020B0609020204030204" pitchFamily="49" charset="0"/>
                <a:cs typeface="Courier New" panose="02070309020205020404" pitchFamily="49" charset="0"/>
              </a:rPr>
              <a:t>max_features</a:t>
            </a:r>
            <a:r>
              <a:rPr lang="en-GB" sz="2400" dirty="0">
                <a:latin typeface="Consolas" panose="020B0609020204030204" pitchFamily="49" charset="0"/>
                <a:cs typeface="Courier New" panose="02070309020205020404" pitchFamily="49" charset="0"/>
              </a:rPr>
              <a:t> = “log2”, </a:t>
            </a:r>
            <a:r>
              <a:rPr lang="en-GB" sz="2400" dirty="0" err="1">
                <a:latin typeface="Consolas" panose="020B0609020204030204" pitchFamily="49" charset="0"/>
                <a:cs typeface="Courier New" panose="02070309020205020404" pitchFamily="49" charset="0"/>
              </a:rPr>
              <a:t>min_samples_leaf</a:t>
            </a:r>
            <a:r>
              <a:rPr lang="en-GB" sz="2400" dirty="0">
                <a:latin typeface="Consolas" panose="020B0609020204030204" pitchFamily="49" charset="0"/>
                <a:cs typeface="Courier New" panose="02070309020205020404" pitchFamily="49" charset="0"/>
              </a:rPr>
              <a:t> = 10, </a:t>
            </a:r>
            <a:r>
              <a:rPr lang="en-GB" sz="2400" dirty="0" err="1">
                <a:latin typeface="Consolas" panose="020B0609020204030204" pitchFamily="49" charset="0"/>
                <a:cs typeface="Courier New" panose="02070309020205020404" pitchFamily="49" charset="0"/>
              </a:rPr>
              <a:t>min_samples_split</a:t>
            </a:r>
            <a:r>
              <a:rPr lang="en-GB" sz="2400" dirty="0">
                <a:latin typeface="Consolas" panose="020B0609020204030204" pitchFamily="49" charset="0"/>
                <a:cs typeface="Courier New" panose="02070309020205020404" pitchFamily="49" charset="0"/>
              </a:rPr>
              <a:t> = 10, </a:t>
            </a:r>
            <a:r>
              <a:rPr lang="en-GB" sz="2400" dirty="0" err="1">
                <a:latin typeface="Consolas" panose="020B0609020204030204" pitchFamily="49" charset="0"/>
                <a:cs typeface="Courier New" panose="02070309020205020404" pitchFamily="49" charset="0"/>
              </a:rPr>
              <a:t>n_estimators</a:t>
            </a:r>
            <a:r>
              <a:rPr lang="en-GB" sz="2400" dirty="0">
                <a:latin typeface="Consolas" panose="020B0609020204030204" pitchFamily="49" charset="0"/>
                <a:cs typeface="Courier New" panose="02070309020205020404" pitchFamily="49" charset="0"/>
              </a:rPr>
              <a:t> = 100</a:t>
            </a:r>
            <a:endParaRPr lang="en-GB" sz="2400" dirty="0">
              <a:latin typeface="Aptos (Body)"/>
              <a:cs typeface="Courier New" panose="02070309020205020404" pitchFamily="49" charset="0"/>
            </a:endParaRPr>
          </a:p>
          <a:p>
            <a:pPr marL="457200" indent="-457200">
              <a:buFont typeface="+mj-lt"/>
              <a:buAutoNum type="arabicParenR"/>
            </a:pPr>
            <a:r>
              <a:rPr lang="en-GB" sz="2400" dirty="0">
                <a:latin typeface="Aptos (Body)"/>
                <a:cs typeface="Courier New" panose="02070309020205020404" pitchFamily="49" charset="0"/>
              </a:rPr>
              <a:t>Support Vector Machine: </a:t>
            </a:r>
            <a:r>
              <a:rPr lang="en-GB" sz="2400" dirty="0">
                <a:latin typeface="Consolas" panose="020B0609020204030204" pitchFamily="49" charset="0"/>
                <a:cs typeface="Courier New" panose="02070309020205020404" pitchFamily="49" charset="0"/>
              </a:rPr>
              <a:t>C = 0.1, </a:t>
            </a:r>
            <a:r>
              <a:rPr lang="en-GB" sz="2400" dirty="0" err="1">
                <a:latin typeface="Consolas" panose="020B0609020204030204" pitchFamily="49" charset="0"/>
                <a:cs typeface="Courier New" panose="02070309020205020404" pitchFamily="49" charset="0"/>
              </a:rPr>
              <a:t>max_iter</a:t>
            </a:r>
            <a:r>
              <a:rPr lang="en-GB" sz="2400" dirty="0">
                <a:latin typeface="Consolas" panose="020B0609020204030204" pitchFamily="49" charset="0"/>
                <a:cs typeface="Courier New" panose="02070309020205020404" pitchFamily="49" charset="0"/>
              </a:rPr>
              <a:t> = 100, </a:t>
            </a:r>
            <a:r>
              <a:rPr lang="en-GB" sz="2400" dirty="0" err="1">
                <a:latin typeface="Consolas" panose="020B0609020204030204" pitchFamily="49" charset="0"/>
                <a:cs typeface="Courier New" panose="02070309020205020404" pitchFamily="49" charset="0"/>
              </a:rPr>
              <a:t>tol</a:t>
            </a:r>
            <a:r>
              <a:rPr lang="en-GB" sz="2400" dirty="0">
                <a:latin typeface="Consolas" panose="020B0609020204030204" pitchFamily="49" charset="0"/>
                <a:cs typeface="Courier New" panose="02070309020205020404" pitchFamily="49" charset="0"/>
              </a:rPr>
              <a:t> = 0.001</a:t>
            </a:r>
          </a:p>
          <a:p>
            <a:pPr marL="0" indent="0">
              <a:buNone/>
            </a:pPr>
            <a:endParaRPr lang="en-GB" sz="2400" dirty="0">
              <a:latin typeface="Consolas" panose="020B0609020204030204" pitchFamily="49" charset="0"/>
              <a:cs typeface="Courier New" panose="02070309020205020404" pitchFamily="49" charset="0"/>
            </a:endParaRPr>
          </a:p>
          <a:p>
            <a:pPr marL="0" indent="0">
              <a:buNone/>
            </a:pPr>
            <a:r>
              <a:rPr lang="en-GB" sz="2400" b="1" u="sng" dirty="0"/>
              <a:t>Scores:</a:t>
            </a:r>
          </a:p>
          <a:p>
            <a:r>
              <a:rPr lang="en-GB" sz="2400" u="sng" dirty="0">
                <a:latin typeface="Aptos (Body)"/>
                <a:cs typeface="Courier New" panose="02070309020205020404" pitchFamily="49" charset="0"/>
              </a:rPr>
              <a:t>Accuracy Score:</a:t>
            </a:r>
            <a:r>
              <a:rPr lang="en-GB" sz="2400" dirty="0">
                <a:latin typeface="Aptos (Body)"/>
                <a:cs typeface="Courier New" panose="02070309020205020404" pitchFamily="49" charset="0"/>
              </a:rPr>
              <a:t> 0.993</a:t>
            </a:r>
          </a:p>
          <a:p>
            <a:r>
              <a:rPr lang="en-GB" sz="2400" u="sng" dirty="0">
                <a:latin typeface="Aptos (Body)"/>
                <a:cs typeface="Courier New" panose="02070309020205020404" pitchFamily="49" charset="0"/>
              </a:rPr>
              <a:t>Precision Score:</a:t>
            </a:r>
            <a:r>
              <a:rPr lang="en-GB" sz="2400" dirty="0">
                <a:latin typeface="Aptos (Body)"/>
                <a:cs typeface="Courier New" panose="02070309020205020404" pitchFamily="49" charset="0"/>
              </a:rPr>
              <a:t> 0.968</a:t>
            </a:r>
          </a:p>
          <a:p>
            <a:r>
              <a:rPr lang="en-GB" sz="2400" u="sng" dirty="0">
                <a:latin typeface="Aptos (Body)"/>
                <a:cs typeface="Courier New" panose="02070309020205020404" pitchFamily="49" charset="0"/>
              </a:rPr>
              <a:t>Recall Score:</a:t>
            </a:r>
            <a:r>
              <a:rPr lang="en-GB" sz="2400" dirty="0">
                <a:latin typeface="Aptos (Body)"/>
                <a:cs typeface="Courier New" panose="02070309020205020404" pitchFamily="49" charset="0"/>
              </a:rPr>
              <a:t> 1.000</a:t>
            </a:r>
            <a:endParaRPr lang="en-GB" sz="2400" u="sng" dirty="0">
              <a:latin typeface="Aptos (Body)"/>
              <a:cs typeface="Courier New" panose="02070309020205020404" pitchFamily="49" charset="0"/>
            </a:endParaRPr>
          </a:p>
          <a:p>
            <a:r>
              <a:rPr lang="en-GB" sz="2400" u="sng" dirty="0">
                <a:latin typeface="Aptos (Body)"/>
                <a:cs typeface="Courier New" panose="02070309020205020404" pitchFamily="49" charset="0"/>
              </a:rPr>
              <a:t>F1-Score:</a:t>
            </a:r>
            <a:r>
              <a:rPr lang="en-GB" sz="2400" dirty="0">
                <a:latin typeface="Aptos (Body)"/>
                <a:cs typeface="Courier New" panose="02070309020205020404" pitchFamily="49" charset="0"/>
              </a:rPr>
              <a:t> 0.984</a:t>
            </a:r>
            <a:endParaRPr lang="en-GB" sz="2400" u="sng" dirty="0">
              <a:latin typeface="Aptos (Body)"/>
              <a:cs typeface="Courier New" panose="02070309020205020404" pitchFamily="49" charset="0"/>
            </a:endParaRPr>
          </a:p>
          <a:p>
            <a:pPr marL="457200" indent="-457200">
              <a:buFont typeface="+mj-lt"/>
              <a:buAutoNum type="arabicParenR"/>
            </a:pPr>
            <a:endParaRPr lang="en-GB" sz="2400" dirty="0">
              <a:latin typeface="Aptos (Body)"/>
              <a:cs typeface="Courier New" panose="02070309020205020404" pitchFamily="49" charset="0"/>
            </a:endParaRPr>
          </a:p>
        </p:txBody>
      </p:sp>
    </p:spTree>
    <p:extLst>
      <p:ext uri="{BB962C8B-B14F-4D97-AF65-F5344CB8AC3E}">
        <p14:creationId xmlns:p14="http://schemas.microsoft.com/office/powerpoint/2010/main" val="607901963"/>
      </p:ext>
    </p:extLst>
  </p:cSld>
  <p:clrMapOvr>
    <a:masterClrMapping/>
  </p:clrMapOvr>
  <mc:AlternateContent xmlns:mc="http://schemas.openxmlformats.org/markup-compatibility/2006">
    <mc:Choice xmlns:p14="http://schemas.microsoft.com/office/powerpoint/2010/main" Requires="p14">
      <p:transition spd="slow" p14:dur="2000" advTm="46703"/>
    </mc:Choice>
    <mc:Fallback>
      <p:transition spd="slow" advTm="4670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CE75-388A-A9C7-C5EF-AC3446353721}"/>
              </a:ext>
            </a:extLst>
          </p:cNvPr>
          <p:cNvSpPr>
            <a:spLocks noGrp="1"/>
          </p:cNvSpPr>
          <p:nvPr>
            <p:ph type="title"/>
          </p:nvPr>
        </p:nvSpPr>
        <p:spPr/>
        <p:txBody>
          <a:bodyPr/>
          <a:lstStyle/>
          <a:p>
            <a:r>
              <a:rPr lang="en-GB" b="1" dirty="0"/>
              <a:t>Conclusion</a:t>
            </a:r>
          </a:p>
        </p:txBody>
      </p:sp>
      <p:sp>
        <p:nvSpPr>
          <p:cNvPr id="3" name="Content Placeholder 2">
            <a:extLst>
              <a:ext uri="{FF2B5EF4-FFF2-40B4-BE49-F238E27FC236}">
                <a16:creationId xmlns:a16="http://schemas.microsoft.com/office/drawing/2014/main" id="{24CFC6C3-BA38-9C96-DADE-9076D8F1B992}"/>
              </a:ext>
            </a:extLst>
          </p:cNvPr>
          <p:cNvSpPr>
            <a:spLocks noGrp="1"/>
          </p:cNvSpPr>
          <p:nvPr>
            <p:ph idx="1"/>
          </p:nvPr>
        </p:nvSpPr>
        <p:spPr/>
        <p:txBody>
          <a:bodyPr>
            <a:normAutofit fontScale="92500"/>
          </a:bodyPr>
          <a:lstStyle/>
          <a:p>
            <a:pPr marL="0" indent="0">
              <a:buNone/>
            </a:pPr>
            <a:r>
              <a:rPr lang="en-GB" sz="3500" dirty="0"/>
              <a:t>Whether or not a </a:t>
            </a:r>
            <a:r>
              <a:rPr lang="en-GB" sz="3500" dirty="0" err="1"/>
              <a:t>FasTag</a:t>
            </a:r>
            <a:r>
              <a:rPr lang="en-GB" sz="3500" dirty="0"/>
              <a:t> transaction is fraudulent can be accurately predicted be the following variables:</a:t>
            </a:r>
          </a:p>
          <a:p>
            <a:pPr marL="742950" indent="-742950">
              <a:buFont typeface="+mj-lt"/>
              <a:buAutoNum type="arabicParenR"/>
            </a:pPr>
            <a:r>
              <a:rPr lang="en-GB" sz="3500" dirty="0"/>
              <a:t>Whether or not the transaction has been underpaid;</a:t>
            </a:r>
          </a:p>
          <a:p>
            <a:pPr marL="742950" indent="-742950">
              <a:buFont typeface="+mj-lt"/>
              <a:buAutoNum type="arabicParenR"/>
            </a:pPr>
            <a:r>
              <a:rPr lang="en-GB" sz="3500" dirty="0"/>
              <a:t>The vehicle’s type, speed and dimension;</a:t>
            </a:r>
          </a:p>
          <a:p>
            <a:pPr marL="742950" indent="-742950">
              <a:buFont typeface="+mj-lt"/>
              <a:buAutoNum type="arabicParenR"/>
            </a:pPr>
            <a:r>
              <a:rPr lang="en-GB" sz="3500" dirty="0"/>
              <a:t>The toll booth in which the transaction took place, and;</a:t>
            </a:r>
          </a:p>
          <a:p>
            <a:pPr marL="742950" indent="-742950">
              <a:buFont typeface="+mj-lt"/>
              <a:buAutoNum type="arabicParenR"/>
            </a:pPr>
            <a:r>
              <a:rPr lang="en-GB" sz="3500" dirty="0"/>
              <a:t>The quarter of the year in which the transaction took place.</a:t>
            </a:r>
          </a:p>
        </p:txBody>
      </p:sp>
    </p:spTree>
    <p:extLst>
      <p:ext uri="{BB962C8B-B14F-4D97-AF65-F5344CB8AC3E}">
        <p14:creationId xmlns:p14="http://schemas.microsoft.com/office/powerpoint/2010/main" val="4255994189"/>
      </p:ext>
    </p:extLst>
  </p:cSld>
  <p:clrMapOvr>
    <a:masterClrMapping/>
  </p:clrMapOvr>
  <mc:AlternateContent xmlns:mc="http://schemas.openxmlformats.org/markup-compatibility/2006">
    <mc:Choice xmlns:p14="http://schemas.microsoft.com/office/powerpoint/2010/main" Requires="p14">
      <p:transition spd="slow" p14:dur="2000" advTm="28795"/>
    </mc:Choice>
    <mc:Fallback>
      <p:transition spd="slow" advTm="2879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7333-A6AD-81D7-90C9-D51A4D78C5CA}"/>
              </a:ext>
            </a:extLst>
          </p:cNvPr>
          <p:cNvSpPr>
            <a:spLocks noGrp="1"/>
          </p:cNvSpPr>
          <p:nvPr>
            <p:ph type="title"/>
          </p:nvPr>
        </p:nvSpPr>
        <p:spPr/>
        <p:txBody>
          <a:bodyPr/>
          <a:lstStyle/>
          <a:p>
            <a:r>
              <a:rPr lang="en-GB" b="1" dirty="0"/>
              <a:t>Outline</a:t>
            </a:r>
          </a:p>
        </p:txBody>
      </p:sp>
      <p:sp>
        <p:nvSpPr>
          <p:cNvPr id="3" name="Content Placeholder 2">
            <a:extLst>
              <a:ext uri="{FF2B5EF4-FFF2-40B4-BE49-F238E27FC236}">
                <a16:creationId xmlns:a16="http://schemas.microsoft.com/office/drawing/2014/main" id="{478233FE-80DB-DE2C-CFAF-B9D1B64767B2}"/>
              </a:ext>
            </a:extLst>
          </p:cNvPr>
          <p:cNvSpPr>
            <a:spLocks noGrp="1"/>
          </p:cNvSpPr>
          <p:nvPr>
            <p:ph idx="1"/>
          </p:nvPr>
        </p:nvSpPr>
        <p:spPr/>
        <p:txBody>
          <a:bodyPr/>
          <a:lstStyle/>
          <a:p>
            <a:pPr marL="514350" indent="-514350">
              <a:buFont typeface="+mj-lt"/>
              <a:buAutoNum type="arabicParenR"/>
            </a:pPr>
            <a:r>
              <a:rPr lang="en-GB" dirty="0"/>
              <a:t>Context</a:t>
            </a:r>
          </a:p>
          <a:p>
            <a:pPr marL="514350" indent="-514350">
              <a:buFont typeface="+mj-lt"/>
              <a:buAutoNum type="arabicParenR"/>
            </a:pPr>
            <a:r>
              <a:rPr lang="en-GB" dirty="0"/>
              <a:t>Dataset</a:t>
            </a:r>
          </a:p>
          <a:p>
            <a:pPr marL="514350" indent="-514350">
              <a:buFont typeface="+mj-lt"/>
              <a:buAutoNum type="arabicParenR"/>
            </a:pPr>
            <a:r>
              <a:rPr lang="en-GB" dirty="0"/>
              <a:t>Exploratory Data Analysis</a:t>
            </a:r>
          </a:p>
          <a:p>
            <a:pPr marL="514350" indent="-514350">
              <a:buFont typeface="+mj-lt"/>
              <a:buAutoNum type="arabicParenR"/>
            </a:pPr>
            <a:r>
              <a:rPr lang="en-GB" dirty="0"/>
              <a:t>Machine Learning Model Development</a:t>
            </a:r>
          </a:p>
          <a:p>
            <a:pPr marL="514350" indent="-514350">
              <a:buFont typeface="+mj-lt"/>
              <a:buAutoNum type="arabicParenR"/>
            </a:pPr>
            <a:r>
              <a:rPr lang="en-GB" dirty="0"/>
              <a:t>Conclusion</a:t>
            </a:r>
          </a:p>
        </p:txBody>
      </p:sp>
    </p:spTree>
    <p:extLst>
      <p:ext uri="{BB962C8B-B14F-4D97-AF65-F5344CB8AC3E}">
        <p14:creationId xmlns:p14="http://schemas.microsoft.com/office/powerpoint/2010/main" val="3183923253"/>
      </p:ext>
    </p:extLst>
  </p:cSld>
  <p:clrMapOvr>
    <a:masterClrMapping/>
  </p:clrMapOvr>
  <mc:AlternateContent xmlns:mc="http://schemas.openxmlformats.org/markup-compatibility/2006">
    <mc:Choice xmlns:p14="http://schemas.microsoft.com/office/powerpoint/2010/main" Requires="p14">
      <p:transition spd="slow" p14:dur="2000" advTm="17888"/>
    </mc:Choice>
    <mc:Fallback>
      <p:transition spd="slow" advTm="1788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7291-BE43-F7CC-954C-FF79D2D7514E}"/>
              </a:ext>
            </a:extLst>
          </p:cNvPr>
          <p:cNvSpPr>
            <a:spLocks noGrp="1"/>
          </p:cNvSpPr>
          <p:nvPr>
            <p:ph type="title"/>
          </p:nvPr>
        </p:nvSpPr>
        <p:spPr/>
        <p:txBody>
          <a:bodyPr/>
          <a:lstStyle/>
          <a:p>
            <a:r>
              <a:rPr lang="en-GB" b="1" dirty="0"/>
              <a:t>Context</a:t>
            </a:r>
          </a:p>
        </p:txBody>
      </p:sp>
      <p:sp>
        <p:nvSpPr>
          <p:cNvPr id="3" name="Content Placeholder 2">
            <a:extLst>
              <a:ext uri="{FF2B5EF4-FFF2-40B4-BE49-F238E27FC236}">
                <a16:creationId xmlns:a16="http://schemas.microsoft.com/office/drawing/2014/main" id="{49CB5A65-9497-A809-A398-1B51D53BF5F0}"/>
              </a:ext>
            </a:extLst>
          </p:cNvPr>
          <p:cNvSpPr>
            <a:spLocks noGrp="1"/>
          </p:cNvSpPr>
          <p:nvPr>
            <p:ph idx="1"/>
          </p:nvPr>
        </p:nvSpPr>
        <p:spPr/>
        <p:txBody>
          <a:bodyPr/>
          <a:lstStyle/>
          <a:p>
            <a:r>
              <a:rPr lang="en-GB" dirty="0"/>
              <a:t>A dataset is given, containing general information </a:t>
            </a:r>
            <a:r>
              <a:rPr lang="en-GB" dirty="0" err="1"/>
              <a:t>FasTag</a:t>
            </a:r>
            <a:r>
              <a:rPr lang="en-GB" dirty="0"/>
              <a:t> Transactions (e.g. transaction amount, amount paid, location, etc…).</a:t>
            </a:r>
          </a:p>
          <a:p>
            <a:endParaRPr lang="en-GB" b="1" u="sng" dirty="0"/>
          </a:p>
          <a:p>
            <a:r>
              <a:rPr lang="en-GB" b="1" u="sng" dirty="0"/>
              <a:t>PROBLEM:</a:t>
            </a:r>
            <a:r>
              <a:rPr lang="en-GB" dirty="0"/>
              <a:t> How can the dataset be used to predict whether or not a given </a:t>
            </a:r>
            <a:r>
              <a:rPr lang="en-GB" dirty="0" err="1"/>
              <a:t>FasTag</a:t>
            </a:r>
            <a:r>
              <a:rPr lang="en-GB" dirty="0"/>
              <a:t> transaction is fraudulent?</a:t>
            </a:r>
            <a:endParaRPr lang="en-GB" b="1" u="sng" dirty="0"/>
          </a:p>
        </p:txBody>
      </p:sp>
    </p:spTree>
    <p:extLst>
      <p:ext uri="{BB962C8B-B14F-4D97-AF65-F5344CB8AC3E}">
        <p14:creationId xmlns:p14="http://schemas.microsoft.com/office/powerpoint/2010/main" val="747496380"/>
      </p:ext>
    </p:extLst>
  </p:cSld>
  <p:clrMapOvr>
    <a:masterClrMapping/>
  </p:clrMapOvr>
  <mc:AlternateContent xmlns:mc="http://schemas.openxmlformats.org/markup-compatibility/2006">
    <mc:Choice xmlns:p14="http://schemas.microsoft.com/office/powerpoint/2010/main" Requires="p14">
      <p:transition spd="slow" p14:dur="2000" advTm="21940"/>
    </mc:Choice>
    <mc:Fallback>
      <p:transition spd="slow" advTm="2194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9E12-4550-89E6-AF3C-0261F9C1A8C6}"/>
              </a:ext>
            </a:extLst>
          </p:cNvPr>
          <p:cNvSpPr>
            <a:spLocks noGrp="1"/>
          </p:cNvSpPr>
          <p:nvPr>
            <p:ph type="title"/>
          </p:nvPr>
        </p:nvSpPr>
        <p:spPr/>
        <p:txBody>
          <a:bodyPr/>
          <a:lstStyle/>
          <a:p>
            <a:r>
              <a:rPr lang="en-GB" b="1" dirty="0"/>
              <a:t>Dataset</a:t>
            </a:r>
          </a:p>
        </p:txBody>
      </p:sp>
      <p:sp>
        <p:nvSpPr>
          <p:cNvPr id="3" name="Content Placeholder 2">
            <a:extLst>
              <a:ext uri="{FF2B5EF4-FFF2-40B4-BE49-F238E27FC236}">
                <a16:creationId xmlns:a16="http://schemas.microsoft.com/office/drawing/2014/main" id="{7AEDA729-AA7C-FD4D-6EF6-004ADDFF769B}"/>
              </a:ext>
            </a:extLst>
          </p:cNvPr>
          <p:cNvSpPr>
            <a:spLocks noGrp="1"/>
          </p:cNvSpPr>
          <p:nvPr>
            <p:ph idx="1"/>
          </p:nvPr>
        </p:nvSpPr>
        <p:spPr/>
        <p:txBody>
          <a:bodyPr/>
          <a:lstStyle/>
          <a:p>
            <a:r>
              <a:rPr lang="en-GB" b="1" u="sng" dirty="0"/>
              <a:t>File name:</a:t>
            </a:r>
            <a:r>
              <a:rPr lang="en-GB" dirty="0"/>
              <a:t> fastag.csv</a:t>
            </a:r>
          </a:p>
          <a:p>
            <a:r>
              <a:rPr lang="en-GB" b="1" u="sng" dirty="0"/>
              <a:t>Columns:</a:t>
            </a:r>
          </a:p>
          <a:p>
            <a:pPr marL="0" indent="0">
              <a:buNone/>
            </a:pPr>
            <a:endParaRPr lang="en-GB" b="1" u="sng" dirty="0"/>
          </a:p>
        </p:txBody>
      </p:sp>
      <p:graphicFrame>
        <p:nvGraphicFramePr>
          <p:cNvPr id="4" name="Table 3">
            <a:extLst>
              <a:ext uri="{FF2B5EF4-FFF2-40B4-BE49-F238E27FC236}">
                <a16:creationId xmlns:a16="http://schemas.microsoft.com/office/drawing/2014/main" id="{43976648-F8B1-40CF-2804-9B6B73280F22}"/>
              </a:ext>
            </a:extLst>
          </p:cNvPr>
          <p:cNvGraphicFramePr>
            <a:graphicFrameLocks noGrp="1"/>
          </p:cNvGraphicFramePr>
          <p:nvPr>
            <p:extLst>
              <p:ext uri="{D42A27DB-BD31-4B8C-83A1-F6EECF244321}">
                <p14:modId xmlns:p14="http://schemas.microsoft.com/office/powerpoint/2010/main" val="1680813428"/>
              </p:ext>
            </p:extLst>
          </p:nvPr>
        </p:nvGraphicFramePr>
        <p:xfrm>
          <a:off x="3060700" y="2677160"/>
          <a:ext cx="6934199" cy="4023360"/>
        </p:xfrm>
        <a:graphic>
          <a:graphicData uri="http://schemas.openxmlformats.org/drawingml/2006/table">
            <a:tbl>
              <a:tblPr firstRow="1" bandRow="1">
                <a:tableStyleId>{5C22544A-7EE6-4342-B048-85BDC9FD1C3A}</a:tableStyleId>
              </a:tblPr>
              <a:tblGrid>
                <a:gridCol w="1863566">
                  <a:extLst>
                    <a:ext uri="{9D8B030D-6E8A-4147-A177-3AD203B41FA5}">
                      <a16:colId xmlns:a16="http://schemas.microsoft.com/office/drawing/2014/main" val="2128046093"/>
                    </a:ext>
                  </a:extLst>
                </a:gridCol>
                <a:gridCol w="1019334">
                  <a:extLst>
                    <a:ext uri="{9D8B030D-6E8A-4147-A177-3AD203B41FA5}">
                      <a16:colId xmlns:a16="http://schemas.microsoft.com/office/drawing/2014/main" val="2226567740"/>
                    </a:ext>
                  </a:extLst>
                </a:gridCol>
                <a:gridCol w="4051299">
                  <a:extLst>
                    <a:ext uri="{9D8B030D-6E8A-4147-A177-3AD203B41FA5}">
                      <a16:colId xmlns:a16="http://schemas.microsoft.com/office/drawing/2014/main" val="3502787665"/>
                    </a:ext>
                  </a:extLst>
                </a:gridCol>
              </a:tblGrid>
              <a:tr h="167640">
                <a:tc>
                  <a:txBody>
                    <a:bodyPr/>
                    <a:lstStyle/>
                    <a:p>
                      <a:pPr algn="ctr"/>
                      <a:r>
                        <a:rPr lang="en-GB" sz="1200" b="1" u="none" dirty="0"/>
                        <a:t>COLUMN NAME</a:t>
                      </a:r>
                    </a:p>
                  </a:txBody>
                  <a:tcPr/>
                </a:tc>
                <a:tc>
                  <a:txBody>
                    <a:bodyPr/>
                    <a:lstStyle/>
                    <a:p>
                      <a:pPr algn="ctr"/>
                      <a:r>
                        <a:rPr lang="en-GB" sz="1200" b="1" u="none" dirty="0"/>
                        <a:t>DATA TYPE</a:t>
                      </a:r>
                    </a:p>
                  </a:txBody>
                  <a:tcPr/>
                </a:tc>
                <a:tc>
                  <a:txBody>
                    <a:bodyPr/>
                    <a:lstStyle/>
                    <a:p>
                      <a:pPr algn="ctr"/>
                      <a:r>
                        <a:rPr lang="en-GB" sz="1200" b="1" u="none" dirty="0"/>
                        <a:t>SIGNIFICATION</a:t>
                      </a:r>
                    </a:p>
                  </a:txBody>
                  <a:tcPr/>
                </a:tc>
                <a:extLst>
                  <a:ext uri="{0D108BD9-81ED-4DB2-BD59-A6C34878D82A}">
                    <a16:rowId xmlns:a16="http://schemas.microsoft.com/office/drawing/2014/main" val="3431380240"/>
                  </a:ext>
                </a:extLst>
              </a:tr>
              <a:tr h="261830">
                <a:tc>
                  <a:txBody>
                    <a:bodyPr/>
                    <a:lstStyle/>
                    <a:p>
                      <a:pPr algn="l"/>
                      <a:r>
                        <a:rPr lang="en-GB" sz="1200" dirty="0"/>
                        <a:t>TRANSACTION ID</a:t>
                      </a:r>
                    </a:p>
                  </a:txBody>
                  <a:tcPr/>
                </a:tc>
                <a:tc>
                  <a:txBody>
                    <a:bodyPr/>
                    <a:lstStyle/>
                    <a:p>
                      <a:pPr algn="l"/>
                      <a:r>
                        <a:rPr lang="en-GB" sz="1200" dirty="0"/>
                        <a:t>integer</a:t>
                      </a:r>
                    </a:p>
                  </a:txBody>
                  <a:tcPr/>
                </a:tc>
                <a:tc>
                  <a:txBody>
                    <a:bodyPr/>
                    <a:lstStyle/>
                    <a:p>
                      <a:pPr algn="l"/>
                      <a:r>
                        <a:rPr lang="en-GB" sz="1200" dirty="0"/>
                        <a:t>Unique transaction identifier</a:t>
                      </a:r>
                    </a:p>
                  </a:txBody>
                  <a:tcPr/>
                </a:tc>
                <a:extLst>
                  <a:ext uri="{0D108BD9-81ED-4DB2-BD59-A6C34878D82A}">
                    <a16:rowId xmlns:a16="http://schemas.microsoft.com/office/drawing/2014/main" val="3456247116"/>
                  </a:ext>
                </a:extLst>
              </a:tr>
              <a:tr h="261830">
                <a:tc>
                  <a:txBody>
                    <a:bodyPr/>
                    <a:lstStyle/>
                    <a:p>
                      <a:pPr algn="l"/>
                      <a:r>
                        <a:rPr lang="en-GB" sz="1200" dirty="0"/>
                        <a:t>TIMESTAMP</a:t>
                      </a:r>
                    </a:p>
                  </a:txBody>
                  <a:tcPr/>
                </a:tc>
                <a:tc>
                  <a:txBody>
                    <a:bodyPr/>
                    <a:lstStyle/>
                    <a:p>
                      <a:pPr algn="l"/>
                      <a:r>
                        <a:rPr lang="en-GB" sz="1200" dirty="0"/>
                        <a:t>datetime</a:t>
                      </a:r>
                    </a:p>
                  </a:txBody>
                  <a:tcPr/>
                </a:tc>
                <a:tc>
                  <a:txBody>
                    <a:bodyPr/>
                    <a:lstStyle/>
                    <a:p>
                      <a:pPr algn="l"/>
                      <a:r>
                        <a:rPr lang="en-GB" sz="1200" dirty="0"/>
                        <a:t>Transaction date and time</a:t>
                      </a:r>
                    </a:p>
                  </a:txBody>
                  <a:tcPr/>
                </a:tc>
                <a:extLst>
                  <a:ext uri="{0D108BD9-81ED-4DB2-BD59-A6C34878D82A}">
                    <a16:rowId xmlns:a16="http://schemas.microsoft.com/office/drawing/2014/main" val="3683098686"/>
                  </a:ext>
                </a:extLst>
              </a:tr>
              <a:tr h="261830">
                <a:tc>
                  <a:txBody>
                    <a:bodyPr/>
                    <a:lstStyle/>
                    <a:p>
                      <a:pPr algn="l"/>
                      <a:r>
                        <a:rPr lang="en-GB" sz="1200" dirty="0"/>
                        <a:t>VEHICLE TYPE</a:t>
                      </a:r>
                    </a:p>
                  </a:txBody>
                  <a:tcPr/>
                </a:tc>
                <a:tc>
                  <a:txBody>
                    <a:bodyPr/>
                    <a:lstStyle/>
                    <a:p>
                      <a:pPr algn="l"/>
                      <a:r>
                        <a:rPr lang="en-GB" sz="1200" dirty="0"/>
                        <a:t>string</a:t>
                      </a:r>
                    </a:p>
                  </a:txBody>
                  <a:tcPr/>
                </a:tc>
                <a:tc>
                  <a:txBody>
                    <a:bodyPr/>
                    <a:lstStyle/>
                    <a:p>
                      <a:pPr algn="l"/>
                      <a:r>
                        <a:rPr lang="en-GB" sz="1200" dirty="0"/>
                        <a:t>Type of vehicle (e.g., bus, car, etc…)</a:t>
                      </a:r>
                    </a:p>
                  </a:txBody>
                  <a:tcPr/>
                </a:tc>
                <a:extLst>
                  <a:ext uri="{0D108BD9-81ED-4DB2-BD59-A6C34878D82A}">
                    <a16:rowId xmlns:a16="http://schemas.microsoft.com/office/drawing/2014/main" val="1649719526"/>
                  </a:ext>
                </a:extLst>
              </a:tr>
              <a:tr h="261830">
                <a:tc>
                  <a:txBody>
                    <a:bodyPr/>
                    <a:lstStyle/>
                    <a:p>
                      <a:pPr algn="l"/>
                      <a:r>
                        <a:rPr lang="en-GB" sz="1200" dirty="0"/>
                        <a:t>FASTAG ID</a:t>
                      </a:r>
                    </a:p>
                  </a:txBody>
                  <a:tcPr/>
                </a:tc>
                <a:tc>
                  <a:txBody>
                    <a:bodyPr/>
                    <a:lstStyle/>
                    <a:p>
                      <a:pPr algn="l"/>
                      <a:r>
                        <a:rPr lang="en-GB" sz="1200" dirty="0"/>
                        <a:t>string</a:t>
                      </a:r>
                    </a:p>
                  </a:txBody>
                  <a:tcPr/>
                </a:tc>
                <a:tc>
                  <a:txBody>
                    <a:bodyPr/>
                    <a:lstStyle/>
                    <a:p>
                      <a:pPr algn="l"/>
                      <a:r>
                        <a:rPr lang="en-GB" sz="1200" dirty="0"/>
                        <a:t>Unique </a:t>
                      </a:r>
                      <a:r>
                        <a:rPr lang="en-GB" sz="1200" dirty="0" err="1"/>
                        <a:t>FasTag</a:t>
                      </a:r>
                      <a:r>
                        <a:rPr lang="en-GB" sz="1200" dirty="0"/>
                        <a:t> identifier</a:t>
                      </a:r>
                    </a:p>
                  </a:txBody>
                  <a:tcPr/>
                </a:tc>
                <a:extLst>
                  <a:ext uri="{0D108BD9-81ED-4DB2-BD59-A6C34878D82A}">
                    <a16:rowId xmlns:a16="http://schemas.microsoft.com/office/drawing/2014/main" val="1894658707"/>
                  </a:ext>
                </a:extLst>
              </a:tr>
              <a:tr h="261830">
                <a:tc>
                  <a:txBody>
                    <a:bodyPr/>
                    <a:lstStyle/>
                    <a:p>
                      <a:pPr algn="l"/>
                      <a:r>
                        <a:rPr lang="en-GB" sz="1200" dirty="0"/>
                        <a:t>TOLL BOOTH ID</a:t>
                      </a:r>
                    </a:p>
                  </a:txBody>
                  <a:tcPr/>
                </a:tc>
                <a:tc>
                  <a:txBody>
                    <a:bodyPr/>
                    <a:lstStyle/>
                    <a:p>
                      <a:pPr algn="l"/>
                      <a:r>
                        <a:rPr lang="en-GB" sz="1200" dirty="0"/>
                        <a:t>string</a:t>
                      </a:r>
                    </a:p>
                  </a:txBody>
                  <a:tcPr/>
                </a:tc>
                <a:tc>
                  <a:txBody>
                    <a:bodyPr/>
                    <a:lstStyle/>
                    <a:p>
                      <a:pPr algn="l"/>
                      <a:r>
                        <a:rPr lang="en-GB" sz="1200" dirty="0"/>
                        <a:t>Unique toll booth identifier</a:t>
                      </a:r>
                    </a:p>
                  </a:txBody>
                  <a:tcPr/>
                </a:tc>
                <a:extLst>
                  <a:ext uri="{0D108BD9-81ED-4DB2-BD59-A6C34878D82A}">
                    <a16:rowId xmlns:a16="http://schemas.microsoft.com/office/drawing/2014/main" val="1439204308"/>
                  </a:ext>
                </a:extLst>
              </a:tr>
              <a:tr h="261830">
                <a:tc>
                  <a:txBody>
                    <a:bodyPr/>
                    <a:lstStyle/>
                    <a:p>
                      <a:pPr algn="l"/>
                      <a:r>
                        <a:rPr lang="en-GB" sz="1200" dirty="0"/>
                        <a:t>LANE TYPE</a:t>
                      </a:r>
                    </a:p>
                  </a:txBody>
                  <a:tcPr/>
                </a:tc>
                <a:tc>
                  <a:txBody>
                    <a:bodyPr/>
                    <a:lstStyle/>
                    <a:p>
                      <a:pPr algn="l"/>
                      <a:r>
                        <a:rPr lang="en-GB" sz="1200" dirty="0"/>
                        <a:t>string</a:t>
                      </a:r>
                    </a:p>
                  </a:txBody>
                  <a:tcPr/>
                </a:tc>
                <a:tc>
                  <a:txBody>
                    <a:bodyPr/>
                    <a:lstStyle/>
                    <a:p>
                      <a:pPr algn="l"/>
                      <a:r>
                        <a:rPr lang="en-GB" sz="1200" dirty="0"/>
                        <a:t>Type of lane (e.g. regular, express)</a:t>
                      </a:r>
                    </a:p>
                  </a:txBody>
                  <a:tcPr/>
                </a:tc>
                <a:extLst>
                  <a:ext uri="{0D108BD9-81ED-4DB2-BD59-A6C34878D82A}">
                    <a16:rowId xmlns:a16="http://schemas.microsoft.com/office/drawing/2014/main" val="3496312531"/>
                  </a:ext>
                </a:extLst>
              </a:tr>
              <a:tr h="261830">
                <a:tc>
                  <a:txBody>
                    <a:bodyPr/>
                    <a:lstStyle/>
                    <a:p>
                      <a:pPr algn="l"/>
                      <a:r>
                        <a:rPr lang="en-GB" sz="1200" dirty="0"/>
                        <a:t>VEHICLE DIMENSIONS</a:t>
                      </a:r>
                    </a:p>
                  </a:txBody>
                  <a:tcPr/>
                </a:tc>
                <a:tc>
                  <a:txBody>
                    <a:bodyPr/>
                    <a:lstStyle/>
                    <a:p>
                      <a:pPr algn="l"/>
                      <a:r>
                        <a:rPr lang="en-GB" sz="1200" dirty="0"/>
                        <a:t>string</a:t>
                      </a:r>
                    </a:p>
                  </a:txBody>
                  <a:tcPr/>
                </a:tc>
                <a:tc>
                  <a:txBody>
                    <a:bodyPr/>
                    <a:lstStyle/>
                    <a:p>
                      <a:pPr algn="l"/>
                      <a:r>
                        <a:rPr lang="en-GB" sz="1200" dirty="0"/>
                        <a:t>Size of vehicle (e.g., small, medium, large)</a:t>
                      </a:r>
                    </a:p>
                  </a:txBody>
                  <a:tcPr/>
                </a:tc>
                <a:extLst>
                  <a:ext uri="{0D108BD9-81ED-4DB2-BD59-A6C34878D82A}">
                    <a16:rowId xmlns:a16="http://schemas.microsoft.com/office/drawing/2014/main" val="707575362"/>
                  </a:ext>
                </a:extLst>
              </a:tr>
              <a:tr h="261830">
                <a:tc>
                  <a:txBody>
                    <a:bodyPr/>
                    <a:lstStyle/>
                    <a:p>
                      <a:pPr algn="l"/>
                      <a:r>
                        <a:rPr lang="en-GB" sz="1200" dirty="0"/>
                        <a:t>TRANSACTION AMOUNT</a:t>
                      </a:r>
                    </a:p>
                  </a:txBody>
                  <a:tcPr/>
                </a:tc>
                <a:tc>
                  <a:txBody>
                    <a:bodyPr/>
                    <a:lstStyle/>
                    <a:p>
                      <a:pPr algn="l"/>
                      <a:r>
                        <a:rPr lang="en-GB" sz="1200" dirty="0"/>
                        <a:t>float</a:t>
                      </a:r>
                    </a:p>
                  </a:txBody>
                  <a:tcPr/>
                </a:tc>
                <a:tc>
                  <a:txBody>
                    <a:bodyPr/>
                    <a:lstStyle/>
                    <a:p>
                      <a:pPr algn="l"/>
                      <a:r>
                        <a:rPr lang="en-GB" sz="1200" dirty="0"/>
                        <a:t>Transaction cost</a:t>
                      </a:r>
                    </a:p>
                  </a:txBody>
                  <a:tcPr/>
                </a:tc>
                <a:extLst>
                  <a:ext uri="{0D108BD9-81ED-4DB2-BD59-A6C34878D82A}">
                    <a16:rowId xmlns:a16="http://schemas.microsoft.com/office/drawing/2014/main" val="3917667060"/>
                  </a:ext>
                </a:extLst>
              </a:tr>
              <a:tr h="261830">
                <a:tc>
                  <a:txBody>
                    <a:bodyPr/>
                    <a:lstStyle/>
                    <a:p>
                      <a:pPr algn="l"/>
                      <a:r>
                        <a:rPr lang="en-GB" sz="1200" dirty="0"/>
                        <a:t>AMOUNT PAID</a:t>
                      </a:r>
                    </a:p>
                  </a:txBody>
                  <a:tcPr/>
                </a:tc>
                <a:tc>
                  <a:txBody>
                    <a:bodyPr/>
                    <a:lstStyle/>
                    <a:p>
                      <a:pPr algn="l"/>
                      <a:r>
                        <a:rPr lang="en-GB" sz="1200" dirty="0"/>
                        <a:t>float</a:t>
                      </a:r>
                    </a:p>
                  </a:txBody>
                  <a:tcPr/>
                </a:tc>
                <a:tc>
                  <a:txBody>
                    <a:bodyPr/>
                    <a:lstStyle/>
                    <a:p>
                      <a:pPr algn="l"/>
                      <a:r>
                        <a:rPr lang="en-GB" sz="1200" dirty="0"/>
                        <a:t>Amount paid by customer</a:t>
                      </a:r>
                    </a:p>
                  </a:txBody>
                  <a:tcPr/>
                </a:tc>
                <a:extLst>
                  <a:ext uri="{0D108BD9-81ED-4DB2-BD59-A6C34878D82A}">
                    <a16:rowId xmlns:a16="http://schemas.microsoft.com/office/drawing/2014/main" val="227725225"/>
                  </a:ext>
                </a:extLst>
              </a:tr>
              <a:tr h="261830">
                <a:tc>
                  <a:txBody>
                    <a:bodyPr/>
                    <a:lstStyle/>
                    <a:p>
                      <a:pPr algn="l"/>
                      <a:r>
                        <a:rPr lang="en-GB" sz="1200" dirty="0"/>
                        <a:t>GEOGRAPHICAL LOCATION</a:t>
                      </a:r>
                    </a:p>
                  </a:txBody>
                  <a:tcPr/>
                </a:tc>
                <a:tc>
                  <a:txBody>
                    <a:bodyPr/>
                    <a:lstStyle/>
                    <a:p>
                      <a:pPr algn="l"/>
                      <a:r>
                        <a:rPr lang="en-GB" sz="1200" dirty="0"/>
                        <a:t>string</a:t>
                      </a:r>
                    </a:p>
                  </a:txBody>
                  <a:tcPr/>
                </a:tc>
                <a:tc>
                  <a:txBody>
                    <a:bodyPr/>
                    <a:lstStyle/>
                    <a:p>
                      <a:pPr algn="l"/>
                      <a:r>
                        <a:rPr lang="en-GB" sz="1200" dirty="0"/>
                        <a:t>Geographical coordinates of the transaction</a:t>
                      </a:r>
                    </a:p>
                  </a:txBody>
                  <a:tcPr/>
                </a:tc>
                <a:extLst>
                  <a:ext uri="{0D108BD9-81ED-4DB2-BD59-A6C34878D82A}">
                    <a16:rowId xmlns:a16="http://schemas.microsoft.com/office/drawing/2014/main" val="2871491964"/>
                  </a:ext>
                </a:extLst>
              </a:tr>
              <a:tr h="261830">
                <a:tc>
                  <a:txBody>
                    <a:bodyPr/>
                    <a:lstStyle/>
                    <a:p>
                      <a:pPr algn="l"/>
                      <a:r>
                        <a:rPr lang="en-GB" sz="1200" dirty="0"/>
                        <a:t>VEHICLE SPEED</a:t>
                      </a:r>
                    </a:p>
                  </a:txBody>
                  <a:tcPr/>
                </a:tc>
                <a:tc>
                  <a:txBody>
                    <a:bodyPr/>
                    <a:lstStyle/>
                    <a:p>
                      <a:pPr algn="l"/>
                      <a:r>
                        <a:rPr lang="en-GB" sz="1200" dirty="0"/>
                        <a:t>float</a:t>
                      </a:r>
                    </a:p>
                  </a:txBody>
                  <a:tcPr/>
                </a:tc>
                <a:tc>
                  <a:txBody>
                    <a:bodyPr/>
                    <a:lstStyle/>
                    <a:p>
                      <a:pPr algn="l"/>
                      <a:r>
                        <a:rPr lang="en-GB" sz="1200" dirty="0"/>
                        <a:t>Recorded speed of the vehicle during the transaction</a:t>
                      </a:r>
                    </a:p>
                  </a:txBody>
                  <a:tcPr/>
                </a:tc>
                <a:extLst>
                  <a:ext uri="{0D108BD9-81ED-4DB2-BD59-A6C34878D82A}">
                    <a16:rowId xmlns:a16="http://schemas.microsoft.com/office/drawing/2014/main" val="3427952495"/>
                  </a:ext>
                </a:extLst>
              </a:tr>
              <a:tr h="261830">
                <a:tc>
                  <a:txBody>
                    <a:bodyPr/>
                    <a:lstStyle/>
                    <a:p>
                      <a:pPr algn="l"/>
                      <a:r>
                        <a:rPr lang="en-GB" sz="1200" dirty="0"/>
                        <a:t>VEHICLE PLATE NUMBER</a:t>
                      </a:r>
                    </a:p>
                  </a:txBody>
                  <a:tcPr/>
                </a:tc>
                <a:tc>
                  <a:txBody>
                    <a:bodyPr/>
                    <a:lstStyle/>
                    <a:p>
                      <a:pPr algn="l"/>
                      <a:r>
                        <a:rPr lang="en-GB" sz="1200" dirty="0"/>
                        <a:t>string</a:t>
                      </a:r>
                    </a:p>
                  </a:txBody>
                  <a:tcPr/>
                </a:tc>
                <a:tc>
                  <a:txBody>
                    <a:bodyPr/>
                    <a:lstStyle/>
                    <a:p>
                      <a:pPr algn="l"/>
                      <a:r>
                        <a:rPr lang="en-GB" sz="1200" dirty="0"/>
                        <a:t>Vehicle license plate number</a:t>
                      </a:r>
                    </a:p>
                  </a:txBody>
                  <a:tcPr/>
                </a:tc>
                <a:extLst>
                  <a:ext uri="{0D108BD9-81ED-4DB2-BD59-A6C34878D82A}">
                    <a16:rowId xmlns:a16="http://schemas.microsoft.com/office/drawing/2014/main" val="3269844303"/>
                  </a:ext>
                </a:extLst>
              </a:tr>
              <a:tr h="261830">
                <a:tc>
                  <a:txBody>
                    <a:bodyPr/>
                    <a:lstStyle/>
                    <a:p>
                      <a:pPr algn="l"/>
                      <a:r>
                        <a:rPr lang="en-GB" sz="1200" dirty="0"/>
                        <a:t>FRAUD INDICATOR</a:t>
                      </a:r>
                    </a:p>
                  </a:txBody>
                  <a:tcPr/>
                </a:tc>
                <a:tc>
                  <a:txBody>
                    <a:bodyPr/>
                    <a:lstStyle/>
                    <a:p>
                      <a:pPr algn="l"/>
                      <a:r>
                        <a:rPr lang="en-GB" sz="1200" dirty="0" err="1"/>
                        <a:t>boolean</a:t>
                      </a:r>
                      <a:endParaRPr lang="en-GB" sz="1200" dirty="0"/>
                    </a:p>
                  </a:txBody>
                  <a:tcPr/>
                </a:tc>
                <a:tc>
                  <a:txBody>
                    <a:bodyPr/>
                    <a:lstStyle/>
                    <a:p>
                      <a:pPr algn="l"/>
                      <a:r>
                        <a:rPr lang="en-GB" sz="1200" dirty="0"/>
                        <a:t>Indicates whether or not the transaction is fraudulent</a:t>
                      </a:r>
                    </a:p>
                  </a:txBody>
                  <a:tcPr/>
                </a:tc>
                <a:extLst>
                  <a:ext uri="{0D108BD9-81ED-4DB2-BD59-A6C34878D82A}">
                    <a16:rowId xmlns:a16="http://schemas.microsoft.com/office/drawing/2014/main" val="42369519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AFBA2A68-4D48-3EAB-855C-D32339B3603B}"/>
                  </a:ext>
                </a:extLst>
              </p14:cNvPr>
              <p14:cNvContentPartPr/>
              <p14:nvPr/>
            </p14:nvContentPartPr>
            <p14:xfrm>
              <a:off x="5905800" y="5509080"/>
              <a:ext cx="360" cy="360"/>
            </p14:xfrm>
          </p:contentPart>
        </mc:Choice>
        <mc:Fallback xmlns="">
          <p:pic>
            <p:nvPicPr>
              <p:cNvPr id="13" name="Ink 12">
                <a:extLst>
                  <a:ext uri="{FF2B5EF4-FFF2-40B4-BE49-F238E27FC236}">
                    <a16:creationId xmlns:a16="http://schemas.microsoft.com/office/drawing/2014/main" id="{AFBA2A68-4D48-3EAB-855C-D32339B3603B}"/>
                  </a:ext>
                </a:extLst>
              </p:cNvPr>
              <p:cNvPicPr/>
              <p:nvPr/>
            </p:nvPicPr>
            <p:blipFill>
              <a:blip r:embed="rId3"/>
              <a:stretch>
                <a:fillRect/>
              </a:stretch>
            </p:blipFill>
            <p:spPr>
              <a:xfrm>
                <a:off x="5889960" y="5445720"/>
                <a:ext cx="31680" cy="127080"/>
              </a:xfrm>
              <a:prstGeom prst="rect">
                <a:avLst/>
              </a:prstGeom>
            </p:spPr>
          </p:pic>
        </mc:Fallback>
      </mc:AlternateContent>
    </p:spTree>
    <p:extLst>
      <p:ext uri="{BB962C8B-B14F-4D97-AF65-F5344CB8AC3E}">
        <p14:creationId xmlns:p14="http://schemas.microsoft.com/office/powerpoint/2010/main" val="339644150"/>
      </p:ext>
    </p:extLst>
  </p:cSld>
  <p:clrMapOvr>
    <a:masterClrMapping/>
  </p:clrMapOvr>
  <mc:AlternateContent xmlns:mc="http://schemas.openxmlformats.org/markup-compatibility/2006">
    <mc:Choice xmlns:p14="http://schemas.microsoft.com/office/powerpoint/2010/main" Requires="p14">
      <p:transition spd="slow" p14:dur="2000" advTm="19893"/>
    </mc:Choice>
    <mc:Fallback>
      <p:transition spd="slow" advTm="198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708C-F5B2-B1F2-FF7E-6C3055A8762C}"/>
              </a:ext>
            </a:extLst>
          </p:cNvPr>
          <p:cNvSpPr>
            <a:spLocks noGrp="1"/>
          </p:cNvSpPr>
          <p:nvPr>
            <p:ph type="title"/>
          </p:nvPr>
        </p:nvSpPr>
        <p:spPr/>
        <p:txBody>
          <a:bodyPr/>
          <a:lstStyle/>
          <a:p>
            <a:r>
              <a:rPr lang="en-GB" b="1" dirty="0"/>
              <a:t>Exploratory Data Analysis</a:t>
            </a:r>
          </a:p>
        </p:txBody>
      </p:sp>
      <p:sp>
        <p:nvSpPr>
          <p:cNvPr id="3" name="Content Placeholder 2">
            <a:extLst>
              <a:ext uri="{FF2B5EF4-FFF2-40B4-BE49-F238E27FC236}">
                <a16:creationId xmlns:a16="http://schemas.microsoft.com/office/drawing/2014/main" id="{3D6F15EA-B816-F1F8-B89B-36C9B878265A}"/>
              </a:ext>
            </a:extLst>
          </p:cNvPr>
          <p:cNvSpPr>
            <a:spLocks noGrp="1"/>
          </p:cNvSpPr>
          <p:nvPr>
            <p:ph idx="1"/>
          </p:nvPr>
        </p:nvSpPr>
        <p:spPr/>
        <p:txBody>
          <a:bodyPr>
            <a:normAutofit lnSpcReduction="10000"/>
          </a:bodyPr>
          <a:lstStyle/>
          <a:p>
            <a:r>
              <a:rPr lang="en-GB" b="1" u="sng" dirty="0"/>
              <a:t>Preparation:</a:t>
            </a:r>
            <a:r>
              <a:rPr lang="en-GB" dirty="0"/>
              <a:t> The dataset was cleaned – its columns were converted to the right data types and a column with missing values was removed.</a:t>
            </a:r>
          </a:p>
          <a:p>
            <a:endParaRPr lang="en-GB" b="1" u="sng" dirty="0"/>
          </a:p>
          <a:p>
            <a:r>
              <a:rPr lang="en-GB" b="1" u="sng" dirty="0"/>
              <a:t>Key findings:</a:t>
            </a:r>
            <a:r>
              <a:rPr lang="en-GB" dirty="0"/>
              <a:t> </a:t>
            </a:r>
          </a:p>
          <a:p>
            <a:pPr lvl="1"/>
            <a:r>
              <a:rPr lang="en-GB" dirty="0"/>
              <a:t>The amount paid by a customer did not always equal the transaction cost, indicating possible underpayment.</a:t>
            </a:r>
          </a:p>
          <a:p>
            <a:pPr lvl="1"/>
            <a:r>
              <a:rPr lang="en-GB" dirty="0"/>
              <a:t>The quarter of the year in which the transaction took place seems to bear some relation with whether or not a transaction is fraudulent.</a:t>
            </a:r>
          </a:p>
          <a:p>
            <a:pPr lvl="1"/>
            <a:r>
              <a:rPr lang="en-GB" dirty="0"/>
              <a:t>There seems to be a small, but non-negligible relationship between the vehicle speed and whether or not a transaction is fraudulent.</a:t>
            </a:r>
          </a:p>
          <a:p>
            <a:pPr lvl="1"/>
            <a:endParaRPr lang="en-GB" dirty="0"/>
          </a:p>
        </p:txBody>
      </p:sp>
    </p:spTree>
    <p:extLst>
      <p:ext uri="{BB962C8B-B14F-4D97-AF65-F5344CB8AC3E}">
        <p14:creationId xmlns:p14="http://schemas.microsoft.com/office/powerpoint/2010/main" val="2303835867"/>
      </p:ext>
    </p:extLst>
  </p:cSld>
  <p:clrMapOvr>
    <a:masterClrMapping/>
  </p:clrMapOvr>
  <mc:AlternateContent xmlns:mc="http://schemas.openxmlformats.org/markup-compatibility/2006">
    <mc:Choice xmlns:p14="http://schemas.microsoft.com/office/powerpoint/2010/main" Requires="p14">
      <p:transition spd="slow" p14:dur="2000" advTm="35381"/>
    </mc:Choice>
    <mc:Fallback>
      <p:transition spd="slow" advTm="353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708C-F5B2-B1F2-FF7E-6C3055A8762C}"/>
              </a:ext>
            </a:extLst>
          </p:cNvPr>
          <p:cNvSpPr>
            <a:spLocks noGrp="1"/>
          </p:cNvSpPr>
          <p:nvPr>
            <p:ph type="title"/>
          </p:nvPr>
        </p:nvSpPr>
        <p:spPr/>
        <p:txBody>
          <a:bodyPr/>
          <a:lstStyle/>
          <a:p>
            <a:r>
              <a:rPr lang="en-GB" b="1" dirty="0"/>
              <a:t>Exploratory Data Analysis</a:t>
            </a:r>
          </a:p>
        </p:txBody>
      </p:sp>
      <p:pic>
        <p:nvPicPr>
          <p:cNvPr id="4" name="Picture 3" descr="A screenshot of a graph&#10;&#10;Description automatically generated">
            <a:extLst>
              <a:ext uri="{FF2B5EF4-FFF2-40B4-BE49-F238E27FC236}">
                <a16:creationId xmlns:a16="http://schemas.microsoft.com/office/drawing/2014/main" id="{E4DD639B-C772-7E9A-C61F-C27E51CE7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258" y="1690688"/>
            <a:ext cx="6865484" cy="4802187"/>
          </a:xfrm>
          <a:prstGeom prst="rect">
            <a:avLst/>
          </a:prstGeom>
        </p:spPr>
      </p:pic>
    </p:spTree>
    <p:extLst>
      <p:ext uri="{BB962C8B-B14F-4D97-AF65-F5344CB8AC3E}">
        <p14:creationId xmlns:p14="http://schemas.microsoft.com/office/powerpoint/2010/main" val="1769853458"/>
      </p:ext>
    </p:extLst>
  </p:cSld>
  <p:clrMapOvr>
    <a:masterClrMapping/>
  </p:clrMapOvr>
  <mc:AlternateContent xmlns:mc="http://schemas.openxmlformats.org/markup-compatibility/2006">
    <mc:Choice xmlns:p14="http://schemas.microsoft.com/office/powerpoint/2010/main" Requires="p14">
      <p:transition spd="slow" p14:dur="2000" advTm="23972"/>
    </mc:Choice>
    <mc:Fallback>
      <p:transition spd="slow" advTm="239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708C-F5B2-B1F2-FF7E-6C3055A8762C}"/>
              </a:ext>
            </a:extLst>
          </p:cNvPr>
          <p:cNvSpPr>
            <a:spLocks noGrp="1"/>
          </p:cNvSpPr>
          <p:nvPr>
            <p:ph type="title"/>
          </p:nvPr>
        </p:nvSpPr>
        <p:spPr/>
        <p:txBody>
          <a:bodyPr/>
          <a:lstStyle/>
          <a:p>
            <a:r>
              <a:rPr lang="en-GB" b="1" dirty="0"/>
              <a:t>Exploratory Data Analysis</a:t>
            </a:r>
          </a:p>
        </p:txBody>
      </p:sp>
      <p:pic>
        <p:nvPicPr>
          <p:cNvPr id="5" name="Picture 4" descr="A comparison of a graph&#10;&#10;Description automatically generated">
            <a:extLst>
              <a:ext uri="{FF2B5EF4-FFF2-40B4-BE49-F238E27FC236}">
                <a16:creationId xmlns:a16="http://schemas.microsoft.com/office/drawing/2014/main" id="{D0FBAFBC-F3FA-D787-4113-675962E7E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015" y="1690688"/>
            <a:ext cx="9769969" cy="4802187"/>
          </a:xfrm>
          <a:prstGeom prst="rect">
            <a:avLst/>
          </a:prstGeom>
        </p:spPr>
      </p:pic>
    </p:spTree>
    <p:extLst>
      <p:ext uri="{BB962C8B-B14F-4D97-AF65-F5344CB8AC3E}">
        <p14:creationId xmlns:p14="http://schemas.microsoft.com/office/powerpoint/2010/main" val="4005308304"/>
      </p:ext>
    </p:extLst>
  </p:cSld>
  <p:clrMapOvr>
    <a:masterClrMapping/>
  </p:clrMapOvr>
  <mc:AlternateContent xmlns:mc="http://schemas.openxmlformats.org/markup-compatibility/2006">
    <mc:Choice xmlns:p14="http://schemas.microsoft.com/office/powerpoint/2010/main" Requires="p14">
      <p:transition spd="slow" p14:dur="2000" advTm="21545"/>
    </mc:Choice>
    <mc:Fallback>
      <p:transition spd="slow" advTm="2154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708C-F5B2-B1F2-FF7E-6C3055A8762C}"/>
              </a:ext>
            </a:extLst>
          </p:cNvPr>
          <p:cNvSpPr>
            <a:spLocks noGrp="1"/>
          </p:cNvSpPr>
          <p:nvPr>
            <p:ph type="title"/>
          </p:nvPr>
        </p:nvSpPr>
        <p:spPr/>
        <p:txBody>
          <a:bodyPr/>
          <a:lstStyle/>
          <a:p>
            <a:r>
              <a:rPr lang="en-GB" b="1" dirty="0"/>
              <a:t>Exploratory Data Analysis</a:t>
            </a:r>
          </a:p>
        </p:txBody>
      </p:sp>
      <p:pic>
        <p:nvPicPr>
          <p:cNvPr id="6" name="Picture 5" descr="A graph of a bar chart&#10;&#10;Description automatically generated with medium confidence">
            <a:extLst>
              <a:ext uri="{FF2B5EF4-FFF2-40B4-BE49-F238E27FC236}">
                <a16:creationId xmlns:a16="http://schemas.microsoft.com/office/drawing/2014/main" id="{4076B0DB-A749-7F60-64F5-A3A894F1D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878" y="1690688"/>
            <a:ext cx="5476244" cy="4400437"/>
          </a:xfrm>
          <a:prstGeom prst="rect">
            <a:avLst/>
          </a:prstGeom>
        </p:spPr>
      </p:pic>
    </p:spTree>
    <p:extLst>
      <p:ext uri="{BB962C8B-B14F-4D97-AF65-F5344CB8AC3E}">
        <p14:creationId xmlns:p14="http://schemas.microsoft.com/office/powerpoint/2010/main" val="2479687676"/>
      </p:ext>
    </p:extLst>
  </p:cSld>
  <p:clrMapOvr>
    <a:masterClrMapping/>
  </p:clrMapOvr>
  <mc:AlternateContent xmlns:mc="http://schemas.openxmlformats.org/markup-compatibility/2006">
    <mc:Choice xmlns:p14="http://schemas.microsoft.com/office/powerpoint/2010/main" Requires="p14">
      <p:transition spd="slow" p14:dur="2000" advTm="26472"/>
    </mc:Choice>
    <mc:Fallback>
      <p:transition spd="slow" advTm="2647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708C-F5B2-B1F2-FF7E-6C3055A8762C}"/>
              </a:ext>
            </a:extLst>
          </p:cNvPr>
          <p:cNvSpPr>
            <a:spLocks noGrp="1"/>
          </p:cNvSpPr>
          <p:nvPr>
            <p:ph type="title"/>
          </p:nvPr>
        </p:nvSpPr>
        <p:spPr/>
        <p:txBody>
          <a:bodyPr/>
          <a:lstStyle/>
          <a:p>
            <a:r>
              <a:rPr lang="en-GB" b="1" dirty="0"/>
              <a:t>Exploratory Data Analysis</a:t>
            </a:r>
          </a:p>
        </p:txBody>
      </p:sp>
      <p:pic>
        <p:nvPicPr>
          <p:cNvPr id="5" name="Picture 4" descr="A comparison of a graph&#10;&#10;Description automatically generated with medium confidence">
            <a:extLst>
              <a:ext uri="{FF2B5EF4-FFF2-40B4-BE49-F238E27FC236}">
                <a16:creationId xmlns:a16="http://schemas.microsoft.com/office/drawing/2014/main" id="{8F4B70B5-D09C-15CE-D65A-DE6E14B36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303" y="1690688"/>
            <a:ext cx="9347393" cy="4602281"/>
          </a:xfrm>
          <a:prstGeom prst="rect">
            <a:avLst/>
          </a:prstGeom>
        </p:spPr>
      </p:pic>
    </p:spTree>
    <p:extLst>
      <p:ext uri="{BB962C8B-B14F-4D97-AF65-F5344CB8AC3E}">
        <p14:creationId xmlns:p14="http://schemas.microsoft.com/office/powerpoint/2010/main" val="2826763219"/>
      </p:ext>
    </p:extLst>
  </p:cSld>
  <p:clrMapOvr>
    <a:masterClrMapping/>
  </p:clrMapOvr>
  <mc:AlternateContent xmlns:mc="http://schemas.openxmlformats.org/markup-compatibility/2006">
    <mc:Choice xmlns:p14="http://schemas.microsoft.com/office/powerpoint/2010/main" Requires="p14">
      <p:transition spd="slow" p14:dur="2000" advTm="31083"/>
    </mc:Choice>
    <mc:Fallback>
      <p:transition spd="slow" advTm="3108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TotalTime>
  <Words>755</Words>
  <Application>Microsoft Office PowerPoint</Application>
  <PresentationFormat>Widescreen</PresentationFormat>
  <Paragraphs>96</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(Body)</vt:lpstr>
      <vt:lpstr>Aptos Display</vt:lpstr>
      <vt:lpstr>Arial</vt:lpstr>
      <vt:lpstr>Consolas</vt:lpstr>
      <vt:lpstr>Courier New</vt:lpstr>
      <vt:lpstr>Office Theme</vt:lpstr>
      <vt:lpstr>Mentorness Project 2</vt:lpstr>
      <vt:lpstr>Outline</vt:lpstr>
      <vt:lpstr>Context</vt:lpstr>
      <vt:lpstr>Dataset</vt:lpstr>
      <vt:lpstr>Exploratory Data Analysis</vt:lpstr>
      <vt:lpstr>Exploratory Data Analysis</vt:lpstr>
      <vt:lpstr>Exploratory Data Analysis</vt:lpstr>
      <vt:lpstr>Exploratory Data Analysis</vt:lpstr>
      <vt:lpstr>Exploratory Data Analysis</vt:lpstr>
      <vt:lpstr>Machine Learning Model Development</vt:lpstr>
      <vt:lpstr>Machine Learning Model Development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Zakaria Zerrouki</dc:creator>
  <cp:lastModifiedBy>Zakaria Zerrouki</cp:lastModifiedBy>
  <cp:revision>32</cp:revision>
  <dcterms:created xsi:type="dcterms:W3CDTF">2024-06-11T15:29:00Z</dcterms:created>
  <dcterms:modified xsi:type="dcterms:W3CDTF">2024-06-20T13:41:27Z</dcterms:modified>
</cp:coreProperties>
</file>