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79F2-3E59-A96E-91C0-49B82E7B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DEC86-D445-B536-C905-3FB43A9F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C75C-621A-85DC-4AE9-229D159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35E3-5EAE-C67E-74BA-20E90AF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7DDB-CA93-7B84-5AFD-256F721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44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78B6-D17C-D0D7-531B-6BCDC8D2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10C1-ED40-C481-C165-5EEA39FD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A2C4-2495-9F81-1E2A-E0D778D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70C7-7163-8CBB-3899-F29BEC97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2B6C-45DF-6A8A-C8BD-F0512DA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75545-B11B-E462-1C2B-587D5F79C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C77D3-55EF-E020-92D7-292A2B09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0773-0AE4-C946-6FA2-351C08F1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40B1-EF86-00D8-7515-7F0B0198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793-28F9-DBF7-1B1C-E73D683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7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ACA8-3B23-A087-FA76-33A96BC3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F8B-174B-2C49-34D5-6B30EB3D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3251-E079-07A3-EBBB-190EA79A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4FAD-E1C1-DF1F-578A-251CCCB8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31B6-59A5-F116-D396-1E624FB1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7ECC-97FE-2FDD-4C93-B807AD4E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4820-987C-CE08-729C-A646CF19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D70AE-49ED-8475-DD64-56E9E033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AD3C-71B6-4DFE-62D1-E1DD67FD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159D-E5B5-E679-F9B5-EF18659B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5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3A9A-539A-D9BA-C642-262C2C6F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72EF-26BB-D8CE-C1EB-2A7A591B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67084-6DEB-3AEF-E03B-DD76BD528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4EB5-12DB-1B30-5BBD-A534E76B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9F32-2C57-01C6-0102-D13D4F5B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7C7E0-5CEB-DC48-C3E4-D0DF7914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5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02A8-8EFC-A619-52CE-CBD08F2C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9EE9-0C12-94B9-F4EE-304CD9D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36AB-692D-57B6-56C1-AD7AD962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2379-1DCA-524F-95C1-17F8C4A99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F4EEF-7C7E-FE5B-19A4-84BF3F007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C4D6D-C8AB-19F5-A20D-D4D3F1E7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D4A04-F625-6F82-2B2C-EA2AC941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F33D6-EAAC-726F-F976-98F707F9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695A-68B7-EC6A-B9C4-95482F35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59EB-D0DA-1F9B-34D4-BE09474C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CB0F2-1696-3EDB-EEF7-BB5F20B4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B3E74-672C-3283-6425-06504DD2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AE510-A436-BD6B-8D03-AF5B03CC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4E613-3C5E-EE46-E81F-A22B5F2D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25CE1-45A7-D456-C56D-812C775B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5C1-40EB-9D34-7B81-D58CA09F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E7AB-5776-FFA8-06AE-A4C0D234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726C-CF88-CE6A-C82E-FE9605FA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C787-9885-151C-9DE1-ADCAEA96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341C-082E-F7AE-F2C0-F38413BE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1F86-5B4A-FE23-B00F-D353A757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FA2A-7938-EEB9-6100-087B2BA5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011BA-80F5-9AC7-4060-A36B911BE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292D5-5E0B-CF7D-1F0A-38404DE2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0BB9-7229-DA30-58EA-F2E4CC1A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7A729-1FDC-2CC6-387D-ABA4DEBF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45B59-05EF-691D-A4B7-6A4469BD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67D9D-0FD7-E402-C9A2-5926FBE1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0D9B-F4DB-5AEF-815F-5AE82C5D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732E-D1AB-B64D-D7BB-45A8EF04B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DFD4E-5B4E-41F1-BE50-0C682C953BA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C590-C4F0-98C3-50C6-5A396D733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FB2-8683-FDB4-D10F-54F218293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59B7A-0DE3-4D98-9488-05CD1BC69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CFB9-F529-A3A8-4F49-E8D43EBD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841" y="76440"/>
            <a:ext cx="9144000" cy="2387600"/>
          </a:xfrm>
        </p:spPr>
        <p:txBody>
          <a:bodyPr/>
          <a:lstStyle/>
          <a:p>
            <a:r>
              <a:rPr lang="en-GB" b="1" u="sng" dirty="0"/>
              <a:t>Product Sales</a:t>
            </a:r>
            <a:br>
              <a:rPr lang="en-GB" b="1" u="sng" dirty="0"/>
            </a:br>
            <a:r>
              <a:rPr lang="en-GB" b="1" u="sng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E1B56-28BE-EFC3-14C9-DA44205D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Zakaria Zerrouki</a:t>
            </a:r>
          </a:p>
        </p:txBody>
      </p:sp>
    </p:spTree>
    <p:extLst>
      <p:ext uri="{BB962C8B-B14F-4D97-AF65-F5344CB8AC3E}">
        <p14:creationId xmlns:p14="http://schemas.microsoft.com/office/powerpoint/2010/main" val="143983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3C2A-6A81-6686-7361-899FA53A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Findings 3 and 4</a:t>
            </a:r>
          </a:p>
        </p:txBody>
      </p:sp>
      <p:pic>
        <p:nvPicPr>
          <p:cNvPr id="5" name="Content Placeholder 4" descr="A graph of sales&#10;&#10;Description automatically generated">
            <a:extLst>
              <a:ext uri="{FF2B5EF4-FFF2-40B4-BE49-F238E27FC236}">
                <a16:creationId xmlns:a16="http://schemas.microsoft.com/office/drawing/2014/main" id="{7917F8FE-2691-C26C-0DB6-A65F966B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3" y="1690688"/>
            <a:ext cx="5513827" cy="4351338"/>
          </a:xfrm>
        </p:spPr>
      </p:pic>
      <p:pic>
        <p:nvPicPr>
          <p:cNvPr id="7" name="Picture 6" descr="A graph of sales and sales&#10;&#10;Description automatically generated">
            <a:extLst>
              <a:ext uri="{FF2B5EF4-FFF2-40B4-BE49-F238E27FC236}">
                <a16:creationId xmlns:a16="http://schemas.microsoft.com/office/drawing/2014/main" id="{E420C965-D41B-2E96-D2AA-A1B54E419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0883"/>
            <a:ext cx="5462894" cy="43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E783-EF91-E983-D41D-AC31360D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9C97-B20D-8CBE-49A2-D9D474C7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Recommendations:</a:t>
            </a:r>
          </a:p>
          <a:p>
            <a:pPr marL="0" indent="0">
              <a:buNone/>
            </a:pPr>
            <a:r>
              <a:rPr lang="en-GB" dirty="0"/>
              <a:t>	1) Completely abandon the “Call” method.</a:t>
            </a:r>
          </a:p>
          <a:p>
            <a:pPr marL="0" indent="0">
              <a:buNone/>
            </a:pPr>
            <a:r>
              <a:rPr lang="en-GB" dirty="0"/>
              <a:t>	2) Replace it with the “Call + Email” method. </a:t>
            </a:r>
          </a:p>
          <a:p>
            <a:pPr marL="0" indent="0">
              <a:buNone/>
            </a:pPr>
            <a:r>
              <a:rPr lang="en-GB" dirty="0"/>
              <a:t>	3) Consider doing the same for the “Email” method.</a:t>
            </a:r>
          </a:p>
          <a:p>
            <a:r>
              <a:rPr lang="en-GB" b="1" i="1" dirty="0"/>
              <a:t>Benefits:</a:t>
            </a:r>
          </a:p>
          <a:p>
            <a:pPr marL="0" indent="0">
              <a:buNone/>
            </a:pPr>
            <a:r>
              <a:rPr lang="en-GB" dirty="0"/>
              <a:t>	1) Increase time saved.</a:t>
            </a:r>
          </a:p>
          <a:p>
            <a:pPr marL="0" indent="0">
              <a:buNone/>
            </a:pPr>
            <a:r>
              <a:rPr lang="en-GB" dirty="0"/>
              <a:t>	2) Decrease workload.</a:t>
            </a:r>
          </a:p>
          <a:p>
            <a:pPr marL="0" indent="0">
              <a:buNone/>
            </a:pPr>
            <a:r>
              <a:rPr lang="en-GB" dirty="0"/>
              <a:t>	3)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386831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B5D-0917-2490-0BAB-843D6C88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9ECE-0C5C-483F-4923-52DE42ED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The Business Problem</a:t>
            </a:r>
          </a:p>
          <a:p>
            <a:r>
              <a:rPr lang="en-GB" dirty="0"/>
              <a:t>Metric of Interest</a:t>
            </a:r>
          </a:p>
          <a:p>
            <a:r>
              <a:rPr lang="en-GB" dirty="0"/>
              <a:t>Work Undertaken</a:t>
            </a:r>
          </a:p>
          <a:p>
            <a:r>
              <a:rPr lang="en-GB" dirty="0"/>
              <a:t>Findings</a:t>
            </a:r>
          </a:p>
          <a:p>
            <a:r>
              <a:rPr lang="en-GB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968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07E0-B0A4-6A50-B3B1-B8F9AF7B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3511-800B-C525-756D-83A27A1C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i="1" dirty="0"/>
              <a:t>Company: </a:t>
            </a:r>
            <a:r>
              <a:rPr lang="en-GB" dirty="0"/>
              <a:t>Pens and Printers (est. 1984)</a:t>
            </a:r>
          </a:p>
          <a:p>
            <a:r>
              <a:rPr lang="en-GB" b="1" i="1" dirty="0"/>
              <a:t>Product:</a:t>
            </a:r>
            <a:r>
              <a:rPr lang="en-GB" dirty="0"/>
              <a:t> New line of office stationery</a:t>
            </a:r>
          </a:p>
          <a:p>
            <a:r>
              <a:rPr lang="en-GB" b="1" i="1" dirty="0"/>
              <a:t>Sales Methods for Each Customer: </a:t>
            </a:r>
          </a:p>
          <a:p>
            <a:pPr marL="0" indent="0">
              <a:buNone/>
            </a:pPr>
            <a:r>
              <a:rPr lang="en-GB" b="1" i="1" dirty="0"/>
              <a:t>	</a:t>
            </a:r>
            <a:r>
              <a:rPr lang="en-GB" i="1" u="sng" dirty="0"/>
              <a:t>1)</a:t>
            </a:r>
            <a:r>
              <a:rPr lang="en-GB" b="1" i="1" u="sng" dirty="0"/>
              <a:t> “</a:t>
            </a:r>
            <a:r>
              <a:rPr lang="en-GB" i="1" u="sng" dirty="0"/>
              <a:t>Call”:</a:t>
            </a:r>
            <a:r>
              <a:rPr lang="en-GB" u="sng" dirty="0"/>
              <a:t> </a:t>
            </a:r>
          </a:p>
          <a:p>
            <a:pPr marL="0" indent="0">
              <a:buNone/>
            </a:pPr>
            <a:r>
              <a:rPr lang="en-GB" dirty="0"/>
              <a:t>		~30-minute phone call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u="sng" dirty="0"/>
              <a:t>2) “Email + Call”</a:t>
            </a:r>
            <a:r>
              <a:rPr lang="en-GB" u="sng" dirty="0"/>
              <a:t>: </a:t>
            </a:r>
          </a:p>
          <a:p>
            <a:pPr marL="0" indent="0">
              <a:buNone/>
            </a:pPr>
            <a:r>
              <a:rPr lang="en-GB" dirty="0"/>
              <a:t>		Sending an email, followed by a ~10-minute phone call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u="sng" dirty="0"/>
              <a:t>3) “Email”:</a:t>
            </a: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		Sending an email only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3287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9046-F71A-8EFA-8116-3FEEF246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A5F-73AC-F375-C549-C4BAECA3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b="1" i="1" dirty="0"/>
              <a:t>How should the sales team go about promoting the new product?</a:t>
            </a:r>
          </a:p>
        </p:txBody>
      </p:sp>
    </p:spTree>
    <p:extLst>
      <p:ext uri="{BB962C8B-B14F-4D97-AF65-F5344CB8AC3E}">
        <p14:creationId xmlns:p14="http://schemas.microsoft.com/office/powerpoint/2010/main" val="199717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3CD9-76B5-807A-15F5-C3C51BDA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Metric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2169-0E38-3858-73FD-91C70D15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Business Goals:</a:t>
            </a:r>
            <a:r>
              <a:rPr lang="en-GB" dirty="0"/>
              <a:t> Generate as much revenue as possible, for as little effort as necessary</a:t>
            </a:r>
          </a:p>
          <a:p>
            <a:endParaRPr lang="en-GB" b="1" u="sng" dirty="0"/>
          </a:p>
          <a:p>
            <a:r>
              <a:rPr lang="en-GB" b="1" i="1" dirty="0"/>
              <a:t>Metric chosen:</a:t>
            </a:r>
            <a:r>
              <a:rPr lang="en-GB" dirty="0"/>
              <a:t> Revenue’s distribution and evolution over time, split by sales method</a:t>
            </a:r>
          </a:p>
          <a:p>
            <a:endParaRPr lang="en-GB" b="1" i="1" dirty="0"/>
          </a:p>
          <a:p>
            <a:r>
              <a:rPr lang="en-GB" b="1" i="1" dirty="0"/>
              <a:t>Justification: </a:t>
            </a:r>
            <a:r>
              <a:rPr lang="en-GB" dirty="0"/>
              <a:t>Different methods generate different amounts of revenue and take different amounts of effort on the team’s part</a:t>
            </a:r>
          </a:p>
        </p:txBody>
      </p:sp>
    </p:spTree>
    <p:extLst>
      <p:ext uri="{BB962C8B-B14F-4D97-AF65-F5344CB8AC3E}">
        <p14:creationId xmlns:p14="http://schemas.microsoft.com/office/powerpoint/2010/main" val="117973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A0F9-2C87-9D7D-DD69-0188D1D1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Work Undertaken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A783-C3E0-3756-0577-30253CE1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Dataset:</a:t>
            </a:r>
            <a:r>
              <a:rPr lang="en-GB" dirty="0"/>
              <a:t> “product_sales.csv” (CSV file)</a:t>
            </a:r>
          </a:p>
          <a:p>
            <a:r>
              <a:rPr lang="en-GB" b="1" i="1" dirty="0"/>
              <a:t>Steps: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1) Data Validation / Cleaning</a:t>
            </a:r>
          </a:p>
          <a:p>
            <a:pPr marL="0" indent="0">
              <a:buNone/>
            </a:pPr>
            <a:r>
              <a:rPr lang="en-GB" dirty="0"/>
              <a:t>	2) Exploratory Data Analysis</a:t>
            </a:r>
          </a:p>
          <a:p>
            <a:pPr marL="0" indent="0">
              <a:buNone/>
            </a:pPr>
            <a:r>
              <a:rPr lang="en-GB" dirty="0"/>
              <a:t>	3)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35412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94B0-1EBC-EDDC-D330-1F2CB239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A57F-4D01-2D6C-E66C-92A840AA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b="1" i="1" dirty="0"/>
              <a:t>Number of customers by method:</a:t>
            </a:r>
          </a:p>
          <a:p>
            <a:pPr lvl="1"/>
            <a:r>
              <a:rPr lang="en-GB" i="1" dirty="0"/>
              <a:t>“Call”:</a:t>
            </a:r>
            <a:r>
              <a:rPr lang="en-GB" dirty="0"/>
              <a:t> 4962</a:t>
            </a:r>
          </a:p>
          <a:p>
            <a:pPr lvl="1"/>
            <a:r>
              <a:rPr lang="en-GB" i="1" dirty="0"/>
              <a:t>“Email”:</a:t>
            </a:r>
            <a:r>
              <a:rPr lang="en-GB" dirty="0"/>
              <a:t> 7466</a:t>
            </a:r>
          </a:p>
          <a:p>
            <a:pPr lvl="1"/>
            <a:r>
              <a:rPr lang="en-GB" i="1" dirty="0"/>
              <a:t>“Call + Email”: </a:t>
            </a:r>
            <a:r>
              <a:rPr lang="en-GB" dirty="0"/>
              <a:t>2572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i="1" dirty="0"/>
              <a:t>Revenue distribution: </a:t>
            </a:r>
            <a:r>
              <a:rPr lang="en-GB" dirty="0"/>
              <a:t>Heavily influenced by sales method</a:t>
            </a:r>
            <a:endParaRPr lang="en-GB" b="1" dirty="0"/>
          </a:p>
          <a:p>
            <a:pPr marL="514350" indent="-514350">
              <a:buFont typeface="+mj-lt"/>
              <a:buAutoNum type="arabicParenR"/>
            </a:pPr>
            <a:r>
              <a:rPr lang="en-GB" b="1" i="1" dirty="0"/>
              <a:t>Most profitable method: </a:t>
            </a:r>
            <a:r>
              <a:rPr lang="en-GB" dirty="0"/>
              <a:t>“Call + Email”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i="1" dirty="0"/>
              <a:t>Least profitable method:</a:t>
            </a:r>
            <a:r>
              <a:rPr lang="en-GB" b="1" dirty="0"/>
              <a:t> </a:t>
            </a:r>
            <a:r>
              <a:rPr lang="en-GB" dirty="0"/>
              <a:t>“Call”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39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737-63DE-234E-0A4A-1111D22E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Finding 1</a:t>
            </a:r>
          </a:p>
        </p:txBody>
      </p:sp>
      <p:pic>
        <p:nvPicPr>
          <p:cNvPr id="5" name="Content Placeholder 4" descr="A graph of sales&#10;&#10;Description automatically generated">
            <a:extLst>
              <a:ext uri="{FF2B5EF4-FFF2-40B4-BE49-F238E27FC236}">
                <a16:creationId xmlns:a16="http://schemas.microsoft.com/office/drawing/2014/main" id="{1F4983B0-209D-F87D-173B-04A8A272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24" y="1825625"/>
            <a:ext cx="5567152" cy="4351338"/>
          </a:xfrm>
        </p:spPr>
      </p:pic>
    </p:spTree>
    <p:extLst>
      <p:ext uri="{BB962C8B-B14F-4D97-AF65-F5344CB8AC3E}">
        <p14:creationId xmlns:p14="http://schemas.microsoft.com/office/powerpoint/2010/main" val="568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02F-06C9-8238-7FBE-54886615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Finding 2</a:t>
            </a:r>
          </a:p>
        </p:txBody>
      </p:sp>
      <p:pic>
        <p:nvPicPr>
          <p:cNvPr id="5" name="Content Placeholder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5FD0F15F-67E2-D318-393B-8A91B70C9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5567152" cy="4351338"/>
          </a:xfrm>
        </p:spPr>
      </p:pic>
      <p:pic>
        <p:nvPicPr>
          <p:cNvPr id="7" name="Picture 6" descr="A graph of sales&#10;&#10;Description automatically generated">
            <a:extLst>
              <a:ext uri="{FF2B5EF4-FFF2-40B4-BE49-F238E27FC236}">
                <a16:creationId xmlns:a16="http://schemas.microsoft.com/office/drawing/2014/main" id="{A8CB4211-FB0F-1858-C01E-DF548521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52" y="1690688"/>
            <a:ext cx="5567152" cy="43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Product Sales Report</vt:lpstr>
      <vt:lpstr>Contents</vt:lpstr>
      <vt:lpstr>Introduction</vt:lpstr>
      <vt:lpstr>The Business Problem</vt:lpstr>
      <vt:lpstr>Metric of Interest</vt:lpstr>
      <vt:lpstr>Work Undertaken</vt:lpstr>
      <vt:lpstr>Findings</vt:lpstr>
      <vt:lpstr>Finding 1</vt:lpstr>
      <vt:lpstr>Finding 2</vt:lpstr>
      <vt:lpstr>Findings 3 and 4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Report</dc:title>
  <dc:creator>Zakaria Zerrouki</dc:creator>
  <cp:lastModifiedBy>Zakaria Zerrouki</cp:lastModifiedBy>
  <cp:revision>5</cp:revision>
  <dcterms:created xsi:type="dcterms:W3CDTF">2024-04-11T23:43:15Z</dcterms:created>
  <dcterms:modified xsi:type="dcterms:W3CDTF">2024-04-12T13:00:53Z</dcterms:modified>
</cp:coreProperties>
</file>