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  <p:sldMasterId id="2147483777" r:id="rId2"/>
  </p:sldMasterIdLst>
  <p:sldIdLst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cio" initials="S" lastIdx="1" clrIdx="0">
    <p:extLst>
      <p:ext uri="{19B8F6BF-5375-455C-9EA6-DF929625EA0E}">
        <p15:presenceInfo xmlns:p15="http://schemas.microsoft.com/office/powerpoint/2012/main" userId="Sebc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5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9E5A-3B48-4660-85CC-62C79660A02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0B1A-33AB-4796-A258-F4090EF9D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547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9E5A-3B48-4660-85CC-62C79660A02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0B1A-33AB-4796-A258-F4090EF9D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407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9E5A-3B48-4660-85CC-62C79660A02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0B1A-33AB-4796-A258-F4090EF9D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04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9E5A-3B48-4660-85CC-62C79660A02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0B1A-33AB-4796-A258-F4090EF9D61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929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9E5A-3B48-4660-85CC-62C79660A02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0B1A-33AB-4796-A258-F4090EF9D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903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9E5A-3B48-4660-85CC-62C79660A02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0B1A-33AB-4796-A258-F4090EF9D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6820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9E5A-3B48-4660-85CC-62C79660A02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0B1A-33AB-4796-A258-F4090EF9D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601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9E5A-3B48-4660-85CC-62C79660A02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0B1A-33AB-4796-A258-F4090EF9D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5386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9E5A-3B48-4660-85CC-62C79660A02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0B1A-33AB-4796-A258-F4090EF9D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8840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DA2D26-A3CA-4665-8EB3-C09A2724D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D7FE6C-6AF2-4DB2-8E9F-02901B3CC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08F6E8-73C1-4768-94DD-65D04EF4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557C-EC6C-4C5A-84D3-64844FAC2F3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2EA8F9D-C985-4460-A435-B2D0003B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7277B66-CFCD-420E-8B83-3565F458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36AF-508C-4DCD-B3D8-1FD887E28F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3772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92E852-6164-4FCB-B356-9BA0ED92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0095FD-787C-4A83-B881-DE18DEEB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9BF19FD-BCE3-44AD-8002-7D782BF6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557C-EC6C-4C5A-84D3-64844FAC2F3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71D01B2-E701-4A8D-BB68-DFD6963B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50917E5-7508-4ABF-8FDF-F1B5EE03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36AF-508C-4DCD-B3D8-1FD887E28F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38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9E5A-3B48-4660-85CC-62C79660A02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0B1A-33AB-4796-A258-F4090EF9D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6243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B53358-D8AE-4DE1-8DD5-B34721D2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61DE988-47FB-42DA-9952-49F0542C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25916E-1C67-44BF-8058-EE494AC3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557C-EC6C-4C5A-84D3-64844FAC2F3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40F0D3-903A-49A7-A306-126C3063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6F1F85-C0F7-4EAA-8980-5126AEAF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36AF-508C-4DCD-B3D8-1FD887E28F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4517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2D1535-D1A9-4F51-8799-2A8E46C9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627FAD-1DAD-44D3-A9D7-FCC11D473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E5BC3D-EFB1-425B-8C6F-7425D4844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F50C393-8D7A-4220-BB37-55FA3D9F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557C-EC6C-4C5A-84D3-64844FAC2F3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6086F0F-0041-4E9C-92E7-40D0664B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D69FA1F-A491-4C52-A4CA-BF0FFD18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36AF-508C-4DCD-B3D8-1FD887E28F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469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E5D0D9-244E-4376-8BBE-8A65EBC37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3787AE-7D97-4D49-8CB8-D19159A2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4D52854-B0CB-4F51-8E91-BF6DE9BE9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6C069A4-5D1B-4674-BF77-B488B2C6F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035FCD-6DBC-41BC-83F6-CD4BAB154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16EE585-6477-4488-999E-5BD014AF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557C-EC6C-4C5A-84D3-64844FAC2F3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82A5B68-1E6C-4EFE-BBAD-CCCA6D0C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3E99FAA-BC0C-4611-BECA-B2627561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36AF-508C-4DCD-B3D8-1FD887E28F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6600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6808EF-E531-44EE-9D8D-BE6CD768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3FCD71C-70DE-41D8-8AED-05767A88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557C-EC6C-4C5A-84D3-64844FAC2F3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67C3FCA-EA60-4329-BEFA-D220C15C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7F87DB5-5615-4FC5-A2A3-EA5E749B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36AF-508C-4DCD-B3D8-1FD887E28F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098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AF1EA26-3856-4B3B-BF08-5D27535B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557C-EC6C-4C5A-84D3-64844FAC2F3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2923D24-5AD2-4CBE-9D1C-70D8C64D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3F3A48-301B-4A60-B527-44D88BA6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36AF-508C-4DCD-B3D8-1FD887E28F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6302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A6B74A-7F55-4BAB-AFA6-D83EA1E8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C5AE0C-6A43-4745-AE9D-93339805A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EBC84F3-3D0C-4B7C-B1C4-71898147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0D86E96-87CC-4495-88BD-1CEDB354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557C-EC6C-4C5A-84D3-64844FAC2F3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53B26C7-43B3-4D14-93D1-68838B08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7C7E26E-4512-4499-B046-365C643D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36AF-508C-4DCD-B3D8-1FD887E28F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0686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A4143B-9EF8-475F-A86E-5427F0D4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DFE3D08-4DB7-4F4F-A4D7-F5A39CEB8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13B9719-C333-44C5-AA30-A586FF706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5AC379F-43AD-4472-B0E5-EDF77B38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557C-EC6C-4C5A-84D3-64844FAC2F3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807D77D-506E-4B84-B20B-30D03343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BEBB673-CCEE-4B03-8D3E-C586A10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36AF-508C-4DCD-B3D8-1FD887E28F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802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9AEE7-2F89-4503-8A1C-BC15548A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E2B3DB4-34A2-458E-81D2-B8B39832F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D69365-6DF2-46EB-81B9-FF7DC5A7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557C-EC6C-4C5A-84D3-64844FAC2F3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D74161-9B83-409B-A35A-AEAAC74E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60972AD-BB5C-47EC-A1A0-D8482AB9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36AF-508C-4DCD-B3D8-1FD887E28F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4403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175623C-4231-4FB4-BC4F-FA20A62A3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BE3CB95-CB21-45E6-A126-D930ED88A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4EA0638-0ADE-48EF-8010-4F053700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557C-EC6C-4C5A-84D3-64844FAC2F3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9A0AF4-4E7D-47FC-8C6B-6FF18313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F90F79-48CC-4155-8AA9-86801987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36AF-508C-4DCD-B3D8-1FD887E28F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747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9E5A-3B48-4660-85CC-62C79660A02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0B1A-33AB-4796-A258-F4090EF9D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294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9E5A-3B48-4660-85CC-62C79660A02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0B1A-33AB-4796-A258-F4090EF9D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922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9E5A-3B48-4660-85CC-62C79660A02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0B1A-33AB-4796-A258-F4090EF9D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3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9E5A-3B48-4660-85CC-62C79660A02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0B1A-33AB-4796-A258-F4090EF9D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3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9E5A-3B48-4660-85CC-62C79660A02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0B1A-33AB-4796-A258-F4090EF9D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828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9E5A-3B48-4660-85CC-62C79660A02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0B1A-33AB-4796-A258-F4090EF9D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824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9E5A-3B48-4660-85CC-62C79660A02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0B1A-33AB-4796-A258-F4090EF9D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702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429E5A-3B48-4660-85CC-62C79660A02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8CF0B1A-33AB-4796-A258-F4090EF9D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2348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C7DBE44-5908-450A-A634-EDCD06D2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51FDBD0-224B-404E-8A3E-F92089592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9401E2-5A88-4E1A-A626-A98DACF86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6557C-EC6C-4C5A-84D3-64844FAC2F38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55DF1F8-F7F4-4D4E-87AD-810FBBB0A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603C0A-6B6E-49EE-82FB-E98AC2EC5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B36AF-508C-4DCD-B3D8-1FD887E28F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869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5C8041-DF7C-4087-8D80-BC8A5CFBF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960" y="2514599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pl-PL" dirty="0"/>
              <a:t>Wizualizacja wyników sprzedażowych za pomocą tabeli przestawnej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FAB666E-710C-41EE-9375-6F49D4EF4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5435" y="5316044"/>
            <a:ext cx="2825292" cy="1153123"/>
          </a:xfrm>
        </p:spPr>
        <p:txBody>
          <a:bodyPr>
            <a:norm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584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9B095626-F37E-436B-8D82-E0773CDD0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43485"/>
            <a:ext cx="10353762" cy="461472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pl-PL" sz="2300" dirty="0"/>
              <a:t>Następnie klikamy przycisk Format liczby i zmieniamy format sumy.</a:t>
            </a:r>
          </a:p>
        </p:txBody>
      </p:sp>
      <p:pic>
        <p:nvPicPr>
          <p:cNvPr id="6146" name="Picture 2" descr="https://i.imgur.com/t4fBAn4.png">
            <a:extLst>
              <a:ext uri="{FF2B5EF4-FFF2-40B4-BE49-F238E27FC236}">
                <a16:creationId xmlns:a16="http://schemas.microsoft.com/office/drawing/2014/main" id="{8C91D96B-8D17-483D-8000-1D3554760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204956"/>
            <a:ext cx="4521330" cy="380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i.imgur.com/6gk7yqo.png">
            <a:extLst>
              <a:ext uri="{FF2B5EF4-FFF2-40B4-BE49-F238E27FC236}">
                <a16:creationId xmlns:a16="http://schemas.microsoft.com/office/drawing/2014/main" id="{1BC0822A-C7B7-4607-A715-288544167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227" y="1204956"/>
            <a:ext cx="4521330" cy="380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70C2599-7304-4777-90FC-8AB3F35FF2F9}"/>
              </a:ext>
            </a:extLst>
          </p:cNvPr>
          <p:cNvSpPr txBox="1"/>
          <p:nvPr/>
        </p:nvSpPr>
        <p:spPr>
          <a:xfrm>
            <a:off x="357051" y="5013686"/>
            <a:ext cx="3901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chemeClr val="tx1">
                    <a:lumMod val="85000"/>
                  </a:schemeClr>
                </a:solidFill>
              </a:rPr>
              <a:t>Rysunek 6.6. Okno formatowania komórek – format walutowy zł, bez miejsc po przecinku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F3AFFD0-D427-451D-BCA9-C41E15FF6D14}"/>
              </a:ext>
            </a:extLst>
          </p:cNvPr>
          <p:cNvSpPr txBox="1"/>
          <p:nvPr/>
        </p:nvSpPr>
        <p:spPr>
          <a:xfrm>
            <a:off x="4760007" y="5373400"/>
            <a:ext cx="2671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100" dirty="0">
                <a:solidFill>
                  <a:schemeClr val="tx1">
                    <a:lumMod val="85000"/>
                  </a:schemeClr>
                </a:solidFill>
              </a:rPr>
              <a:t>Operację powtarzamy dla pola ILOŚĆ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3828B9E-C24F-4874-A829-897435738DAD}"/>
              </a:ext>
            </a:extLst>
          </p:cNvPr>
          <p:cNvSpPr txBox="1"/>
          <p:nvPr/>
        </p:nvSpPr>
        <p:spPr>
          <a:xfrm>
            <a:off x="7933509" y="5013686"/>
            <a:ext cx="3901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chemeClr val="tx1">
                    <a:lumMod val="85000"/>
                  </a:schemeClr>
                </a:solidFill>
              </a:rPr>
              <a:t>Rysunek 6.7. Okno formatowania komórek – format liczbowy, bez miejsc po przecinku, z separatorem tysiąca</a:t>
            </a:r>
          </a:p>
        </p:txBody>
      </p:sp>
    </p:spTree>
    <p:extLst>
      <p:ext uri="{BB962C8B-B14F-4D97-AF65-F5344CB8AC3E}">
        <p14:creationId xmlns:p14="http://schemas.microsoft.com/office/powerpoint/2010/main" val="11211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417F88-539E-496D-9E60-185359D0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6.4. Układ raportu tabeli przestawnej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64C1F6-D8D0-4B7D-A9B0-26983F2F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pl-PL" dirty="0"/>
              <a:t>Elementy pól ustawionych jako etykiety wierszy zostały umieszczone w jednej kolumnie, jeden po drugim. W Excelu mamy możliwość wyboru jednego z trzech dostępnych układów:</a:t>
            </a:r>
          </a:p>
          <a:p>
            <a:pPr marL="494100" indent="-457200">
              <a:buAutoNum type="arabicPeriod"/>
            </a:pPr>
            <a:r>
              <a:rPr lang="pl-PL" dirty="0"/>
              <a:t>Pokaż w formie kompaktowej – wszystkie pola w Etykiecie wierszy zostaną umieszczone w jednej kolumnie. Zagnieżdżenie pól będzie oznaczone wcięciem. Układ ten jest automatycznie stosowany przy tworzeniu tabeli przestawnej.</a:t>
            </a:r>
          </a:p>
          <a:p>
            <a:pPr marL="494100" indent="-457200">
              <a:buAutoNum type="arabicPeriod"/>
            </a:pPr>
            <a:r>
              <a:rPr lang="pl-PL" dirty="0"/>
              <a:t>Pokaż w formie konspektu – każde pole umieszczone w Etykiecie wierszy zostanie umieszczone w osobnej kolumnie. Elementy są wyświetlane hierarchicznie w formie konspektu, w kolumnach.</a:t>
            </a:r>
          </a:p>
          <a:p>
            <a:pPr marL="494100" indent="-457200">
              <a:buAutoNum type="arabicPeriod"/>
            </a:pPr>
            <a:r>
              <a:rPr lang="pl-PL" dirty="0"/>
              <a:t>Pokaż w formie tabelarycznej – układ w formie tabeli, co ułatwia kopiowanie komórek do innego arkusza. W tym układzie używana jest kolumna na pole.</a:t>
            </a:r>
          </a:p>
          <a:p>
            <a:pPr marL="36900" indent="0">
              <a:buNone/>
            </a:pPr>
            <a:r>
              <a:rPr lang="pl-PL" dirty="0"/>
              <a:t>My wybierzemy formę tabelaryczną. W tym celu przechodzimy na wstążkę Narzędzia tabel przestawnych/Projektowanie/Układ/Układ raportu/Pokaż w formie tabelarycznej.</a:t>
            </a:r>
          </a:p>
        </p:txBody>
      </p:sp>
    </p:spTree>
    <p:extLst>
      <p:ext uri="{BB962C8B-B14F-4D97-AF65-F5344CB8AC3E}">
        <p14:creationId xmlns:p14="http://schemas.microsoft.com/office/powerpoint/2010/main" val="134991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7F6F6-624E-4BD7-A52F-0766C717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6.5. Style tabeli przestawnej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64F31E-7B9A-45DC-B729-0B54A67E5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pl-PL" dirty="0"/>
              <a:t>Mając na celu poprawę czytelności i przejrzystości zestawienia można zmienić styl tabeli przestawnej przy użyciu dostępnej galerii stylów, są one dostępne na wstążce Narzędzia tabel przestawnych/Projektowanie/Style tabeli przestawnej. My wybierzemy styl średni 2 w grupie Średni (rysunek 6.13).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8097E98-1B7F-45C7-9529-3691CE1E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365" y="3082213"/>
            <a:ext cx="8002192" cy="361870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3E87087-C40E-4997-8A1A-4D5F8E37F4EE}"/>
              </a:ext>
            </a:extLst>
          </p:cNvPr>
          <p:cNvSpPr txBox="1"/>
          <p:nvPr/>
        </p:nvSpPr>
        <p:spPr>
          <a:xfrm>
            <a:off x="291430" y="4137513"/>
            <a:ext cx="2973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chemeClr val="tx1">
                    <a:lumMod val="85000"/>
                  </a:schemeClr>
                </a:solidFill>
              </a:rPr>
              <a:t>Rysunek 6.13. Tabela po wybraniu stylu Średni styl 2 z galerii stylów</a:t>
            </a:r>
          </a:p>
        </p:txBody>
      </p:sp>
    </p:spTree>
    <p:extLst>
      <p:ext uri="{BB962C8B-B14F-4D97-AF65-F5344CB8AC3E}">
        <p14:creationId xmlns:p14="http://schemas.microsoft.com/office/powerpoint/2010/main" val="138806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B728ED-ADFD-499C-847C-7FC2E691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6.6. Sumy cząstkowe i końcowe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0AEB8F-844C-42C5-8E29-89524A6B4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341584" cy="4058751"/>
          </a:xfrm>
        </p:spPr>
        <p:txBody>
          <a:bodyPr/>
          <a:lstStyle/>
          <a:p>
            <a:pPr marL="36900" indent="0">
              <a:buNone/>
            </a:pPr>
            <a:r>
              <a:rPr lang="pl-PL" dirty="0"/>
              <a:t>Dla każdego pola znajdującego się w Etykiecie wierszy, jeżeli posiada pole podrzędne, automatycznie w tabeli tworzona jest suma częściowa dla każdego elementu. Występują one w polach MIASTO, GRUPA, SYMBOL PRODUKTU. Jednak w polu SYMBOL PRODUKTU są zbędne. W celu ich wyłączenia ustawiamy kursor w dowolnym polu, dla którego chcemy wyłączyć sumy, klikamy PPM i odznaczamy opcję Suma częściowa SYMBOL PRODUKTU.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A851913-D251-440D-9670-A2D1D1AD7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132" y="1445435"/>
            <a:ext cx="4382246" cy="524165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3E4696F-521A-4F6F-9C2C-25DF31FDA3B7}"/>
              </a:ext>
            </a:extLst>
          </p:cNvPr>
          <p:cNvSpPr txBox="1"/>
          <p:nvPr/>
        </p:nvSpPr>
        <p:spPr>
          <a:xfrm>
            <a:off x="2861967" y="5094238"/>
            <a:ext cx="4161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chemeClr val="tx1">
                    <a:lumMod val="85000"/>
                  </a:schemeClr>
                </a:solidFill>
              </a:rPr>
              <a:t>Rysunek 6.14. Wyłączenie sum częściowych w polu SYMBOL PRODUKTU</a:t>
            </a:r>
          </a:p>
        </p:txBody>
      </p:sp>
    </p:spTree>
    <p:extLst>
      <p:ext uri="{BB962C8B-B14F-4D97-AF65-F5344CB8AC3E}">
        <p14:creationId xmlns:p14="http://schemas.microsoft.com/office/powerpoint/2010/main" val="412344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8180A4-A859-4355-BEDF-9EEC2982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6.7. Wyróżnianie elementu w tabeli przestawnej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F8E03B-1E62-46C6-B516-7CB97765E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4504239" cy="4847813"/>
          </a:xfrm>
        </p:spPr>
        <p:txBody>
          <a:bodyPr/>
          <a:lstStyle/>
          <a:p>
            <a:pPr marL="36900" indent="0">
              <a:buNone/>
            </a:pPr>
            <a:r>
              <a:rPr lang="pl-PL" dirty="0"/>
              <a:t>Powinniśmy wyróżnić element Leżanka z pola NAZWA PRODUKTU. W tym celu zaznaczamy go, najeżdżając na jego lewą krawędź do momentu pojawienia się poziomej czarnej strzałki i kliknąć przyciskiem myszy. Po czym zaznaczą się w tabeli wszystkie elementy Leżanka i można go następnie sformatować – czcionka pogrubiona, kolor wypełnienia żółty.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D97DD64-2694-454B-8427-CE689B668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492" y="1973718"/>
            <a:ext cx="6513987" cy="4428506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89B080B-8365-4F84-B876-EF1789113BF2}"/>
              </a:ext>
            </a:extLst>
          </p:cNvPr>
          <p:cNvSpPr txBox="1"/>
          <p:nvPr/>
        </p:nvSpPr>
        <p:spPr>
          <a:xfrm>
            <a:off x="1999716" y="5232737"/>
            <a:ext cx="3418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chemeClr val="tx1">
                    <a:lumMod val="85000"/>
                  </a:schemeClr>
                </a:solidFill>
              </a:rPr>
              <a:t>Rysunek 6.15. Wyróżnienie elementu Leżanka pola NAZWA PRODUKTU</a:t>
            </a:r>
          </a:p>
        </p:txBody>
      </p:sp>
    </p:spTree>
    <p:extLst>
      <p:ext uri="{BB962C8B-B14F-4D97-AF65-F5344CB8AC3E}">
        <p14:creationId xmlns:p14="http://schemas.microsoft.com/office/powerpoint/2010/main" val="349459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8097D0-B769-4A29-B128-11D68547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6.8. Zmiana układu wyświetlania pól w obszarze Wartość tabeli przestawnej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F519EC-3BBE-40B1-82A8-524DE8FB2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Chcemy mieć dane liczbowe rozmieszczone w układzie wierszy więc musimy przenieść pole łączące z obszaru Etykiety kolumn do Etykiety wierszy (na ostatnią pozycję).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19A961C-AA75-40BA-9136-0D00BD47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057525"/>
            <a:ext cx="4305300" cy="319087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2684769-1BB1-4B34-B0F0-3753043AC9B6}"/>
              </a:ext>
            </a:extLst>
          </p:cNvPr>
          <p:cNvSpPr txBox="1"/>
          <p:nvPr/>
        </p:nvSpPr>
        <p:spPr>
          <a:xfrm>
            <a:off x="6096000" y="4143102"/>
            <a:ext cx="437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chemeClr val="tx1">
                    <a:lumMod val="85000"/>
                  </a:schemeClr>
                </a:solidFill>
              </a:rPr>
              <a:t>Rysunek 6.17. Przeniesienie pola łączącego z obszaru Etykiety kolumn do Etykiety wierszy</a:t>
            </a:r>
          </a:p>
        </p:txBody>
      </p:sp>
    </p:spTree>
    <p:extLst>
      <p:ext uri="{BB962C8B-B14F-4D97-AF65-F5344CB8AC3E}">
        <p14:creationId xmlns:p14="http://schemas.microsoft.com/office/powerpoint/2010/main" val="107244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2A124052-FC81-4444-82D9-00A049259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43485"/>
            <a:ext cx="10353762" cy="504201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pl-PL" sz="2300" dirty="0"/>
              <a:t>Dzięki temu zabiegowi otrzymamy układ tabeli jak na rysunku 6.18.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01F902A-92BC-4708-8B88-DA0D4504D4BF}"/>
              </a:ext>
            </a:extLst>
          </p:cNvPr>
          <p:cNvSpPr txBox="1"/>
          <p:nvPr/>
        </p:nvSpPr>
        <p:spPr>
          <a:xfrm>
            <a:off x="8613529" y="3429000"/>
            <a:ext cx="296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chemeClr val="tx1">
                    <a:lumMod val="85000"/>
                  </a:schemeClr>
                </a:solidFill>
              </a:rPr>
              <a:t>Rysunek 6.18. Końcowy układ tabeli przestawnej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1F50D6C-D57B-4D86-8DD8-0AB370C8D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3" y="1689462"/>
            <a:ext cx="7602831" cy="407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0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C7EF39-203B-4812-96CA-1668065B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6.9. Stworzenie możliwości wyboru miesięcy – filtr tabeli przestawnej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1F5604-B19E-4CC8-9405-F4ED49DB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126223"/>
          </a:xfrm>
        </p:spPr>
        <p:txBody>
          <a:bodyPr/>
          <a:lstStyle/>
          <a:p>
            <a:pPr marL="36900" indent="0">
              <a:buNone/>
            </a:pPr>
            <a:r>
              <a:rPr lang="pl-PL" dirty="0"/>
              <a:t>Ostatnim zadaniem jest stworzenie możliwości wyboru jednego miesiąca lub kilku miesięcy w raporcie. W tym celu do obszaru Filtr raportu dodajemy pole MIESIĄC. Teraz możemy filtrować zestawienie według miesięcy.</a:t>
            </a:r>
          </a:p>
        </p:txBody>
      </p:sp>
      <p:pic>
        <p:nvPicPr>
          <p:cNvPr id="10242" name="Picture 2" descr="https://i.imgur.com/WDr08kW.png">
            <a:extLst>
              <a:ext uri="{FF2B5EF4-FFF2-40B4-BE49-F238E27FC236}">
                <a16:creationId xmlns:a16="http://schemas.microsoft.com/office/drawing/2014/main" id="{BC8C4861-B192-4AFD-9CF8-712FA5004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3" y="2858672"/>
            <a:ext cx="5050972" cy="37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87B56CD-8FF9-4E71-8989-F0AB68D08E52}"/>
              </a:ext>
            </a:extLst>
          </p:cNvPr>
          <p:cNvSpPr txBox="1"/>
          <p:nvPr/>
        </p:nvSpPr>
        <p:spPr>
          <a:xfrm>
            <a:off x="7115508" y="4197531"/>
            <a:ext cx="416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chemeClr val="tx1">
                    <a:lumMod val="85000"/>
                  </a:schemeClr>
                </a:solidFill>
              </a:rPr>
              <a:t>Rysunek 6.20. Raport dla Działu Personalnego w miesiącu 3</a:t>
            </a:r>
          </a:p>
        </p:txBody>
      </p:sp>
    </p:spTree>
    <p:extLst>
      <p:ext uri="{BB962C8B-B14F-4D97-AF65-F5344CB8AC3E}">
        <p14:creationId xmlns:p14="http://schemas.microsoft.com/office/powerpoint/2010/main" val="118792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099BECEA-458F-4122-8CF8-0B2C3C192E9B}"/>
              </a:ext>
            </a:extLst>
          </p:cNvPr>
          <p:cNvSpPr txBox="1">
            <a:spLocks/>
          </p:cNvSpPr>
          <p:nvPr/>
        </p:nvSpPr>
        <p:spPr>
          <a:xfrm>
            <a:off x="913795" y="743484"/>
            <a:ext cx="10353762" cy="11878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pl-PL" sz="2400" dirty="0"/>
              <a:t>Jeśli natomiast chcemy utworzyć raport dla kilku miesięcy, przechodzimy do pola miesiąc umieszczonego w filtrze raportu i przy komórce z wartością (Wszystkie),  zaznaczamy opcję Zaznacz wiele elementów.</a:t>
            </a:r>
          </a:p>
        </p:txBody>
      </p:sp>
      <p:pic>
        <p:nvPicPr>
          <p:cNvPr id="11266" name="Picture 2" descr="https://i.imgur.com/ySZ1Yio.png">
            <a:extLst>
              <a:ext uri="{FF2B5EF4-FFF2-40B4-BE49-F238E27FC236}">
                <a16:creationId xmlns:a16="http://schemas.microsoft.com/office/drawing/2014/main" id="{082DC748-AB63-4277-A932-7D654BACE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2068083"/>
            <a:ext cx="5140147" cy="456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12AFE0AD-A257-42CF-82C8-E18B132A643B}"/>
              </a:ext>
            </a:extLst>
          </p:cNvPr>
          <p:cNvSpPr txBox="1"/>
          <p:nvPr/>
        </p:nvSpPr>
        <p:spPr>
          <a:xfrm>
            <a:off x="6618866" y="4216755"/>
            <a:ext cx="5212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chemeClr val="tx1">
                    <a:lumMod val="85000"/>
                  </a:schemeClr>
                </a:solidFill>
              </a:rPr>
              <a:t>Rysunek 6.22. Raport dla kilku miesięcy</a:t>
            </a:r>
          </a:p>
        </p:txBody>
      </p:sp>
    </p:spTree>
    <p:extLst>
      <p:ext uri="{BB962C8B-B14F-4D97-AF65-F5344CB8AC3E}">
        <p14:creationId xmlns:p14="http://schemas.microsoft.com/office/powerpoint/2010/main" val="304786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B2B365-1952-48D3-B38E-05D65A3C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48F5E7-FC69-4D66-BA05-07F376A7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500" dirty="0"/>
              <a:t>I. Tworzenie tabeli przestawnej z danych sprzedażowych</a:t>
            </a:r>
          </a:p>
          <a:p>
            <a:r>
              <a:rPr lang="pl-PL" sz="2500" dirty="0"/>
              <a:t>II. Wizualizacja wyników sprzedaży firmy</a:t>
            </a:r>
          </a:p>
          <a:p>
            <a:r>
              <a:rPr lang="pl-PL" sz="2500" dirty="0"/>
              <a:t>III. Style tabeli przestawnej</a:t>
            </a:r>
          </a:p>
          <a:p>
            <a:r>
              <a:rPr lang="pl-PL" sz="2500" dirty="0"/>
              <a:t>IV. Zmiana układu wyświetlania pól w obszarze Wartości tabeli przestawnej</a:t>
            </a:r>
          </a:p>
          <a:p>
            <a:r>
              <a:rPr lang="pl-PL" sz="2500" dirty="0"/>
              <a:t>V. Stworzenie możliwości wyboru miesięcy – filtr tabeli przestawnej</a:t>
            </a:r>
          </a:p>
        </p:txBody>
      </p:sp>
    </p:spTree>
    <p:extLst>
      <p:ext uri="{BB962C8B-B14F-4D97-AF65-F5344CB8AC3E}">
        <p14:creationId xmlns:p14="http://schemas.microsoft.com/office/powerpoint/2010/main" val="42889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2F465E-F83E-442E-B9B0-408BED67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43485"/>
            <a:ext cx="10353762" cy="5047716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pl-PL" sz="2300" dirty="0"/>
              <a:t>	Często użytkowników nie stać na zakup drogich programów Business </a:t>
            </a:r>
            <a:r>
              <a:rPr lang="pl-PL" sz="2300" dirty="0" err="1"/>
              <a:t>Intelligence</a:t>
            </a:r>
            <a:r>
              <a:rPr lang="pl-PL" sz="2300" dirty="0"/>
              <a:t> przeznaczonych do analizy dużych zbiorów danych w różnych układach i o odmiennym poziomie szczegółowości. Jednak od pracowników zajmujących się analizą wymagane są zestawienia i raporty pokazujące dane w różnych układach, często będące wynikiem analiz opracowanych na podstawie tysięcy rekordów.</a:t>
            </a:r>
          </a:p>
          <a:p>
            <a:pPr marL="36900" indent="0">
              <a:buNone/>
            </a:pPr>
            <a:r>
              <a:rPr lang="pl-PL" sz="2300" dirty="0"/>
              <a:t>W tej prezentacji posłużymy się przykładem firmy zajmującej się produkcją i sprzedażą puf wypełnionych kulkami styropianu, która produkuje dziewięć różnych produktów wchodzących w skład czterech grup produktowych. Są to:</a:t>
            </a:r>
          </a:p>
          <a:p>
            <a:pPr marL="494100" indent="-457200">
              <a:buAutoNum type="arabicParenR"/>
            </a:pPr>
            <a:r>
              <a:rPr lang="pl-PL" sz="2300" dirty="0"/>
              <a:t>PUFY (Podnóżek, Wałek, </a:t>
            </a:r>
            <a:r>
              <a:rPr lang="pl-PL" sz="2300" dirty="0" err="1"/>
              <a:t>Cube</a:t>
            </a:r>
            <a:r>
              <a:rPr lang="pl-PL" sz="2300" dirty="0"/>
              <a:t>);</a:t>
            </a:r>
          </a:p>
          <a:p>
            <a:pPr marL="494100" indent="-457200">
              <a:buAutoNum type="arabicParenR"/>
            </a:pPr>
            <a:r>
              <a:rPr lang="pl-PL" sz="2300" dirty="0"/>
              <a:t>PIŁKI (Bila 8, Rugby, </a:t>
            </a:r>
            <a:r>
              <a:rPr lang="pl-PL" sz="2300" dirty="0" err="1"/>
              <a:t>Tennis</a:t>
            </a:r>
            <a:r>
              <a:rPr lang="pl-PL" sz="2300" dirty="0"/>
              <a:t>);</a:t>
            </a:r>
          </a:p>
          <a:p>
            <a:pPr marL="494100" indent="-457200">
              <a:buAutoNum type="arabicParenR"/>
            </a:pPr>
            <a:r>
              <a:rPr lang="pl-PL" sz="2300" dirty="0"/>
              <a:t>FOTELE (Leżanka);</a:t>
            </a:r>
          </a:p>
          <a:p>
            <a:pPr marL="494100" indent="-457200">
              <a:buAutoNum type="arabicParenR"/>
            </a:pPr>
            <a:r>
              <a:rPr lang="pl-PL" sz="2300" dirty="0"/>
              <a:t>ZWIERZAKI (Pies, Kot).</a:t>
            </a:r>
          </a:p>
        </p:txBody>
      </p:sp>
    </p:spTree>
    <p:extLst>
      <p:ext uri="{BB962C8B-B14F-4D97-AF65-F5344CB8AC3E}">
        <p14:creationId xmlns:p14="http://schemas.microsoft.com/office/powerpoint/2010/main" val="224838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C579BB42-B6BD-4465-8EA4-2F3B9568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43485"/>
            <a:ext cx="10353762" cy="504771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300" dirty="0"/>
              <a:t>Produkty są sprzedawane do pośredników w czterech miastach Polski: Kraków, Warszawa, Poznań i Gdańsk.</a:t>
            </a:r>
          </a:p>
          <a:p>
            <a:pPr marL="36900" indent="0">
              <a:buNone/>
            </a:pPr>
            <a:r>
              <a:rPr lang="pl-PL" sz="2300" dirty="0"/>
              <a:t>Osoby pracujące nad strategią sprzedaży na obecnych obszarach działalności mają dane historyczne dotyczące sprzedaży z dwóch lat (2012-2013).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05EEAC5-C1F1-4EA2-9164-86DD9321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43" y="2596903"/>
            <a:ext cx="6430265" cy="38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3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5553DA-A18F-47BD-8CF9-C739991E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486431"/>
            <a:ext cx="10343114" cy="970450"/>
          </a:xfrm>
        </p:spPr>
        <p:txBody>
          <a:bodyPr>
            <a:noAutofit/>
          </a:bodyPr>
          <a:lstStyle/>
          <a:p>
            <a:r>
              <a:rPr lang="pl-PL" dirty="0"/>
              <a:t>6.1. Tworzenie tabeli przestawnej z danych sprzedażowych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8ED2B0-82B1-4E3A-B1A9-CB353B06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300" dirty="0"/>
              <a:t>W celu utworzenia tabeli przestawnej przechodzimy na wstążkę Wstawianie/Tabele/Tabela przestawna. Pojawi się okno tworzenia </a:t>
            </a:r>
            <a:r>
              <a:rPr lang="pl-PL" sz="2300" dirty="0">
                <a:solidFill>
                  <a:srgbClr val="FFFFFF"/>
                </a:solidFill>
              </a:rPr>
              <a:t>tabeli</a:t>
            </a:r>
            <a:r>
              <a:rPr lang="pl-PL" sz="2300" dirty="0"/>
              <a:t> przestawnej (rysunek 6.2)</a:t>
            </a:r>
          </a:p>
          <a:p>
            <a:pPr marL="36900" indent="0">
              <a:buNone/>
            </a:pPr>
            <a:endParaRPr lang="pl-PL" sz="23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71F54D3-9BA3-4FEC-A8B9-089D3CB66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36" y="2796838"/>
            <a:ext cx="3733800" cy="329565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E4C5731-DF3E-471E-A07E-A8687DD95506}"/>
              </a:ext>
            </a:extLst>
          </p:cNvPr>
          <p:cNvSpPr txBox="1"/>
          <p:nvPr/>
        </p:nvSpPr>
        <p:spPr>
          <a:xfrm>
            <a:off x="6090676" y="3609425"/>
            <a:ext cx="546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chemeClr val="tx1">
                    <a:lumMod val="85000"/>
                  </a:schemeClr>
                </a:solidFill>
              </a:rPr>
              <a:t>Rysunek 6.2. Okno tworzenia tabeli przestawnej</a:t>
            </a:r>
          </a:p>
        </p:txBody>
      </p:sp>
    </p:spTree>
    <p:extLst>
      <p:ext uri="{BB962C8B-B14F-4D97-AF65-F5344CB8AC3E}">
        <p14:creationId xmlns:p14="http://schemas.microsoft.com/office/powerpoint/2010/main" val="340173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F67BDA-6E41-4327-8050-26CEB62A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6.2. Wizualizacja wyników sprzedaży firmy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B12F9-8338-4A39-90A2-7BC60268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300" dirty="0"/>
              <a:t>Do wykonania została zlecona następująca wizualizacja wyników sprzedaży: wartościowa i ilościowa struktura sprzedaży w poszczególnych miastach w podziale na grupy produktowe i produkty: porównanie dwóch lat z możliwością wyboru jednego, kilku lub wszystkich miesięcy. Dodatkowo powinien zostać wyróżniony produkt Leżanka.</a:t>
            </a:r>
          </a:p>
        </p:txBody>
      </p:sp>
    </p:spTree>
    <p:extLst>
      <p:ext uri="{BB962C8B-B14F-4D97-AF65-F5344CB8AC3E}">
        <p14:creationId xmlns:p14="http://schemas.microsoft.com/office/powerpoint/2010/main" val="231420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1A52F2C9-CB04-477B-81E7-B712103F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43485"/>
            <a:ext cx="10353762" cy="888762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pl-PL" sz="2300" dirty="0"/>
              <a:t>Dodatkowym wymogiem raportu jest możliwość łatwej jego modyfikacji pod kątem wymagań osób z niego korzystających. </a:t>
            </a:r>
          </a:p>
        </p:txBody>
      </p:sp>
      <p:pic>
        <p:nvPicPr>
          <p:cNvPr id="3074" name="Picture 2" descr="https://i.imgur.com/d6zNOgk.png">
            <a:extLst>
              <a:ext uri="{FF2B5EF4-FFF2-40B4-BE49-F238E27FC236}">
                <a16:creationId xmlns:a16="http://schemas.microsoft.com/office/drawing/2014/main" id="{6351E726-C3C7-474A-8527-14ABFFF22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502" y="1198995"/>
            <a:ext cx="3243056" cy="552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11722D2-C513-47AB-AE0E-A52F24B4CE1A}"/>
              </a:ext>
            </a:extLst>
          </p:cNvPr>
          <p:cNvSpPr txBox="1"/>
          <p:nvPr/>
        </p:nvSpPr>
        <p:spPr>
          <a:xfrm>
            <a:off x="1041982" y="2529168"/>
            <a:ext cx="699961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buNone/>
            </a:pPr>
            <a:r>
              <a:rPr lang="pl-PL" sz="2300" dirty="0">
                <a:solidFill>
                  <a:schemeClr val="tx1">
                    <a:lumMod val="85000"/>
                  </a:schemeClr>
                </a:solidFill>
              </a:rPr>
              <a:t>Do Etykiety wierszy przenosimy pole MISTO, GRUPA, SYMBOL PRODUKTU, NAZWA PRODUKTU, do Etykiety kolumn pole ROK, do Wartości pole ILOŚĆ, WARTOŚĆ (rysunek 6.3).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4764F69-4A28-4405-9084-F58DADBCACCB}"/>
              </a:ext>
            </a:extLst>
          </p:cNvPr>
          <p:cNvSpPr txBox="1"/>
          <p:nvPr/>
        </p:nvSpPr>
        <p:spPr>
          <a:xfrm>
            <a:off x="2238998" y="5136335"/>
            <a:ext cx="5383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chemeClr val="tx1">
                    <a:lumMod val="85000"/>
                  </a:schemeClr>
                </a:solidFill>
              </a:rPr>
              <a:t>Rysunek 6.3. Układ tabeli przestawnej dla wizualizacji</a:t>
            </a:r>
          </a:p>
        </p:txBody>
      </p:sp>
    </p:spTree>
    <p:extLst>
      <p:ext uri="{BB962C8B-B14F-4D97-AF65-F5344CB8AC3E}">
        <p14:creationId xmlns:p14="http://schemas.microsoft.com/office/powerpoint/2010/main" val="12042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.imgur.com/dr812aQ.png">
            <a:extLst>
              <a:ext uri="{FF2B5EF4-FFF2-40B4-BE49-F238E27FC236}">
                <a16:creationId xmlns:a16="http://schemas.microsoft.com/office/drawing/2014/main" id="{7F59E35A-F590-40C6-9AA8-EA318E73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60" y="798447"/>
            <a:ext cx="6152571" cy="526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A504259-16CA-4B53-BA04-3A740B02AA90}"/>
              </a:ext>
            </a:extLst>
          </p:cNvPr>
          <p:cNvSpPr txBox="1"/>
          <p:nvPr/>
        </p:nvSpPr>
        <p:spPr>
          <a:xfrm>
            <a:off x="7417424" y="2851919"/>
            <a:ext cx="4295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chemeClr val="tx1">
                    <a:lumMod val="85000"/>
                  </a:schemeClr>
                </a:solidFill>
              </a:rPr>
              <a:t>Rysunek 6.4. Otrzymana wizualizacja wyników sprzedaży</a:t>
            </a:r>
          </a:p>
        </p:txBody>
      </p:sp>
    </p:spTree>
    <p:extLst>
      <p:ext uri="{BB962C8B-B14F-4D97-AF65-F5344CB8AC3E}">
        <p14:creationId xmlns:p14="http://schemas.microsoft.com/office/powerpoint/2010/main" val="411114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A1C775-90A0-4B56-8587-DDA1D55E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6.3. Format wyświetlanych danych w polu Wartości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8F8D59-6C37-4D79-A2C2-9600C734B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W celu zachowania przejrzystości i czytelności raportu chcemy, aby suma pola WARTOŚĆ wyświetlała się w formacie złotówkowym, z separatorem tysiąca bez miejsc po przecinku. Natomiast suma pola ILOŚĆ  w formacie liczbowym, bez miejsc po przecinku z separatorem tysiąca. W tym celu zaznaczamy dowolną pozycję z pola WARTOŚĆ i z menu podręcznego wybieramy opcję Ustawienia pola wartości. Po czym wybieramy Sumę.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05DE6DB-D1E9-46B2-9F30-64C21D91C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07" y="3429000"/>
            <a:ext cx="3800475" cy="303847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EBC708F-62DA-4D48-A25C-7793BAD27187}"/>
              </a:ext>
            </a:extLst>
          </p:cNvPr>
          <p:cNvSpPr txBox="1"/>
          <p:nvPr/>
        </p:nvSpPr>
        <p:spPr>
          <a:xfrm>
            <a:off x="6457994" y="4548127"/>
            <a:ext cx="3862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chemeClr val="tx1">
                    <a:lumMod val="85000"/>
                  </a:schemeClr>
                </a:solidFill>
              </a:rPr>
              <a:t>Rysunek 6.5. Ustawienia pola wartości</a:t>
            </a:r>
          </a:p>
        </p:txBody>
      </p:sp>
    </p:spTree>
    <p:extLst>
      <p:ext uri="{BB962C8B-B14F-4D97-AF65-F5344CB8AC3E}">
        <p14:creationId xmlns:p14="http://schemas.microsoft.com/office/powerpoint/2010/main" val="962067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095777B6C1E7643B546E6A7C53673EB" ma:contentTypeVersion="0" ma:contentTypeDescription="Utwórz nowy dokument." ma:contentTypeScope="" ma:versionID="67e0721b337a964275fa67cb04a003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b4cd768218ebcb4ca198ce0275a6ad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13BF6F-9DB8-43E4-9744-651869FB3FD3}"/>
</file>

<file path=customXml/itemProps2.xml><?xml version="1.0" encoding="utf-8"?>
<ds:datastoreItem xmlns:ds="http://schemas.openxmlformats.org/officeDocument/2006/customXml" ds:itemID="{0EC804DA-5F70-4803-94E3-4060B85E9660}"/>
</file>

<file path=customXml/itemProps3.xml><?xml version="1.0" encoding="utf-8"?>
<ds:datastoreItem xmlns:ds="http://schemas.openxmlformats.org/officeDocument/2006/customXml" ds:itemID="{F7A90FA8-56F4-414E-A764-6476CDD9658C}"/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TM04033929[[fn=Ciemny błękit]]</Template>
  <TotalTime>211</TotalTime>
  <Words>1005</Words>
  <Application>Microsoft Office PowerPoint</Application>
  <PresentationFormat>Panoramiczny</PresentationFormat>
  <Paragraphs>56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Calisto MT</vt:lpstr>
      <vt:lpstr>Wingdings 2</vt:lpstr>
      <vt:lpstr>Łupek</vt:lpstr>
      <vt:lpstr>Projekt niestandardowy</vt:lpstr>
      <vt:lpstr>Wizualizacja wyników sprzedażowych za pomocą tabeli przestawnej</vt:lpstr>
      <vt:lpstr>Plan:</vt:lpstr>
      <vt:lpstr>Prezentacja programu PowerPoint</vt:lpstr>
      <vt:lpstr>Prezentacja programu PowerPoint</vt:lpstr>
      <vt:lpstr>6.1. Tworzenie tabeli przestawnej z danych sprzedażowych</vt:lpstr>
      <vt:lpstr>6.2. Wizualizacja wyników sprzedaży firmy</vt:lpstr>
      <vt:lpstr>Prezentacja programu PowerPoint</vt:lpstr>
      <vt:lpstr>Prezentacja programu PowerPoint</vt:lpstr>
      <vt:lpstr>6.3. Format wyświetlanych danych w polu Wartości</vt:lpstr>
      <vt:lpstr>Prezentacja programu PowerPoint</vt:lpstr>
      <vt:lpstr>6.4. Układ raportu tabeli przestawnej</vt:lpstr>
      <vt:lpstr>6.5. Style tabeli przestawnej</vt:lpstr>
      <vt:lpstr>6.6. Sumy cząstkowe i końcowe</vt:lpstr>
      <vt:lpstr>6.7. Wyróżnianie elementu w tabeli przestawnej</vt:lpstr>
      <vt:lpstr>6.8. Zmiana układu wyświetlania pól w obszarze Wartość tabeli przestawnej</vt:lpstr>
      <vt:lpstr>Prezentacja programu PowerPoint</vt:lpstr>
      <vt:lpstr>6.9. Stworzenie możliwości wyboru miesięcy – filtr tabeli przestawnej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Sebcio</dc:creator>
  <cp:lastModifiedBy>Anna Król</cp:lastModifiedBy>
  <cp:revision>21</cp:revision>
  <dcterms:created xsi:type="dcterms:W3CDTF">2018-11-13T15:49:40Z</dcterms:created>
  <dcterms:modified xsi:type="dcterms:W3CDTF">2021-03-23T13:10:09Z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0x010100A095777B6C1E7643B546E6A7C53673EB</vt:lpwstr>
  </property>
</Properties>
</file>