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4" r:id="rId4"/>
    <p:sldId id="275" r:id="rId5"/>
    <p:sldId id="259" r:id="rId6"/>
    <p:sldId id="276" r:id="rId7"/>
    <p:sldId id="261" r:id="rId8"/>
    <p:sldId id="262" r:id="rId9"/>
    <p:sldId id="271" r:id="rId10"/>
    <p:sldId id="277" r:id="rId11"/>
    <p:sldId id="278" r:id="rId12"/>
    <p:sldId id="279" r:id="rId13"/>
    <p:sldId id="270" r:id="rId1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pl-PL" smtClean="0"/>
              <a:t>Kliknij, aby edytować styl</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B5BDCB04-E536-41B4-B2EF-50E5B71EA436}" type="datetimeFigureOut">
              <a:rPr lang="pl-PL" smtClean="0"/>
              <a:t>21.11.2018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243580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B5BDCB04-E536-41B4-B2EF-50E5B71EA436}" type="datetimeFigureOut">
              <a:rPr lang="pl-PL" smtClean="0"/>
              <a:t>21.11.2018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121532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pl-PL" smtClean="0"/>
              <a:t>Kliknij, aby edytować styl</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B5BDCB04-E536-41B4-B2EF-50E5B71EA436}" type="datetimeFigureOut">
              <a:rPr lang="pl-PL" smtClean="0"/>
              <a:t>21.11.2018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1432344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pl-PL" smtClean="0"/>
              <a:t>Kliknij, aby edytować styl</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Kliknij, aby edytować style wzorca tekstu</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pl-PL" smtClean="0"/>
              <a:t>Kliknij, aby edytować style wzorca tekstu</a:t>
            </a:r>
          </a:p>
        </p:txBody>
      </p:sp>
      <p:sp>
        <p:nvSpPr>
          <p:cNvPr id="4" name="Date Placeholder 3"/>
          <p:cNvSpPr>
            <a:spLocks noGrp="1"/>
          </p:cNvSpPr>
          <p:nvPr>
            <p:ph type="dt" sz="half" idx="10"/>
          </p:nvPr>
        </p:nvSpPr>
        <p:spPr/>
        <p:txBody>
          <a:bodyPr/>
          <a:lstStyle/>
          <a:p>
            <a:fld id="{B5BDCB04-E536-41B4-B2EF-50E5B71EA436}" type="datetimeFigureOut">
              <a:rPr lang="pl-PL" smtClean="0"/>
              <a:t>21.11.2018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1414466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pl-PL" smtClean="0"/>
              <a:t>Kliknij, aby edytować styl</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pl-PL" smtClean="0"/>
              <a:t>Kliknij, aby edytować style wzorca tekstu</a:t>
            </a:r>
          </a:p>
        </p:txBody>
      </p:sp>
      <p:sp>
        <p:nvSpPr>
          <p:cNvPr id="4" name="Date Placeholder 3"/>
          <p:cNvSpPr>
            <a:spLocks noGrp="1"/>
          </p:cNvSpPr>
          <p:nvPr>
            <p:ph type="dt" sz="half" idx="10"/>
          </p:nvPr>
        </p:nvSpPr>
        <p:spPr/>
        <p:txBody>
          <a:bodyPr/>
          <a:lstStyle/>
          <a:p>
            <a:fld id="{B5BDCB04-E536-41B4-B2EF-50E5B71EA436}" type="datetimeFigureOut">
              <a:rPr lang="pl-PL" smtClean="0"/>
              <a:t>21.11.2018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2059494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pl-PL" smtClean="0"/>
              <a:t>Kliknij, aby edytować styl</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pl-PL" smtClean="0"/>
              <a:t>Kliknij, aby edytować style wzorca tekstu</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B5BDCB04-E536-41B4-B2EF-50E5B71EA436}" type="datetimeFigureOut">
              <a:rPr lang="pl-PL" smtClean="0"/>
              <a:t>21.11.2018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2578349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pl-PL" smtClean="0"/>
              <a:t>Kliknij, aby edytować styl</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pl-PL" smtClean="0"/>
              <a:t>Kliknij, aby edytować style wzorca tekstu</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B5BDCB04-E536-41B4-B2EF-50E5B71EA436}" type="datetimeFigureOut">
              <a:rPr lang="pl-PL" smtClean="0"/>
              <a:t>21.11.2018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2446736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B5BDCB04-E536-41B4-B2EF-50E5B71EA436}" type="datetimeFigureOut">
              <a:rPr lang="pl-PL" smtClean="0"/>
              <a:t>21.11.2018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4172888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pl-PL" smtClean="0"/>
              <a:t>Kliknij, aby edytować styl</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B5BDCB04-E536-41B4-B2EF-50E5B71EA436}" type="datetimeFigureOut">
              <a:rPr lang="pl-PL" smtClean="0"/>
              <a:t>21.11.2018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371237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idx="1"/>
          </p:nvPr>
        </p:nvSpPr>
        <p:spPr/>
        <p:txBody>
          <a:bodyPr anchor="ct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B5BDCB04-E536-41B4-B2EF-50E5B71EA436}" type="datetimeFigureOut">
              <a:rPr lang="pl-PL" smtClean="0"/>
              <a:t>21.11.2018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400875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pl-PL" smtClean="0"/>
              <a:t>Kliknij, aby edytować styl</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B5BDCB04-E536-41B4-B2EF-50E5B71EA436}" type="datetimeFigureOut">
              <a:rPr lang="pl-PL" smtClean="0"/>
              <a:t>21.11.2018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271763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B5BDCB04-E536-41B4-B2EF-50E5B71EA436}" type="datetimeFigureOut">
              <a:rPr lang="pl-PL" smtClean="0"/>
              <a:t>21.11.2018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290713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B5BDCB04-E536-41B4-B2EF-50E5B71EA436}" type="datetimeFigureOut">
              <a:rPr lang="pl-PL" smtClean="0"/>
              <a:t>21.11.2018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294697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B5BDCB04-E536-41B4-B2EF-50E5B71EA436}" type="datetimeFigureOut">
              <a:rPr lang="pl-PL" smtClean="0"/>
              <a:t>21.11.2018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114481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DCB04-E536-41B4-B2EF-50E5B71EA436}" type="datetimeFigureOut">
              <a:rPr lang="pl-PL" smtClean="0"/>
              <a:t>21.11.2018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88307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pl-PL" smtClean="0"/>
              <a:t>Kliknij, aby edytować styl</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B5BDCB04-E536-41B4-B2EF-50E5B71EA436}" type="datetimeFigureOut">
              <a:rPr lang="pl-PL" smtClean="0"/>
              <a:t>21.11.2018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207475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pl-PL" smtClean="0"/>
              <a:t>Kliknij, aby edytować styl</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a:xfrm>
            <a:off x="6399212" y="5883275"/>
            <a:ext cx="914400" cy="365125"/>
          </a:xfrm>
        </p:spPr>
        <p:txBody>
          <a:bodyPr/>
          <a:lstStyle/>
          <a:p>
            <a:fld id="{B5BDCB04-E536-41B4-B2EF-50E5B71EA436}" type="datetimeFigureOut">
              <a:rPr lang="pl-PL" smtClean="0"/>
              <a:t>21.11.2018</a:t>
            </a:fld>
            <a:endParaRPr lang="pl-PL"/>
          </a:p>
        </p:txBody>
      </p:sp>
      <p:sp>
        <p:nvSpPr>
          <p:cNvPr id="6" name="Footer Placeholder 5"/>
          <p:cNvSpPr>
            <a:spLocks noGrp="1"/>
          </p:cNvSpPr>
          <p:nvPr>
            <p:ph type="ftr" sz="quarter" idx="11"/>
          </p:nvPr>
        </p:nvSpPr>
        <p:spPr>
          <a:xfrm>
            <a:off x="1141412" y="5883275"/>
            <a:ext cx="5105400" cy="365125"/>
          </a:xfrm>
        </p:spPr>
        <p:txBody>
          <a:bodyPr/>
          <a:lstStyle/>
          <a:p>
            <a:endParaRPr lang="pl-PL"/>
          </a:p>
        </p:txBody>
      </p:sp>
      <p:sp>
        <p:nvSpPr>
          <p:cNvPr id="7" name="Slide Number Placeholder 6"/>
          <p:cNvSpPr>
            <a:spLocks noGrp="1"/>
          </p:cNvSpPr>
          <p:nvPr>
            <p:ph type="sldNum" sz="quarter" idx="12"/>
          </p:nvPr>
        </p:nvSpPr>
        <p:spPr>
          <a:xfrm>
            <a:off x="10742612" y="5883275"/>
            <a:ext cx="322567" cy="365125"/>
          </a:xfrm>
        </p:spPr>
        <p:txBody>
          <a:bodyPr/>
          <a:lstStyle/>
          <a:p>
            <a:fld id="{F3EDE5C9-E9DF-452F-A0AF-51D96E93CD6A}" type="slidenum">
              <a:rPr lang="pl-PL" smtClean="0"/>
              <a:t>‹#›</a:t>
            </a:fld>
            <a:endParaRPr lang="pl-PL"/>
          </a:p>
        </p:txBody>
      </p:sp>
    </p:spTree>
    <p:extLst>
      <p:ext uri="{BB962C8B-B14F-4D97-AF65-F5344CB8AC3E}">
        <p14:creationId xmlns:p14="http://schemas.microsoft.com/office/powerpoint/2010/main" val="1354689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pl-PL" smtClean="0"/>
              <a:t>Kliknij, aby edytować styl</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5BDCB04-E536-41B4-B2EF-50E5B71EA436}" type="datetimeFigureOut">
              <a:rPr lang="pl-PL" smtClean="0"/>
              <a:t>21.11.2018</a:t>
            </a:fld>
            <a:endParaRPr lang="pl-PL"/>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pl-PL"/>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3EDE5C9-E9DF-452F-A0AF-51D96E93CD6A}" type="slidenum">
              <a:rPr lang="pl-PL" smtClean="0"/>
              <a:t>‹#›</a:t>
            </a:fld>
            <a:endParaRPr lang="pl-PL"/>
          </a:p>
        </p:txBody>
      </p:sp>
    </p:spTree>
    <p:extLst>
      <p:ext uri="{BB962C8B-B14F-4D97-AF65-F5344CB8AC3E}">
        <p14:creationId xmlns:p14="http://schemas.microsoft.com/office/powerpoint/2010/main" val="32140442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84930" y="1076781"/>
            <a:ext cx="9584098" cy="3071004"/>
          </a:xfrm>
        </p:spPr>
        <p:txBody>
          <a:bodyPr/>
          <a:lstStyle/>
          <a:p>
            <a:r>
              <a:rPr lang="pl-PL" dirty="0" smtClean="0"/>
              <a:t>ANALIZA DUŻYCH ZBIORÓW DANYCH SPRZEDAŻOWYCH</a:t>
            </a:r>
            <a:endParaRPr lang="pl-PL" dirty="0"/>
          </a:p>
        </p:txBody>
      </p:sp>
      <p:sp>
        <p:nvSpPr>
          <p:cNvPr id="5" name="Tytuł 1"/>
          <p:cNvSpPr txBox="1">
            <a:spLocks/>
          </p:cNvSpPr>
          <p:nvPr/>
        </p:nvSpPr>
        <p:spPr>
          <a:xfrm>
            <a:off x="3303841" y="2612283"/>
            <a:ext cx="5346276" cy="746185"/>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pl-PL" sz="2400" dirty="0"/>
          </a:p>
        </p:txBody>
      </p:sp>
    </p:spTree>
    <p:extLst>
      <p:ext uri="{BB962C8B-B14F-4D97-AF65-F5344CB8AC3E}">
        <p14:creationId xmlns:p14="http://schemas.microsoft.com/office/powerpoint/2010/main" val="1948003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69343" y="310551"/>
            <a:ext cx="11093570" cy="646331"/>
          </a:xfrm>
          <a:prstGeom prst="rect">
            <a:avLst/>
          </a:prstGeom>
          <a:noFill/>
        </p:spPr>
        <p:txBody>
          <a:bodyPr wrap="square" rtlCol="0">
            <a:spAutoFit/>
          </a:bodyPr>
          <a:lstStyle/>
          <a:p>
            <a:endParaRPr lang="pl-PL" dirty="0" smtClean="0"/>
          </a:p>
          <a:p>
            <a:endParaRPr lang="pl-PL" dirty="0"/>
          </a:p>
        </p:txBody>
      </p:sp>
      <p:sp>
        <p:nvSpPr>
          <p:cNvPr id="5" name="pole tekstowe 4"/>
          <p:cNvSpPr txBox="1"/>
          <p:nvPr/>
        </p:nvSpPr>
        <p:spPr>
          <a:xfrm>
            <a:off x="414068" y="310551"/>
            <a:ext cx="11248845" cy="2585323"/>
          </a:xfrm>
          <a:prstGeom prst="rect">
            <a:avLst/>
          </a:prstGeom>
          <a:noFill/>
        </p:spPr>
        <p:txBody>
          <a:bodyPr wrap="square" rtlCol="0">
            <a:spAutoFit/>
          </a:bodyPr>
          <a:lstStyle/>
          <a:p>
            <a:r>
              <a:rPr lang="pl-PL" dirty="0" smtClean="0"/>
              <a:t>Jeśli chcemy pokazać udział (w procentach) wartości sprzedaży w poszczególnych województwach w całkowitej wartości sprzedaży w roku 2009, wystarczy: </a:t>
            </a:r>
          </a:p>
          <a:p>
            <a:endParaRPr lang="pl-PL" dirty="0" smtClean="0"/>
          </a:p>
          <a:p>
            <a:pPr marL="342900" indent="-342900">
              <a:buAutoNum type="arabicPeriod"/>
            </a:pPr>
            <a:r>
              <a:rPr lang="pl-PL" dirty="0" smtClean="0"/>
              <a:t>Utworzyć tabele przestawną gdzie przenosimy:</a:t>
            </a:r>
          </a:p>
          <a:p>
            <a:pPr marL="285750" indent="-285750">
              <a:buFontTx/>
              <a:buChar char="-"/>
            </a:pPr>
            <a:r>
              <a:rPr lang="pl-PL" dirty="0" smtClean="0"/>
              <a:t>Pole województwo do Etykiety wierszy</a:t>
            </a:r>
          </a:p>
          <a:p>
            <a:pPr marL="285750" indent="-285750">
              <a:buFontTx/>
              <a:buChar char="-"/>
            </a:pPr>
            <a:r>
              <a:rPr lang="pl-PL" dirty="0" smtClean="0"/>
              <a:t>Pole wartość sprzedaży do Wartości</a:t>
            </a:r>
          </a:p>
          <a:p>
            <a:r>
              <a:rPr lang="pl-PL" dirty="0" smtClean="0"/>
              <a:t>2. Następnie przechodzimy do okna Ustawienia pola wartości</a:t>
            </a:r>
          </a:p>
          <a:p>
            <a:r>
              <a:rPr lang="pl-PL" dirty="0" smtClean="0"/>
              <a:t>3. Przechodzimy do zakładki Pokazywanie wartości jako i wybieramy opcje % sumy kolumny</a:t>
            </a:r>
          </a:p>
          <a:p>
            <a:pPr marL="285750" indent="-285750">
              <a:buFontTx/>
              <a:buChar char="-"/>
            </a:pPr>
            <a:endParaRPr lang="pl-PL" dirty="0"/>
          </a:p>
        </p:txBody>
      </p:sp>
      <p:pic>
        <p:nvPicPr>
          <p:cNvPr id="3" name="Obraz 2"/>
          <p:cNvPicPr>
            <a:picLocks noChangeAspect="1"/>
          </p:cNvPicPr>
          <p:nvPr/>
        </p:nvPicPr>
        <p:blipFill>
          <a:blip r:embed="rId2"/>
          <a:stretch>
            <a:fillRect/>
          </a:stretch>
        </p:blipFill>
        <p:spPr>
          <a:xfrm>
            <a:off x="1808498" y="2776287"/>
            <a:ext cx="8185734" cy="3841930"/>
          </a:xfrm>
          <a:prstGeom prst="rect">
            <a:avLst/>
          </a:prstGeom>
        </p:spPr>
      </p:pic>
    </p:spTree>
    <p:extLst>
      <p:ext uri="{BB962C8B-B14F-4D97-AF65-F5344CB8AC3E}">
        <p14:creationId xmlns:p14="http://schemas.microsoft.com/office/powerpoint/2010/main" val="1877779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p:cNvSpPr txBox="1"/>
          <p:nvPr/>
        </p:nvSpPr>
        <p:spPr>
          <a:xfrm>
            <a:off x="712360" y="259852"/>
            <a:ext cx="11084944" cy="584775"/>
          </a:xfrm>
          <a:prstGeom prst="rect">
            <a:avLst/>
          </a:prstGeom>
          <a:noFill/>
        </p:spPr>
        <p:txBody>
          <a:bodyPr wrap="square" rtlCol="0">
            <a:spAutoFit/>
          </a:bodyPr>
          <a:lstStyle/>
          <a:p>
            <a:pPr algn="ctr"/>
            <a:r>
              <a:rPr lang="pl-PL" sz="3200" dirty="0" smtClean="0"/>
              <a:t>Zastosowanie filtru raportu tabeli przestawnej</a:t>
            </a:r>
          </a:p>
        </p:txBody>
      </p:sp>
      <p:sp>
        <p:nvSpPr>
          <p:cNvPr id="5" name="pole tekstowe 4"/>
          <p:cNvSpPr txBox="1"/>
          <p:nvPr/>
        </p:nvSpPr>
        <p:spPr>
          <a:xfrm>
            <a:off x="712360" y="1176825"/>
            <a:ext cx="11248845" cy="2585323"/>
          </a:xfrm>
          <a:prstGeom prst="rect">
            <a:avLst/>
          </a:prstGeom>
          <a:noFill/>
        </p:spPr>
        <p:txBody>
          <a:bodyPr wrap="square" rtlCol="0">
            <a:spAutoFit/>
          </a:bodyPr>
          <a:lstStyle/>
          <a:p>
            <a:r>
              <a:rPr lang="pl-PL" dirty="0" smtClean="0"/>
              <a:t>Kolejnym zestawieniem, które należy utworzyć, jest podział liczby sprzedanych opakowań farb według kolorów w poszczególnych grupach farb z podziałem na dostępne pojemności.</a:t>
            </a:r>
          </a:p>
          <a:p>
            <a:endParaRPr lang="pl-PL" dirty="0" smtClean="0"/>
          </a:p>
          <a:p>
            <a:pPr marL="342900" indent="-342900">
              <a:buAutoNum type="arabicPeriod"/>
            </a:pPr>
            <a:r>
              <a:rPr lang="pl-PL" dirty="0" smtClean="0"/>
              <a:t>Musimy </a:t>
            </a:r>
            <a:r>
              <a:rPr lang="pl-PL" dirty="0"/>
              <a:t>u</a:t>
            </a:r>
            <a:r>
              <a:rPr lang="pl-PL" dirty="0" smtClean="0"/>
              <a:t>tworzyć </a:t>
            </a:r>
            <a:r>
              <a:rPr lang="pl-PL" dirty="0" smtClean="0"/>
              <a:t>tabele przestawną o układzie:</a:t>
            </a:r>
          </a:p>
          <a:p>
            <a:pPr marL="285750" indent="-285750">
              <a:buFontTx/>
              <a:buChar char="-"/>
            </a:pPr>
            <a:r>
              <a:rPr lang="pl-PL" dirty="0" smtClean="0"/>
              <a:t>Etykiety wierszy: Kolor, Grupa</a:t>
            </a:r>
          </a:p>
          <a:p>
            <a:pPr marL="285750" indent="-285750">
              <a:buFontTx/>
              <a:buChar char="-"/>
            </a:pPr>
            <a:r>
              <a:rPr lang="pl-PL" dirty="0" smtClean="0"/>
              <a:t>Etykiety kolumn: Pojemność</a:t>
            </a:r>
          </a:p>
          <a:p>
            <a:pPr marL="285750" indent="-285750">
              <a:buFontTx/>
              <a:buChar char="-"/>
            </a:pPr>
            <a:r>
              <a:rPr lang="pl-PL" dirty="0" smtClean="0"/>
              <a:t>Wartości: ilość sprzedana(modyfikujemy na typ liczbowy z separatorem 1000 oraz brak miejsc po przecinku)</a:t>
            </a:r>
          </a:p>
          <a:p>
            <a:pPr marL="285750" indent="-285750">
              <a:buFontTx/>
              <a:buChar char="-"/>
            </a:pPr>
            <a:r>
              <a:rPr lang="pl-PL" dirty="0" smtClean="0"/>
              <a:t>Filtr raportu: województwo</a:t>
            </a:r>
          </a:p>
        </p:txBody>
      </p:sp>
      <p:pic>
        <p:nvPicPr>
          <p:cNvPr id="2" name="Obraz 1"/>
          <p:cNvPicPr>
            <a:picLocks noChangeAspect="1"/>
          </p:cNvPicPr>
          <p:nvPr/>
        </p:nvPicPr>
        <p:blipFill>
          <a:blip r:embed="rId2"/>
          <a:stretch>
            <a:fillRect/>
          </a:stretch>
        </p:blipFill>
        <p:spPr>
          <a:xfrm>
            <a:off x="4296942" y="3336758"/>
            <a:ext cx="5280195" cy="3347029"/>
          </a:xfrm>
          <a:prstGeom prst="rect">
            <a:avLst/>
          </a:prstGeom>
        </p:spPr>
      </p:pic>
    </p:spTree>
    <p:extLst>
      <p:ext uri="{BB962C8B-B14F-4D97-AF65-F5344CB8AC3E}">
        <p14:creationId xmlns:p14="http://schemas.microsoft.com/office/powerpoint/2010/main" val="2411892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p:cNvSpPr txBox="1"/>
          <p:nvPr/>
        </p:nvSpPr>
        <p:spPr>
          <a:xfrm>
            <a:off x="712360" y="259852"/>
            <a:ext cx="11084944" cy="584775"/>
          </a:xfrm>
          <a:prstGeom prst="rect">
            <a:avLst/>
          </a:prstGeom>
          <a:noFill/>
        </p:spPr>
        <p:txBody>
          <a:bodyPr wrap="square" rtlCol="0">
            <a:spAutoFit/>
          </a:bodyPr>
          <a:lstStyle/>
          <a:p>
            <a:pPr algn="ctr"/>
            <a:r>
              <a:rPr lang="pl-PL" sz="3200" dirty="0" smtClean="0"/>
              <a:t>Wyświetlanie stron filtru raportu jako arkuszy</a:t>
            </a:r>
          </a:p>
        </p:txBody>
      </p:sp>
      <p:sp>
        <p:nvSpPr>
          <p:cNvPr id="5" name="pole tekstowe 4"/>
          <p:cNvSpPr txBox="1"/>
          <p:nvPr/>
        </p:nvSpPr>
        <p:spPr>
          <a:xfrm>
            <a:off x="712360" y="902991"/>
            <a:ext cx="11248845" cy="1200329"/>
          </a:xfrm>
          <a:prstGeom prst="rect">
            <a:avLst/>
          </a:prstGeom>
          <a:noFill/>
        </p:spPr>
        <p:txBody>
          <a:bodyPr wrap="square" rtlCol="0">
            <a:spAutoFit/>
          </a:bodyPr>
          <a:lstStyle/>
          <a:p>
            <a:r>
              <a:rPr lang="pl-PL" dirty="0" smtClean="0"/>
              <a:t>Warunek: Województwo w filtr raportu</a:t>
            </a:r>
          </a:p>
          <a:p>
            <a:pPr marL="342900" indent="-342900">
              <a:buAutoNum type="arabicPeriod"/>
            </a:pPr>
            <a:r>
              <a:rPr lang="pl-PL" dirty="0" smtClean="0"/>
              <a:t>Tabela przestawna &gt;&gt; Opcje &gt;&gt; Pokaż strony filtru raportu</a:t>
            </a:r>
          </a:p>
          <a:p>
            <a:pPr marL="342900" indent="-342900">
              <a:buAutoNum type="arabicPeriod"/>
            </a:pPr>
            <a:r>
              <a:rPr lang="pl-PL" dirty="0" smtClean="0"/>
              <a:t>Analiza &gt;&gt;Opcje&gt;&gt;Pokaż strony filtru raportu</a:t>
            </a:r>
          </a:p>
          <a:p>
            <a:pPr marL="342900" indent="-342900">
              <a:buAutoNum type="arabicPeriod"/>
            </a:pPr>
            <a:endParaRPr lang="pl-PL" dirty="0" smtClean="0"/>
          </a:p>
        </p:txBody>
      </p:sp>
      <p:pic>
        <p:nvPicPr>
          <p:cNvPr id="6" name="Obraz 5"/>
          <p:cNvPicPr>
            <a:picLocks noChangeAspect="1"/>
          </p:cNvPicPr>
          <p:nvPr/>
        </p:nvPicPr>
        <p:blipFill>
          <a:blip r:embed="rId2"/>
          <a:stretch>
            <a:fillRect/>
          </a:stretch>
        </p:blipFill>
        <p:spPr>
          <a:xfrm>
            <a:off x="1981350" y="1974983"/>
            <a:ext cx="8710863" cy="4754680"/>
          </a:xfrm>
          <a:prstGeom prst="rect">
            <a:avLst/>
          </a:prstGeom>
        </p:spPr>
      </p:pic>
    </p:spTree>
    <p:extLst>
      <p:ext uri="{BB962C8B-B14F-4D97-AF65-F5344CB8AC3E}">
        <p14:creationId xmlns:p14="http://schemas.microsoft.com/office/powerpoint/2010/main" val="1865411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3007819" y="2587772"/>
            <a:ext cx="5549585" cy="1323439"/>
          </a:xfrm>
          <a:prstGeom prst="rect">
            <a:avLst/>
          </a:prstGeom>
          <a:noFill/>
        </p:spPr>
        <p:txBody>
          <a:bodyPr wrap="square" lIns="91440" tIns="45720" rIns="91440" bIns="45720">
            <a:spAutoFit/>
          </a:bodyPr>
          <a:lstStyle/>
          <a:p>
            <a:pPr algn="ctr"/>
            <a:r>
              <a:rPr lang="pl-PL" sz="8000" b="0" cap="none" spc="0" dirty="0" smtClean="0">
                <a:ln w="0"/>
                <a:solidFill>
                  <a:schemeClr val="tx1"/>
                </a:solidFill>
                <a:effectLst>
                  <a:outerShdw blurRad="38100" dist="19050" dir="2700000" algn="tl" rotWithShape="0">
                    <a:schemeClr val="dk1">
                      <a:alpha val="40000"/>
                    </a:schemeClr>
                  </a:outerShdw>
                </a:effectLst>
              </a:rPr>
              <a:t>K O N I E C</a:t>
            </a:r>
            <a:endParaRPr lang="pl-PL" sz="8000" b="0" cap="none" spc="0" dirty="0">
              <a:ln w="0"/>
              <a:solidFill>
                <a:schemeClr val="tx1"/>
              </a:solidFill>
              <a:effectLst>
                <a:outerShdw blurRad="38100" dist="19050" dir="2700000" algn="tl" rotWithShape="0">
                  <a:schemeClr val="dk1">
                    <a:alpha val="40000"/>
                  </a:schemeClr>
                </a:outerShdw>
              </a:effectLst>
            </a:endParaRPr>
          </a:p>
        </p:txBody>
      </p:sp>
      <p:sp>
        <p:nvSpPr>
          <p:cNvPr id="3" name="pole tekstowe 2"/>
          <p:cNvSpPr txBox="1"/>
          <p:nvPr/>
        </p:nvSpPr>
        <p:spPr>
          <a:xfrm>
            <a:off x="7660255" y="5771072"/>
            <a:ext cx="4114649" cy="646331"/>
          </a:xfrm>
          <a:prstGeom prst="rect">
            <a:avLst/>
          </a:prstGeom>
          <a:noFill/>
        </p:spPr>
        <p:txBody>
          <a:bodyPr wrap="square" rtlCol="0">
            <a:spAutoFit/>
          </a:bodyPr>
          <a:lstStyle/>
          <a:p>
            <a:pPr algn="r"/>
            <a:r>
              <a:rPr lang="pl-PL" dirty="0" smtClean="0"/>
              <a:t>Prezentację przygotował:</a:t>
            </a:r>
          </a:p>
          <a:p>
            <a:pPr algn="r"/>
            <a:r>
              <a:rPr lang="pl-PL" dirty="0" smtClean="0"/>
              <a:t>Mateusz Betlej</a:t>
            </a:r>
          </a:p>
        </p:txBody>
      </p:sp>
      <p:sp>
        <p:nvSpPr>
          <p:cNvPr id="4" name="pole tekstowe 3"/>
          <p:cNvSpPr txBox="1"/>
          <p:nvPr/>
        </p:nvSpPr>
        <p:spPr>
          <a:xfrm>
            <a:off x="3007819" y="3911211"/>
            <a:ext cx="5572664" cy="369332"/>
          </a:xfrm>
          <a:prstGeom prst="rect">
            <a:avLst/>
          </a:prstGeom>
          <a:noFill/>
        </p:spPr>
        <p:txBody>
          <a:bodyPr wrap="square" rtlCol="0">
            <a:spAutoFit/>
          </a:bodyPr>
          <a:lstStyle/>
          <a:p>
            <a:pPr algn="ctr"/>
            <a:r>
              <a:rPr lang="pl-PL" dirty="0" smtClean="0"/>
              <a:t>D Z I Ę K U J Ę  Z A  U W </a:t>
            </a:r>
            <a:r>
              <a:rPr lang="pl-PL" smtClean="0"/>
              <a:t>A GĘ</a:t>
            </a:r>
            <a:endParaRPr lang="pl-PL" dirty="0"/>
          </a:p>
        </p:txBody>
      </p:sp>
    </p:spTree>
    <p:extLst>
      <p:ext uri="{BB962C8B-B14F-4D97-AF65-F5344CB8AC3E}">
        <p14:creationId xmlns:p14="http://schemas.microsoft.com/office/powerpoint/2010/main" val="1423030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p:cNvSpPr txBox="1"/>
          <p:nvPr/>
        </p:nvSpPr>
        <p:spPr>
          <a:xfrm>
            <a:off x="785155" y="2072912"/>
            <a:ext cx="11041812" cy="2031325"/>
          </a:xfrm>
          <a:prstGeom prst="rect">
            <a:avLst/>
          </a:prstGeom>
          <a:noFill/>
        </p:spPr>
        <p:txBody>
          <a:bodyPr wrap="square" rtlCol="0">
            <a:spAutoFit/>
          </a:bodyPr>
          <a:lstStyle/>
          <a:p>
            <a:r>
              <a:rPr lang="pl-PL" dirty="0" smtClean="0"/>
              <a:t>Celem analizy danych sprzedażowych może być stworzenie zestawień o różnych strukturach i o różnej dokładności. Dodatkowym wymaganiem stawianym przed osobą wykonującą takie zadanie jest możliwość szybkiej modyfikacji stworzonych zestawień wg określonych wytycznych oraz możliwości szybkiej aktualizacji danych w nich zawartych. Kwestia rzetelności oraz poprawności wyników jest oczywista. Ten rozdział opisuje narzędzie do takich właśnie zadań. Omawiany przykład przedstawia analizę całorocznej sprzedaży (ilościowej i wartościowej) fikcyjnej firmy oraz wyznaczanie na jej podstawie kierunku rozwoju spółki na rok następny.</a:t>
            </a:r>
            <a:endParaRPr lang="pl-PL" dirty="0"/>
          </a:p>
        </p:txBody>
      </p:sp>
    </p:spTree>
    <p:extLst>
      <p:ext uri="{BB962C8B-B14F-4D97-AF65-F5344CB8AC3E}">
        <p14:creationId xmlns:p14="http://schemas.microsoft.com/office/powerpoint/2010/main" val="2753626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543464" y="388189"/>
            <a:ext cx="11084944" cy="584775"/>
          </a:xfrm>
          <a:prstGeom prst="rect">
            <a:avLst/>
          </a:prstGeom>
          <a:noFill/>
        </p:spPr>
        <p:txBody>
          <a:bodyPr wrap="square" rtlCol="0">
            <a:spAutoFit/>
          </a:bodyPr>
          <a:lstStyle/>
          <a:p>
            <a:pPr algn="ctr"/>
            <a:r>
              <a:rPr lang="pl-PL" sz="3200" dirty="0" smtClean="0"/>
              <a:t>Opis przypadku</a:t>
            </a:r>
          </a:p>
        </p:txBody>
      </p:sp>
      <p:sp>
        <p:nvSpPr>
          <p:cNvPr id="6" name="pole tekstowe 5"/>
          <p:cNvSpPr txBox="1"/>
          <p:nvPr/>
        </p:nvSpPr>
        <p:spPr>
          <a:xfrm>
            <a:off x="672860" y="1078302"/>
            <a:ext cx="11041812" cy="3693319"/>
          </a:xfrm>
          <a:prstGeom prst="rect">
            <a:avLst/>
          </a:prstGeom>
          <a:noFill/>
        </p:spPr>
        <p:txBody>
          <a:bodyPr wrap="square" rtlCol="0">
            <a:spAutoFit/>
          </a:bodyPr>
          <a:lstStyle/>
          <a:p>
            <a:r>
              <a:rPr lang="pl-PL" dirty="0" smtClean="0"/>
              <a:t>Firma zajmuje się produkcją i sprzedażą farb różnego przeznaczenia. Produkty dzieli się na pięć różnych grup ze względu na ich zastosowanie. Są to : farby do fasad , farby do podłóg ,  farby do ścian i sufitów, farby do metali oraz farby do kuchni i łazienek. Każda z grup zawiera 33 kolory oraz maksymalnie 5 różnych pojemności. Daje to ogromny wybór produktów(ponad 500 różnych wyborów), które są sprzedawane w 16 województwach. </a:t>
            </a:r>
            <a:r>
              <a:rPr lang="en-US" dirty="0"/>
              <a:t>Na </a:t>
            </a:r>
            <a:r>
              <a:rPr lang="en-US" dirty="0" err="1"/>
              <a:t>koniec</a:t>
            </a:r>
            <a:r>
              <a:rPr lang="en-US" dirty="0"/>
              <a:t> 2009 </a:t>
            </a:r>
            <a:r>
              <a:rPr lang="en-US" dirty="0" smtClean="0"/>
              <a:t>r</a:t>
            </a:r>
            <a:r>
              <a:rPr lang="pl-PL" dirty="0" smtClean="0"/>
              <a:t>.</a:t>
            </a:r>
            <a:r>
              <a:rPr lang="pl-PL" dirty="0"/>
              <a:t> </a:t>
            </a:r>
            <a:r>
              <a:rPr lang="en-US" dirty="0" smtClean="0"/>
              <a:t>firma </a:t>
            </a:r>
            <a:r>
              <a:rPr lang="en-US" dirty="0"/>
              <a:t>z </a:t>
            </a:r>
            <a:r>
              <a:rPr lang="en-US" dirty="0" smtClean="0"/>
              <a:t>sys</a:t>
            </a:r>
            <a:r>
              <a:rPr lang="pl-PL" dirty="0" smtClean="0"/>
              <a:t>t</a:t>
            </a:r>
            <a:r>
              <a:rPr lang="en-US" dirty="0" smtClean="0"/>
              <a:t>emu </a:t>
            </a:r>
            <a:r>
              <a:rPr lang="en-US" dirty="0" err="1" smtClean="0"/>
              <a:t>rejestru</a:t>
            </a:r>
            <a:r>
              <a:rPr lang="pl-PL" dirty="0" smtClean="0"/>
              <a:t>ją</a:t>
            </a:r>
            <a:r>
              <a:rPr lang="en-US" dirty="0" err="1" smtClean="0"/>
              <a:t>cego</a:t>
            </a:r>
            <a:r>
              <a:rPr lang="en-US" dirty="0" smtClean="0"/>
              <a:t> </a:t>
            </a:r>
            <a:r>
              <a:rPr lang="en-US" dirty="0" err="1"/>
              <a:t>sprzedaż</a:t>
            </a:r>
            <a:r>
              <a:rPr lang="en-US" dirty="0"/>
              <a:t> otrzymała </a:t>
            </a:r>
            <a:r>
              <a:rPr lang="en-US" dirty="0" err="1"/>
              <a:t>roczne</a:t>
            </a:r>
            <a:r>
              <a:rPr lang="en-US" dirty="0"/>
              <a:t> </a:t>
            </a:r>
            <a:r>
              <a:rPr lang="en-US" dirty="0" err="1"/>
              <a:t>ilościowe</a:t>
            </a:r>
            <a:r>
              <a:rPr lang="en-US" dirty="0"/>
              <a:t> </a:t>
            </a:r>
            <a:r>
              <a:rPr lang="en-US" dirty="0" err="1"/>
              <a:t>i</a:t>
            </a:r>
            <a:r>
              <a:rPr lang="en-US" dirty="0"/>
              <a:t> </a:t>
            </a:r>
            <a:r>
              <a:rPr lang="en-US" dirty="0" err="1" smtClean="0"/>
              <a:t>warto</a:t>
            </a:r>
            <a:r>
              <a:rPr lang="pl-PL" dirty="0" smtClean="0"/>
              <a:t>ś</a:t>
            </a:r>
            <a:r>
              <a:rPr lang="en-US" dirty="0" err="1" smtClean="0"/>
              <a:t>ciow</a:t>
            </a:r>
            <a:r>
              <a:rPr lang="pl-PL" dirty="0" smtClean="0"/>
              <a:t>e</a:t>
            </a:r>
            <a:r>
              <a:rPr lang="en-US" dirty="0" smtClean="0"/>
              <a:t>, </a:t>
            </a:r>
            <a:r>
              <a:rPr lang="en-US" dirty="0" err="1" smtClean="0"/>
              <a:t>zestawienie</a:t>
            </a:r>
            <a:r>
              <a:rPr lang="en-US" dirty="0" smtClean="0"/>
              <a:t> </a:t>
            </a:r>
            <a:r>
              <a:rPr lang="en-US" dirty="0" err="1"/>
              <a:t>sprzedaży</a:t>
            </a:r>
            <a:r>
              <a:rPr lang="en-US" dirty="0"/>
              <a:t> w </a:t>
            </a:r>
            <a:r>
              <a:rPr lang="en-US" dirty="0" err="1"/>
              <a:t>poszczególnych</a:t>
            </a:r>
            <a:r>
              <a:rPr lang="en-US" dirty="0"/>
              <a:t> </a:t>
            </a:r>
            <a:r>
              <a:rPr lang="en-US" dirty="0" err="1" smtClean="0"/>
              <a:t>woje</a:t>
            </a:r>
            <a:r>
              <a:rPr lang="pl-PL" dirty="0" smtClean="0"/>
              <a:t>w</a:t>
            </a:r>
            <a:r>
              <a:rPr lang="en-US" dirty="0" err="1" smtClean="0"/>
              <a:t>ódz</a:t>
            </a:r>
            <a:r>
              <a:rPr lang="pl-PL" dirty="0" smtClean="0"/>
              <a:t>t</a:t>
            </a:r>
            <a:r>
              <a:rPr lang="en-US" dirty="0" err="1" smtClean="0"/>
              <a:t>wach</a:t>
            </a:r>
            <a:r>
              <a:rPr lang="en-US" dirty="0" smtClean="0"/>
              <a:t>,</a:t>
            </a:r>
            <a:r>
              <a:rPr lang="pl-PL" dirty="0" smtClean="0"/>
              <a:t> w</a:t>
            </a:r>
            <a:r>
              <a:rPr lang="en-US" dirty="0" smtClean="0"/>
              <a:t> </a:t>
            </a:r>
            <a:r>
              <a:rPr lang="en-US" dirty="0" err="1" smtClean="0"/>
              <a:t>podziale</a:t>
            </a:r>
            <a:r>
              <a:rPr lang="pl-PL" dirty="0"/>
              <a:t> </a:t>
            </a:r>
            <a:r>
              <a:rPr lang="en-US" dirty="0" err="1" smtClean="0"/>
              <a:t>na</a:t>
            </a:r>
            <a:r>
              <a:rPr lang="en-US" dirty="0" smtClean="0"/>
              <a:t> </a:t>
            </a:r>
            <a:r>
              <a:rPr lang="en-US" dirty="0" err="1"/>
              <a:t>miesiące</a:t>
            </a:r>
            <a:r>
              <a:rPr lang="en-US" dirty="0"/>
              <a:t>, </a:t>
            </a:r>
            <a:r>
              <a:rPr lang="en-US" dirty="0" err="1"/>
              <a:t>grupy</a:t>
            </a:r>
            <a:r>
              <a:rPr lang="en-US" dirty="0"/>
              <a:t> </a:t>
            </a:r>
            <a:r>
              <a:rPr lang="en-US" dirty="0" err="1"/>
              <a:t>produktów</a:t>
            </a:r>
            <a:r>
              <a:rPr lang="en-US" dirty="0"/>
              <a:t>, </a:t>
            </a:r>
            <a:r>
              <a:rPr lang="en-US" dirty="0" err="1"/>
              <a:t>kolor</a:t>
            </a:r>
            <a:r>
              <a:rPr lang="en-US" dirty="0"/>
              <a:t> </a:t>
            </a:r>
            <a:r>
              <a:rPr lang="en-US" dirty="0" err="1"/>
              <a:t>oraz</a:t>
            </a:r>
            <a:r>
              <a:rPr lang="en-US" dirty="0"/>
              <a:t> </a:t>
            </a:r>
            <a:r>
              <a:rPr lang="en-US" dirty="0" err="1"/>
              <a:t>pojemność</a:t>
            </a:r>
            <a:r>
              <a:rPr lang="en-US" dirty="0"/>
              <a:t>. </a:t>
            </a:r>
            <a:r>
              <a:rPr lang="en-US" dirty="0" err="1"/>
              <a:t>Zestawienie</a:t>
            </a:r>
            <a:r>
              <a:rPr lang="en-US" dirty="0"/>
              <a:t> </a:t>
            </a:r>
            <a:r>
              <a:rPr lang="en-US" dirty="0" err="1" smtClean="0"/>
              <a:t>sprz</a:t>
            </a:r>
            <a:r>
              <a:rPr lang="pl-PL" dirty="0" err="1" smtClean="0"/>
              <a:t>edaży</a:t>
            </a:r>
            <a:r>
              <a:rPr lang="pl-PL" dirty="0"/>
              <a:t> </a:t>
            </a:r>
            <a:r>
              <a:rPr lang="en-US" dirty="0" err="1" smtClean="0"/>
              <a:t>zawiera</a:t>
            </a:r>
            <a:r>
              <a:rPr lang="en-US" dirty="0" smtClean="0"/>
              <a:t> </a:t>
            </a:r>
            <a:r>
              <a:rPr lang="en-US" dirty="0"/>
              <a:t>72 </a:t>
            </a:r>
            <a:r>
              <a:rPr lang="en-US" dirty="0" err="1"/>
              <a:t>tys</a:t>
            </a:r>
            <a:r>
              <a:rPr lang="en-US" dirty="0"/>
              <a:t>. </a:t>
            </a:r>
            <a:r>
              <a:rPr lang="en-US" dirty="0" err="1"/>
              <a:t>rekordów</a:t>
            </a:r>
            <a:r>
              <a:rPr lang="en-US" dirty="0"/>
              <a:t> w </a:t>
            </a:r>
            <a:r>
              <a:rPr lang="en-US" dirty="0" err="1"/>
              <a:t>arkuszu</a:t>
            </a:r>
            <a:r>
              <a:rPr lang="en-US" dirty="0"/>
              <a:t> </a:t>
            </a:r>
            <a:r>
              <a:rPr lang="en-US" dirty="0" err="1"/>
              <a:t>programu</a:t>
            </a:r>
            <a:r>
              <a:rPr lang="en-US"/>
              <a:t> </a:t>
            </a:r>
            <a:r>
              <a:rPr lang="en-US" smtClean="0"/>
              <a:t>Excel</a:t>
            </a:r>
            <a:r>
              <a:rPr lang="pl-PL" smtClean="0"/>
              <a:t>. </a:t>
            </a:r>
            <a:r>
              <a:rPr lang="pl-PL" dirty="0" smtClean="0"/>
              <a:t>Zadaniem pracownika jest przygotowanie analizy, która będzie przedstawiała historię sprzedaży w tym roku, w różnych układach (np. udział w całkowitej liczbie sprzedanych produktów każdego z województw w poszczególnych miesiącach) oraz pomoże w prognozie sprzedaży na przyszłość. Przykładowo wyznaczy produkty o najwyższej sprzedaży w 2009 r., na których firma powinna skupić swoją działalność w roku następnym.</a:t>
            </a:r>
          </a:p>
        </p:txBody>
      </p:sp>
    </p:spTree>
    <p:extLst>
      <p:ext uri="{BB962C8B-B14F-4D97-AF65-F5344CB8AC3E}">
        <p14:creationId xmlns:p14="http://schemas.microsoft.com/office/powerpoint/2010/main" val="3255887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p:cNvSpPr txBox="1"/>
          <p:nvPr/>
        </p:nvSpPr>
        <p:spPr>
          <a:xfrm>
            <a:off x="672860" y="1078302"/>
            <a:ext cx="11041812" cy="4247317"/>
          </a:xfrm>
          <a:prstGeom prst="rect">
            <a:avLst/>
          </a:prstGeom>
          <a:noFill/>
        </p:spPr>
        <p:txBody>
          <a:bodyPr wrap="square" rtlCol="0">
            <a:spAutoFit/>
          </a:bodyPr>
          <a:lstStyle/>
          <a:p>
            <a:r>
              <a:rPr lang="pl-PL" dirty="0" smtClean="0"/>
              <a:t>Stworzenie analiz w różnych układach, o różnorodnym stopniu szczegółowości z tak ogromnej ilości danych może okazać się koszmarem. Da się to wykonać, budując skomplikowane formuły sumujące dane według określonych kryteriów, tworząc w ten sposób potrzebne analizy. Jednak taka praca pochłonie dużo czasu oraz obarczona jest dużym prawdopodobieństwem błędu, wynikającym z możliwości złej konstrukcji formuł lub innych czynników, choćby zmęczenia osoby wykonującej taką analizę. Co, jeśli po wykonaniu czasochłonnej pracy okaże się, że trzeba zmodyfikować zestawienia? Jest więc potrzebne narzędzie do analizy danych, które pozwala pracować na bardzo dużej ilości informacji, tworząc zestawienia podsumowujące dane w określony przez użytkownika sposób oraz o określonej strukturze. Dodatkowo wybrane narzędzie musi pozwalać na szybką i łatwą modyfikację oraz aktualizację zestawień pod różnym kątem(np. filtrowanie, sortowanie wg wyznaczonych kryteriów). Idealnym narzędziem do tego rodzaju zadań jest tabela przestawna, która umożliwia tworzenie podsumowań dużej ilości danych, tworzenie zestawień lub analiz w dowolnym układzie z interesującym nas stopniem szczegółowości. Ponadto daje ona możliwość wręcz błyskawicznej modyfikacji zestawień, dostosowując je do określonych wymagań.</a:t>
            </a:r>
          </a:p>
        </p:txBody>
      </p:sp>
    </p:spTree>
    <p:extLst>
      <p:ext uri="{BB962C8B-B14F-4D97-AF65-F5344CB8AC3E}">
        <p14:creationId xmlns:p14="http://schemas.microsoft.com/office/powerpoint/2010/main" val="3086558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543464" y="388189"/>
            <a:ext cx="11084944" cy="584775"/>
          </a:xfrm>
          <a:prstGeom prst="rect">
            <a:avLst/>
          </a:prstGeom>
          <a:noFill/>
        </p:spPr>
        <p:txBody>
          <a:bodyPr wrap="square" rtlCol="0">
            <a:spAutoFit/>
          </a:bodyPr>
          <a:lstStyle/>
          <a:p>
            <a:pPr algn="ctr"/>
            <a:r>
              <a:rPr lang="pl-PL" sz="3200" dirty="0" smtClean="0"/>
              <a:t>Tworzenie tabeli przestawnej</a:t>
            </a:r>
          </a:p>
        </p:txBody>
      </p:sp>
      <p:sp>
        <p:nvSpPr>
          <p:cNvPr id="6" name="pole tekstowe 5"/>
          <p:cNvSpPr txBox="1"/>
          <p:nvPr/>
        </p:nvSpPr>
        <p:spPr>
          <a:xfrm>
            <a:off x="672860" y="1078302"/>
            <a:ext cx="11041812" cy="923330"/>
          </a:xfrm>
          <a:prstGeom prst="rect">
            <a:avLst/>
          </a:prstGeom>
          <a:noFill/>
        </p:spPr>
        <p:txBody>
          <a:bodyPr wrap="square" rtlCol="0">
            <a:spAutoFit/>
          </a:bodyPr>
          <a:lstStyle/>
          <a:p>
            <a:pPr algn="ctr"/>
            <a:r>
              <a:rPr lang="pl-PL" dirty="0" smtClean="0"/>
              <a:t>W celu utworzenia tabeli przestawnej przechodzimy do </a:t>
            </a:r>
          </a:p>
          <a:p>
            <a:pPr algn="ctr"/>
            <a:r>
              <a:rPr lang="pl-PL" dirty="0" smtClean="0"/>
              <a:t>1.Wstawianie     2.Tabele    3.Tabela przestawna</a:t>
            </a:r>
          </a:p>
          <a:p>
            <a:pPr algn="ctr"/>
            <a:r>
              <a:rPr lang="pl-PL" dirty="0" smtClean="0"/>
              <a:t>Pojawi się okno tworzenia tabeli przestawnej</a:t>
            </a:r>
          </a:p>
        </p:txBody>
      </p:sp>
      <p:pic>
        <p:nvPicPr>
          <p:cNvPr id="4" name="Obraz 3"/>
          <p:cNvPicPr>
            <a:picLocks noChangeAspect="1"/>
          </p:cNvPicPr>
          <p:nvPr/>
        </p:nvPicPr>
        <p:blipFill>
          <a:blip r:embed="rId2"/>
          <a:stretch>
            <a:fillRect/>
          </a:stretch>
        </p:blipFill>
        <p:spPr>
          <a:xfrm>
            <a:off x="3555330" y="2235420"/>
            <a:ext cx="4866775" cy="4295674"/>
          </a:xfrm>
          <a:prstGeom prst="rect">
            <a:avLst/>
          </a:prstGeom>
        </p:spPr>
      </p:pic>
    </p:spTree>
    <p:extLst>
      <p:ext uri="{BB962C8B-B14F-4D97-AF65-F5344CB8AC3E}">
        <p14:creationId xmlns:p14="http://schemas.microsoft.com/office/powerpoint/2010/main" val="308233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ole tekstowe 6"/>
          <p:cNvSpPr txBox="1"/>
          <p:nvPr/>
        </p:nvSpPr>
        <p:spPr>
          <a:xfrm>
            <a:off x="400144" y="813607"/>
            <a:ext cx="11041812" cy="1200329"/>
          </a:xfrm>
          <a:prstGeom prst="rect">
            <a:avLst/>
          </a:prstGeom>
          <a:noFill/>
        </p:spPr>
        <p:txBody>
          <a:bodyPr wrap="square" rtlCol="0">
            <a:spAutoFit/>
          </a:bodyPr>
          <a:lstStyle/>
          <a:p>
            <a:pPr marL="342900" indent="-342900">
              <a:buAutoNum type="arabicPeriod"/>
            </a:pPr>
            <a:r>
              <a:rPr lang="pl-PL" dirty="0" smtClean="0"/>
              <a:t>Określamy obszar danych, z których zbudowana będzie tabela. Zaznaczamy wszystkie dane wraz z nagłówkami kolumn lub zaznaczamy wszystkie kolumny zawierające dane</a:t>
            </a:r>
          </a:p>
          <a:p>
            <a:pPr marL="342900" indent="-342900">
              <a:buAutoNum type="arabicPeriod"/>
            </a:pPr>
            <a:r>
              <a:rPr lang="pl-PL" dirty="0" smtClean="0"/>
              <a:t>Określamy miejsce utworzenia tabeli, w naszym wypadku zaznaczamy opcję utworzenia tabeli w nowym arkuszu. Całość zatwierdzamy przyciskiem OK.</a:t>
            </a:r>
          </a:p>
        </p:txBody>
      </p:sp>
      <p:pic>
        <p:nvPicPr>
          <p:cNvPr id="2" name="Obraz 1"/>
          <p:cNvPicPr>
            <a:picLocks noChangeAspect="1"/>
          </p:cNvPicPr>
          <p:nvPr/>
        </p:nvPicPr>
        <p:blipFill>
          <a:blip r:embed="rId2"/>
          <a:stretch>
            <a:fillRect/>
          </a:stretch>
        </p:blipFill>
        <p:spPr>
          <a:xfrm>
            <a:off x="400144" y="2576763"/>
            <a:ext cx="11534274" cy="4160921"/>
          </a:xfrm>
          <a:prstGeom prst="rect">
            <a:avLst/>
          </a:prstGeom>
        </p:spPr>
      </p:pic>
    </p:spTree>
    <p:extLst>
      <p:ext uri="{BB962C8B-B14F-4D97-AF65-F5344CB8AC3E}">
        <p14:creationId xmlns:p14="http://schemas.microsoft.com/office/powerpoint/2010/main" val="965164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ole tekstowe 5"/>
          <p:cNvSpPr txBox="1"/>
          <p:nvPr/>
        </p:nvSpPr>
        <p:spPr>
          <a:xfrm>
            <a:off x="664234" y="483080"/>
            <a:ext cx="11041812" cy="3139321"/>
          </a:xfrm>
          <a:prstGeom prst="rect">
            <a:avLst/>
          </a:prstGeom>
          <a:noFill/>
        </p:spPr>
        <p:txBody>
          <a:bodyPr wrap="square" rtlCol="0">
            <a:spAutoFit/>
          </a:bodyPr>
          <a:lstStyle/>
          <a:p>
            <a:r>
              <a:rPr lang="pl-PL" dirty="0" smtClean="0"/>
              <a:t>W naszym przykładzie przenosimy:</a:t>
            </a:r>
          </a:p>
          <a:p>
            <a:endParaRPr lang="pl-PL" dirty="0" smtClean="0"/>
          </a:p>
          <a:p>
            <a:pPr marL="285750" indent="-285750">
              <a:buFontTx/>
              <a:buChar char="-"/>
            </a:pPr>
            <a:r>
              <a:rPr lang="pl-PL" dirty="0"/>
              <a:t>P</a:t>
            </a:r>
            <a:r>
              <a:rPr lang="pl-PL" dirty="0" smtClean="0"/>
              <a:t>ole województwo przenosimy do Etykiety wierszy</a:t>
            </a:r>
          </a:p>
          <a:p>
            <a:pPr marL="285750" indent="-285750">
              <a:buFontTx/>
              <a:buChar char="-"/>
            </a:pPr>
            <a:r>
              <a:rPr lang="pl-PL" dirty="0" smtClean="0"/>
              <a:t>Pole miesiące przenosimy do Etykiety kolumn </a:t>
            </a:r>
          </a:p>
          <a:p>
            <a:pPr marL="285750" indent="-285750">
              <a:buFontTx/>
              <a:buChar char="-"/>
            </a:pPr>
            <a:r>
              <a:rPr lang="pl-PL" dirty="0" smtClean="0"/>
              <a:t>Pole wartość sprzedaży do Wartości </a:t>
            </a:r>
          </a:p>
          <a:p>
            <a:endParaRPr lang="pl-PL" dirty="0" smtClean="0"/>
          </a:p>
          <a:p>
            <a:r>
              <a:rPr lang="pl-PL" dirty="0" smtClean="0"/>
              <a:t>Ponadto na końcu tabeli został dodany wiersz Suma końcowa, który przedstawia sumę wartości sprzedaży dla każdego z miesiąca oraz kolumna Suma Końcowa, w której umieszczona jest suma wartości sprzedaży całorocznej dla poszczególnych województw. </a:t>
            </a:r>
          </a:p>
          <a:p>
            <a:pPr marL="285750" indent="-285750">
              <a:buFontTx/>
              <a:buChar char="-"/>
            </a:pPr>
            <a:endParaRPr lang="pl-PL" dirty="0" smtClean="0"/>
          </a:p>
          <a:p>
            <a:endParaRPr lang="pl-PL" dirty="0" smtClean="0"/>
          </a:p>
        </p:txBody>
      </p:sp>
      <p:pic>
        <p:nvPicPr>
          <p:cNvPr id="3" name="Obraz 2"/>
          <p:cNvPicPr>
            <a:picLocks noChangeAspect="1"/>
          </p:cNvPicPr>
          <p:nvPr/>
        </p:nvPicPr>
        <p:blipFill>
          <a:blip r:embed="rId2"/>
          <a:stretch>
            <a:fillRect/>
          </a:stretch>
        </p:blipFill>
        <p:spPr>
          <a:xfrm>
            <a:off x="1652337" y="3176337"/>
            <a:ext cx="8807116" cy="3681663"/>
          </a:xfrm>
          <a:prstGeom prst="rect">
            <a:avLst/>
          </a:prstGeom>
        </p:spPr>
      </p:pic>
    </p:spTree>
    <p:extLst>
      <p:ext uri="{BB962C8B-B14F-4D97-AF65-F5344CB8AC3E}">
        <p14:creationId xmlns:p14="http://schemas.microsoft.com/office/powerpoint/2010/main" val="303996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ole tekstowe 5"/>
          <p:cNvSpPr txBox="1"/>
          <p:nvPr/>
        </p:nvSpPr>
        <p:spPr>
          <a:xfrm>
            <a:off x="712360" y="1356741"/>
            <a:ext cx="11041812" cy="5078313"/>
          </a:xfrm>
          <a:prstGeom prst="rect">
            <a:avLst/>
          </a:prstGeom>
          <a:noFill/>
        </p:spPr>
        <p:txBody>
          <a:bodyPr wrap="square" rtlCol="0">
            <a:spAutoFit/>
          </a:bodyPr>
          <a:lstStyle/>
          <a:p>
            <a:r>
              <a:rPr lang="pl-PL" dirty="0" smtClean="0"/>
              <a:t>Przenosimy ilość sprzedana do Wartości</a:t>
            </a:r>
          </a:p>
          <a:p>
            <a:endParaRPr lang="pl-PL" dirty="0"/>
          </a:p>
          <a:p>
            <a:endParaRPr lang="pl-PL" dirty="0" smtClean="0"/>
          </a:p>
          <a:p>
            <a:endParaRPr lang="pl-PL" dirty="0"/>
          </a:p>
          <a:p>
            <a:endParaRPr lang="pl-PL" dirty="0" smtClean="0"/>
          </a:p>
          <a:p>
            <a:endParaRPr lang="pl-PL" dirty="0"/>
          </a:p>
          <a:p>
            <a:endParaRPr lang="pl-PL" dirty="0" smtClean="0"/>
          </a:p>
          <a:p>
            <a:endParaRPr lang="pl-PL" dirty="0"/>
          </a:p>
          <a:p>
            <a:endParaRPr lang="pl-PL" dirty="0" smtClean="0"/>
          </a:p>
          <a:p>
            <a:endParaRPr lang="pl-PL" dirty="0"/>
          </a:p>
          <a:p>
            <a:endParaRPr lang="pl-PL" dirty="0" smtClean="0"/>
          </a:p>
          <a:p>
            <a:endParaRPr lang="pl-PL" dirty="0"/>
          </a:p>
          <a:p>
            <a:endParaRPr lang="pl-PL" dirty="0" smtClean="0"/>
          </a:p>
          <a:p>
            <a:endParaRPr lang="pl-PL" dirty="0"/>
          </a:p>
          <a:p>
            <a:endParaRPr lang="pl-PL" dirty="0" smtClean="0"/>
          </a:p>
          <a:p>
            <a:r>
              <a:rPr lang="pl-PL" dirty="0"/>
              <a:t>W</a:t>
            </a:r>
            <a:r>
              <a:rPr lang="pl-PL" dirty="0" smtClean="0"/>
              <a:t> </a:t>
            </a:r>
            <a:r>
              <a:rPr lang="pl-PL" dirty="0"/>
              <a:t>ten sposób </a:t>
            </a:r>
            <a:r>
              <a:rPr lang="pl-PL" dirty="0" smtClean="0"/>
              <a:t>stworzyliśmy </a:t>
            </a:r>
            <a:r>
              <a:rPr lang="pl-PL" dirty="0"/>
              <a:t>raport pokazujący sumę liczby sprzedanych produktów w miesiącach w podziale na województwa.</a:t>
            </a:r>
          </a:p>
          <a:p>
            <a:endParaRPr lang="pl-PL" dirty="0"/>
          </a:p>
        </p:txBody>
      </p:sp>
      <p:sp>
        <p:nvSpPr>
          <p:cNvPr id="4" name="pole tekstowe 3"/>
          <p:cNvSpPr txBox="1"/>
          <p:nvPr/>
        </p:nvSpPr>
        <p:spPr>
          <a:xfrm>
            <a:off x="712360" y="436315"/>
            <a:ext cx="11084944" cy="584775"/>
          </a:xfrm>
          <a:prstGeom prst="rect">
            <a:avLst/>
          </a:prstGeom>
          <a:noFill/>
        </p:spPr>
        <p:txBody>
          <a:bodyPr wrap="square" rtlCol="0">
            <a:spAutoFit/>
          </a:bodyPr>
          <a:lstStyle/>
          <a:p>
            <a:pPr algn="ctr"/>
            <a:r>
              <a:rPr lang="pl-PL" sz="3200" dirty="0" smtClean="0"/>
              <a:t>Modyfikacja pól tabeli przestawnej</a:t>
            </a:r>
          </a:p>
        </p:txBody>
      </p:sp>
      <p:pic>
        <p:nvPicPr>
          <p:cNvPr id="2" name="Obraz 1"/>
          <p:cNvPicPr>
            <a:picLocks noChangeAspect="1"/>
          </p:cNvPicPr>
          <p:nvPr/>
        </p:nvPicPr>
        <p:blipFill>
          <a:blip r:embed="rId2"/>
          <a:stretch>
            <a:fillRect/>
          </a:stretch>
        </p:blipFill>
        <p:spPr>
          <a:xfrm>
            <a:off x="2151306" y="1708176"/>
            <a:ext cx="8207051" cy="3657253"/>
          </a:xfrm>
          <a:prstGeom prst="rect">
            <a:avLst/>
          </a:prstGeom>
        </p:spPr>
      </p:pic>
    </p:spTree>
    <p:extLst>
      <p:ext uri="{BB962C8B-B14F-4D97-AF65-F5344CB8AC3E}">
        <p14:creationId xmlns:p14="http://schemas.microsoft.com/office/powerpoint/2010/main" val="1453082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69343" y="310551"/>
            <a:ext cx="11093570" cy="646331"/>
          </a:xfrm>
          <a:prstGeom prst="rect">
            <a:avLst/>
          </a:prstGeom>
          <a:noFill/>
        </p:spPr>
        <p:txBody>
          <a:bodyPr wrap="square" rtlCol="0">
            <a:spAutoFit/>
          </a:bodyPr>
          <a:lstStyle/>
          <a:p>
            <a:endParaRPr lang="pl-PL" dirty="0" smtClean="0"/>
          </a:p>
          <a:p>
            <a:endParaRPr lang="pl-PL" dirty="0"/>
          </a:p>
        </p:txBody>
      </p:sp>
      <p:sp>
        <p:nvSpPr>
          <p:cNvPr id="5" name="pole tekstowe 4"/>
          <p:cNvSpPr txBox="1"/>
          <p:nvPr/>
        </p:nvSpPr>
        <p:spPr>
          <a:xfrm>
            <a:off x="414068" y="310551"/>
            <a:ext cx="11248845" cy="2031325"/>
          </a:xfrm>
          <a:prstGeom prst="rect">
            <a:avLst/>
          </a:prstGeom>
          <a:noFill/>
        </p:spPr>
        <p:txBody>
          <a:bodyPr wrap="square" rtlCol="0">
            <a:spAutoFit/>
          </a:bodyPr>
          <a:lstStyle/>
          <a:p>
            <a:r>
              <a:rPr lang="pl-PL" dirty="0" smtClean="0"/>
              <a:t>Jeśli chcemy pokazać wartość sprzedaży narastająco w miesiącach, wystarczy: </a:t>
            </a:r>
          </a:p>
          <a:p>
            <a:pPr marL="285750" indent="-285750">
              <a:buFontTx/>
              <a:buChar char="-"/>
            </a:pPr>
            <a:r>
              <a:rPr lang="pl-PL" dirty="0"/>
              <a:t>P</a:t>
            </a:r>
            <a:r>
              <a:rPr lang="pl-PL" dirty="0" smtClean="0"/>
              <a:t>rzejść do Ustawienia pola wartości </a:t>
            </a:r>
          </a:p>
          <a:p>
            <a:pPr marL="285750" indent="-285750">
              <a:buFontTx/>
              <a:buChar char="-"/>
            </a:pPr>
            <a:r>
              <a:rPr lang="pl-PL" dirty="0" smtClean="0"/>
              <a:t>Następnie klikamy Pokazywanie wartości jako</a:t>
            </a:r>
          </a:p>
          <a:p>
            <a:pPr marL="285750" indent="-285750">
              <a:buFontTx/>
              <a:buChar char="-"/>
            </a:pPr>
            <a:r>
              <a:rPr lang="pl-PL" dirty="0" smtClean="0"/>
              <a:t>Wybieramy opcję Suma bieżąca w.</a:t>
            </a:r>
          </a:p>
          <a:p>
            <a:pPr marL="285750" indent="-285750">
              <a:buFontTx/>
              <a:buChar char="-"/>
            </a:pPr>
            <a:r>
              <a:rPr lang="pl-PL" dirty="0" smtClean="0"/>
              <a:t>Wybieramy pole, dla którego chcemy dokonać sumowania w sposób narastający</a:t>
            </a:r>
          </a:p>
          <a:p>
            <a:pPr marL="285750" indent="-285750">
              <a:buFontTx/>
              <a:buChar char="-"/>
            </a:pPr>
            <a:r>
              <a:rPr lang="pl-PL" dirty="0" smtClean="0"/>
              <a:t>Klikamy przycisk OK.</a:t>
            </a:r>
          </a:p>
          <a:p>
            <a:pPr marL="285750" indent="-285750">
              <a:buFontTx/>
              <a:buChar char="-"/>
            </a:pPr>
            <a:endParaRPr lang="pl-PL" dirty="0"/>
          </a:p>
        </p:txBody>
      </p:sp>
      <p:pic>
        <p:nvPicPr>
          <p:cNvPr id="3" name="Obraz 2"/>
          <p:cNvPicPr>
            <a:picLocks noChangeAspect="1"/>
          </p:cNvPicPr>
          <p:nvPr/>
        </p:nvPicPr>
        <p:blipFill>
          <a:blip r:embed="rId2"/>
          <a:stretch>
            <a:fillRect/>
          </a:stretch>
        </p:blipFill>
        <p:spPr>
          <a:xfrm>
            <a:off x="8599988" y="1764361"/>
            <a:ext cx="3592011" cy="2871808"/>
          </a:xfrm>
          <a:prstGeom prst="rect">
            <a:avLst/>
          </a:prstGeom>
        </p:spPr>
      </p:pic>
      <p:pic>
        <p:nvPicPr>
          <p:cNvPr id="4" name="Obraz 3"/>
          <p:cNvPicPr>
            <a:picLocks noChangeAspect="1"/>
          </p:cNvPicPr>
          <p:nvPr/>
        </p:nvPicPr>
        <p:blipFill>
          <a:blip r:embed="rId3"/>
          <a:stretch>
            <a:fillRect/>
          </a:stretch>
        </p:blipFill>
        <p:spPr>
          <a:xfrm>
            <a:off x="202094" y="2410691"/>
            <a:ext cx="8257438" cy="4286889"/>
          </a:xfrm>
          <a:prstGeom prst="rect">
            <a:avLst/>
          </a:prstGeom>
        </p:spPr>
      </p:pic>
    </p:spTree>
    <p:extLst>
      <p:ext uri="{BB962C8B-B14F-4D97-AF65-F5344CB8AC3E}">
        <p14:creationId xmlns:p14="http://schemas.microsoft.com/office/powerpoint/2010/main" val="34934342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atka">
  <a:themeElements>
    <a:clrScheme name="Siatk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Siatk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iatk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095777B6C1E7643B546E6A7C53673EB" ma:contentTypeVersion="0" ma:contentTypeDescription="Utwórz nowy dokument." ma:contentTypeScope="" ma:versionID="67e0721b337a964275fa67cb04a003b0">
  <xsd:schema xmlns:xsd="http://www.w3.org/2001/XMLSchema" xmlns:xs="http://www.w3.org/2001/XMLSchema" xmlns:p="http://schemas.microsoft.com/office/2006/metadata/properties" targetNamespace="http://schemas.microsoft.com/office/2006/metadata/properties" ma:root="true" ma:fieldsID="2b4cd768218ebcb4ca198ce0275a6ad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C67693-2896-4750-AB53-2CF8E5A9A8C5}"/>
</file>

<file path=customXml/itemProps2.xml><?xml version="1.0" encoding="utf-8"?>
<ds:datastoreItem xmlns:ds="http://schemas.openxmlformats.org/officeDocument/2006/customXml" ds:itemID="{CA0BA5E4-5AEA-4CFB-BE8A-1CADDA357703}"/>
</file>

<file path=customXml/itemProps3.xml><?xml version="1.0" encoding="utf-8"?>
<ds:datastoreItem xmlns:ds="http://schemas.openxmlformats.org/officeDocument/2006/customXml" ds:itemID="{519AA89D-9FE5-4716-B7A7-3DB03A6A86D4}"/>
</file>

<file path=docProps/app.xml><?xml version="1.0" encoding="utf-8"?>
<Properties xmlns="http://schemas.openxmlformats.org/officeDocument/2006/extended-properties" xmlns:vt="http://schemas.openxmlformats.org/officeDocument/2006/docPropsVTypes">
  <Template>TM03457485[[fn=Siatka]]</Template>
  <TotalTime>369</TotalTime>
  <Words>850</Words>
  <Application>Microsoft Office PowerPoint</Application>
  <PresentationFormat>Panoramiczny</PresentationFormat>
  <Paragraphs>64</Paragraphs>
  <Slides>13</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13</vt:i4>
      </vt:variant>
    </vt:vector>
  </HeadingPairs>
  <TitlesOfParts>
    <vt:vector size="16" baseType="lpstr">
      <vt:lpstr>Arial</vt:lpstr>
      <vt:lpstr>Century Gothic</vt:lpstr>
      <vt:lpstr>Siatka</vt:lpstr>
      <vt:lpstr>ANALIZA DUŻYCH ZBIORÓW DANYCH SPRZEDAŻOWYCH</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Konsolidacja danych w jeden raport</dc:title>
  <dc:creator>Sajmon -PL</dc:creator>
  <cp:lastModifiedBy>Gall Anonim</cp:lastModifiedBy>
  <cp:revision>40</cp:revision>
  <dcterms:created xsi:type="dcterms:W3CDTF">2018-11-20T14:39:26Z</dcterms:created>
  <dcterms:modified xsi:type="dcterms:W3CDTF">2018-11-21T03:31:23Z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0x010100A095777B6C1E7643B546E6A7C53673EB</vt:lpwstr>
  </property>
</Properties>
</file>