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79" r:id="rId9"/>
    <p:sldId id="262" r:id="rId10"/>
    <p:sldId id="280" r:id="rId11"/>
    <p:sldId id="263" r:id="rId12"/>
    <p:sldId id="264" r:id="rId13"/>
    <p:sldId id="281" r:id="rId14"/>
    <p:sldId id="265" r:id="rId15"/>
    <p:sldId id="28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3" r:id="rId24"/>
    <p:sldId id="276" r:id="rId25"/>
    <p:sldId id="277" r:id="rId26"/>
    <p:sldId id="286" r:id="rId27"/>
    <p:sldId id="273" r:id="rId28"/>
    <p:sldId id="284" r:id="rId29"/>
    <p:sldId id="274" r:id="rId30"/>
    <p:sldId id="285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B0A07B-7D25-4ABE-81A7-A356804D5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>
                <a:latin typeface="Algerian" panose="04020705040A02060702" pitchFamily="82" charset="0"/>
              </a:rPr>
              <a:t>Tabele i wykresy przestawne</a:t>
            </a:r>
          </a:p>
        </p:txBody>
      </p:sp>
    </p:spTree>
    <p:extLst>
      <p:ext uri="{BB962C8B-B14F-4D97-AF65-F5344CB8AC3E}">
        <p14:creationId xmlns:p14="http://schemas.microsoft.com/office/powerpoint/2010/main" val="219685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5B7B4E3-8D1E-4C94-85CC-8F3E42D8480F}"/>
              </a:ext>
            </a:extLst>
          </p:cNvPr>
          <p:cNvSpPr txBox="1"/>
          <p:nvPr/>
        </p:nvSpPr>
        <p:spPr>
          <a:xfrm>
            <a:off x="914400" y="516194"/>
            <a:ext cx="1041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7.Efekt naszych zmian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75647C-8B6A-49D2-A0E0-CC5789BA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6852"/>
            <a:ext cx="4877481" cy="2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D745F-A3F7-475D-AB07-CDE8247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722247"/>
            <a:ext cx="10364451" cy="2936941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Dostosowywanie pól tabeli przestawnej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C096DAF-A85D-49FC-BEF9-08EE02E099E6}"/>
              </a:ext>
            </a:extLst>
          </p:cNvPr>
          <p:cNvSpPr txBox="1"/>
          <p:nvPr/>
        </p:nvSpPr>
        <p:spPr>
          <a:xfrm>
            <a:off x="602949" y="1317356"/>
            <a:ext cx="11192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Załóżmy, że chcemy ustawić kwoty kosztów w formacie walutowym z dwoma miejscami po przecinku.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1.Klikamy prawym przyciskiem myszy na jakąkolwiek kwotę z naszej tabeli przestawnej i wybieramy opcję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Ustawienia pola wartości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W wyniku tej operacji powinno pojawić się następujące okno:</a:t>
            </a:r>
          </a:p>
          <a:p>
            <a:endParaRPr lang="pl-PL" dirty="0">
              <a:latin typeface="Arial Black" panose="020B0A040201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C173F28-B9B3-4C0A-9D7D-A7D8C923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9" y="3701845"/>
            <a:ext cx="3858163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DAD374E-7554-4453-A323-5C8BA7A772EE}"/>
              </a:ext>
            </a:extLst>
          </p:cNvPr>
          <p:cNvSpPr txBox="1"/>
          <p:nvPr/>
        </p:nvSpPr>
        <p:spPr>
          <a:xfrm>
            <a:off x="645459" y="376519"/>
            <a:ext cx="1154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2.W typie obliczeń wybieramy opcję Suma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89FB94-1540-4A22-9A49-95369F0F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979887"/>
            <a:ext cx="4484271" cy="29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692B63-BF1A-42C8-8851-AAC3C6F743C5}"/>
              </a:ext>
            </a:extLst>
          </p:cNvPr>
          <p:cNvSpPr/>
          <p:nvPr/>
        </p:nvSpPr>
        <p:spPr>
          <a:xfrm>
            <a:off x="1278193" y="439598"/>
            <a:ext cx="9193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 Następnie przechodzimy do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Format liczby</a:t>
            </a:r>
            <a:r>
              <a:rPr lang="pl-PL" sz="2400" dirty="0">
                <a:latin typeface="Arial Black" panose="020B0A04020102020204" pitchFamily="34" charset="0"/>
              </a:rPr>
              <a:t>, tam wybieramy w Kategorii opcję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Walutowe</a:t>
            </a:r>
            <a:r>
              <a:rPr lang="pl-PL" sz="2400" dirty="0">
                <a:latin typeface="Arial Black" panose="020B0A04020102020204" pitchFamily="34" charset="0"/>
              </a:rPr>
              <a:t> oraz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Miejsca dziesiętne </a:t>
            </a:r>
            <a:r>
              <a:rPr lang="pl-PL" sz="2400" dirty="0">
                <a:latin typeface="Arial Black" panose="020B0A04020102020204" pitchFamily="34" charset="0"/>
              </a:rPr>
              <a:t>wpisujemy 2, 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7D174F-77F2-4850-8482-A2D12A2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1988659"/>
            <a:ext cx="526806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8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8935CF9-7185-425E-8F03-2792A8510A6F}"/>
              </a:ext>
            </a:extLst>
          </p:cNvPr>
          <p:cNvSpPr txBox="1"/>
          <p:nvPr/>
        </p:nvSpPr>
        <p:spPr>
          <a:xfrm>
            <a:off x="1179871" y="235974"/>
            <a:ext cx="1115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4. Teraz nasza tabela przestawna powinna wyglądać tak: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654964-719B-48EB-AD0D-16CC2AB5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295102"/>
            <a:ext cx="6468523" cy="27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53072595-99CB-4B51-90FE-DCCDB7C1B550}"/>
              </a:ext>
            </a:extLst>
          </p:cNvPr>
          <p:cNvSpPr/>
          <p:nvPr/>
        </p:nvSpPr>
        <p:spPr>
          <a:xfrm>
            <a:off x="545690" y="265470"/>
            <a:ext cx="10536167" cy="1933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Jeśli chcemy poznać procentowy układ kosztów, przechodzimy ponownie do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Ustawień pola wartości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1.Otwieramy zakładkę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Pokazywanie wartości jako </a:t>
            </a:r>
            <a:r>
              <a:rPr lang="pl-PL" sz="2400" dirty="0">
                <a:latin typeface="Arial Black" panose="020B0A04020102020204" pitchFamily="34" charset="0"/>
              </a:rPr>
              <a:t>i w polu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Pokaż wartość jako </a:t>
            </a:r>
            <a:r>
              <a:rPr lang="pl-PL" sz="2400" dirty="0">
                <a:latin typeface="Arial Black" panose="020B0A04020102020204" pitchFamily="34" charset="0"/>
              </a:rPr>
              <a:t>wybieramy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% sumy kolumny. </a:t>
            </a:r>
            <a:r>
              <a:rPr lang="pl-PL" sz="2400" dirty="0">
                <a:latin typeface="Arial Black" panose="020B0A04020102020204" pitchFamily="34" charset="0"/>
              </a:rPr>
              <a:t>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 i otrzymujemy następujący wynik: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D2D2BE-9ADC-4BA2-A5B6-BB8715E4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2580968"/>
            <a:ext cx="5383363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22B86-5D44-4FF7-BEB3-8D0B8402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604007"/>
            <a:ext cx="10364451" cy="2818701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Modyfikacja tabeli przestawnej</a:t>
            </a:r>
            <a:br>
              <a:rPr lang="pl-PL" sz="2400" dirty="0">
                <a:latin typeface="Arial Black" panose="020B0A04020102020204" pitchFamily="34" charset="0"/>
              </a:rPr>
            </a:br>
            <a:r>
              <a:rPr lang="pl-PL" sz="2400" dirty="0">
                <a:latin typeface="Arial Black" panose="020B0A04020102020204" pitchFamily="34" charset="0"/>
              </a:rPr>
              <a:t>( Pokaż strony filtru raportu 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658A282-6B45-4E02-B8A9-3EEB76DCD2CE}"/>
              </a:ext>
            </a:extLst>
          </p:cNvPr>
          <p:cNvSpPr txBox="1"/>
          <p:nvPr/>
        </p:nvSpPr>
        <p:spPr>
          <a:xfrm>
            <a:off x="436229" y="2021747"/>
            <a:ext cx="11982932" cy="22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W omawianym wcześniej przykładzie mamy stworzoną tabelę, która pokazuje sumę kosztów na poszczególnych kontach, co natomiast zrobić, jeżeli potrzebujemy taką tabelę dla każdego MPK z osobna? Tworzyć kilkanaście tabeli? Rozwiązanie jest proste –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Filtrze raportu</a:t>
            </a:r>
            <a:r>
              <a:rPr lang="pl-PL" sz="2400" dirty="0">
                <a:latin typeface="Arial Black" panose="020B0A04020102020204" pitchFamily="34" charset="0"/>
              </a:rPr>
              <a:t> umieszczamy MPK,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Wiersze</a:t>
            </a:r>
            <a:r>
              <a:rPr lang="pl-PL" sz="2400" dirty="0">
                <a:latin typeface="Arial Black" panose="020B0A04020102020204" pitchFamily="34" charset="0"/>
              </a:rPr>
              <a:t>  dodajemy Nazwa MPK.</a:t>
            </a:r>
          </a:p>
          <a:p>
            <a:endParaRPr lang="pl-PL" dirty="0">
              <a:latin typeface="Arial Black" panose="020B0A040201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28FF4C-88D9-4BEE-8956-C24C3995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9" y="4229185"/>
            <a:ext cx="7291664" cy="2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2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6FCE523-9EA0-48E6-AE1C-332B144A76F4}"/>
              </a:ext>
            </a:extLst>
          </p:cNvPr>
          <p:cNvSpPr txBox="1"/>
          <p:nvPr/>
        </p:nvSpPr>
        <p:spPr>
          <a:xfrm>
            <a:off x="627529" y="429977"/>
            <a:ext cx="1093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Następnie z kursorem umieszczonym w tabeli przestawnej przechodzimy na wstążkę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Analiza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Opcje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Pokaż strony filtru raportu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ABBA92-E216-49B5-8A2A-5E9B1877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944749"/>
            <a:ext cx="848796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C396C6C-BCE8-4AB9-B2A5-D0A7356AAE95}"/>
              </a:ext>
            </a:extLst>
          </p:cNvPr>
          <p:cNvSpPr txBox="1"/>
          <p:nvPr/>
        </p:nvSpPr>
        <p:spPr>
          <a:xfrm>
            <a:off x="627529" y="412376"/>
            <a:ext cx="1125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Po wejściu w daną opcję wyskoczy nam okienko z wyborem MPK, 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 i otrzymujemy nowe arkusze z  MPK.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C88A5F-0EB4-404F-87B7-B51637AF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4557365"/>
            <a:ext cx="4763796" cy="171879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4D4EE19-67B4-45A9-B57A-D9824B30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8" y="1804080"/>
            <a:ext cx="3471643" cy="2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FEBEC-1F63-4A43-A4A2-74CBFE91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47483"/>
            <a:ext cx="10364451" cy="2362178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OBLICZENIA W TABELI PRZESTAWNEJ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8DDA21-F5FC-4FED-8B8C-4F3A008E62B9}"/>
              </a:ext>
            </a:extLst>
          </p:cNvPr>
          <p:cNvSpPr txBox="1"/>
          <p:nvPr/>
        </p:nvSpPr>
        <p:spPr>
          <a:xfrm>
            <a:off x="824752" y="1780571"/>
            <a:ext cx="1136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1.W etykiecie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Wiersze</a:t>
            </a:r>
            <a:r>
              <a:rPr lang="pl-PL" sz="2400" dirty="0">
                <a:latin typeface="Arial Black" panose="020B0A04020102020204" pitchFamily="34" charset="0"/>
              </a:rPr>
              <a:t> umieszczamy MPK, natomiast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Wartości</a:t>
            </a:r>
            <a:r>
              <a:rPr lang="pl-PL" sz="2400" dirty="0">
                <a:latin typeface="Arial Black" panose="020B0A04020102020204" pitchFamily="34" charset="0"/>
              </a:rPr>
              <a:t> kwota.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Filtry</a:t>
            </a:r>
            <a:r>
              <a:rPr lang="pl-PL" sz="2400" dirty="0">
                <a:latin typeface="Arial Black" panose="020B0A04020102020204" pitchFamily="34" charset="0"/>
              </a:rPr>
              <a:t> oraz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Kolumny </a:t>
            </a:r>
            <a:r>
              <a:rPr lang="pl-PL" sz="2400" dirty="0">
                <a:latin typeface="Arial Black" panose="020B0A04020102020204" pitchFamily="34" charset="0"/>
              </a:rPr>
              <a:t>należy wyczyścić.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F235909-F2E8-45C6-A580-C5CD3800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2611568"/>
            <a:ext cx="3258005" cy="4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C9DE2E-C28E-4C6D-9B56-67C0A7A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>
                <a:latin typeface="Algerian" panose="04020705040A02060702" pitchFamily="82" charset="0"/>
              </a:rPr>
              <a:t>Plan:</a:t>
            </a:r>
            <a:br>
              <a:rPr lang="pl-PL" sz="5400" dirty="0">
                <a:latin typeface="Algerian" panose="04020705040A02060702" pitchFamily="82" charset="0"/>
              </a:rPr>
            </a:br>
            <a:endParaRPr lang="pl-PL" sz="5400" dirty="0">
              <a:latin typeface="Algerian" panose="04020705040A02060702" pitchFamily="82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CBE53F5-82AC-4B57-AE62-3AB75B8C9743}"/>
              </a:ext>
            </a:extLst>
          </p:cNvPr>
          <p:cNvSpPr txBox="1"/>
          <p:nvPr/>
        </p:nvSpPr>
        <p:spPr>
          <a:xfrm>
            <a:off x="528506" y="1996580"/>
            <a:ext cx="112412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Analiza kosztów z wykorzystaniem tabeli przestawnej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Dostosowanie pól tabeli przestawnej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Modyfikacja tabeli przestawnej ( pokaż strony filtru raportu)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Obliczenia w tabeli przestawnej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Wykresy przestawne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latin typeface="Arial Black" panose="020B0A04020102020204" pitchFamily="34" charset="0"/>
              </a:rPr>
              <a:t>Grupowanie danych w tabeli przestawnej</a:t>
            </a:r>
          </a:p>
          <a:p>
            <a:pPr marL="457200" indent="-457200">
              <a:buFontTx/>
              <a:buChar char="-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54188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F1C485-0AED-44FA-8DE1-5C13202B7F25}"/>
              </a:ext>
            </a:extLst>
          </p:cNvPr>
          <p:cNvSpPr txBox="1"/>
          <p:nvPr/>
        </p:nvSpPr>
        <p:spPr>
          <a:xfrm>
            <a:off x="268941" y="502024"/>
            <a:ext cx="10793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Następnie chcemy wyliczyć pięcioprocentowy narzut na koszty poszczególnych MPK, w sposób dynamiczny ( do nowych MPK dojdzie również pięcioprocentowy narzut).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1.Z kursorem na tabeli przestawnej wchodzimy w zakładkę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Analiza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Obliczenia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Pola,elementy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i zestawy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Pole obliczeniowe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1C96CEE-2021-4ADD-B597-923C5950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2790513"/>
            <a:ext cx="359142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C987C-A7A8-43E3-9191-4C93A87369AB}"/>
              </a:ext>
            </a:extLst>
          </p:cNvPr>
          <p:cNvSpPr txBox="1"/>
          <p:nvPr/>
        </p:nvSpPr>
        <p:spPr>
          <a:xfrm>
            <a:off x="331694" y="291353"/>
            <a:ext cx="11528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2. Po wejściu w daną opcję otrzymamy następujący wynik:</a:t>
            </a:r>
          </a:p>
          <a:p>
            <a:endParaRPr lang="pl-PL" dirty="0">
              <a:latin typeface="Arial Black" panose="020B0A040201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B0C1AA6-6271-43C6-AC7D-831CF9EA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4" y="1173658"/>
            <a:ext cx="5443239" cy="37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A514C68-18E3-48C2-8C36-2D98EEA18736}"/>
              </a:ext>
            </a:extLst>
          </p:cNvPr>
          <p:cNvSpPr txBox="1"/>
          <p:nvPr/>
        </p:nvSpPr>
        <p:spPr>
          <a:xfrm>
            <a:off x="442452" y="484116"/>
            <a:ext cx="1143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 W 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Nazwa </a:t>
            </a:r>
            <a:r>
              <a:rPr lang="pl-PL" sz="2400" dirty="0">
                <a:latin typeface="Arial Black" panose="020B0A04020102020204" pitchFamily="34" charset="0"/>
              </a:rPr>
              <a:t>wpisujemy 5%narzut a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Formuła</a:t>
            </a:r>
            <a:r>
              <a:rPr lang="pl-PL" sz="2400" dirty="0">
                <a:latin typeface="Arial Black" panose="020B0A04020102020204" pitchFamily="34" charset="0"/>
              </a:rPr>
              <a:t> =kwota*5%, 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Dodaj</a:t>
            </a:r>
            <a:r>
              <a:rPr lang="pl-PL" sz="2400" dirty="0">
                <a:latin typeface="Arial Black" panose="020B0A04020102020204" pitchFamily="34" charset="0"/>
              </a:rPr>
              <a:t> i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4F3B574-7708-47F8-896B-A0E9E8A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1" y="1553589"/>
            <a:ext cx="7754467" cy="36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63DD2BB0-4D85-4687-A968-682D558C74D1}"/>
              </a:ext>
            </a:extLst>
          </p:cNvPr>
          <p:cNvSpPr/>
          <p:nvPr/>
        </p:nvSpPr>
        <p:spPr>
          <a:xfrm>
            <a:off x="1312606" y="442452"/>
            <a:ext cx="8303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4.Otrzymujemy zmodyfikowaną tabelę przestawną.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D28FE2-9B81-45D2-9F8C-47134266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6" y="2476367"/>
            <a:ext cx="6922055" cy="28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0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4F2AE-CE93-4E7E-AC05-55CC2C68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"/>
            <a:ext cx="9705064" cy="1569660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Wykresy przestawne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1A3CFB-7D0E-4E7D-B19E-007190CB17FF}"/>
              </a:ext>
            </a:extLst>
          </p:cNvPr>
          <p:cNvSpPr txBox="1"/>
          <p:nvPr/>
        </p:nvSpPr>
        <p:spPr>
          <a:xfrm>
            <a:off x="340659" y="1972235"/>
            <a:ext cx="1136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Wykres przestawny  jest graficznym odzwierciedleniem tabeli przestawnej, którą można modyfikować jak raport tabeli.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1.Mając kursor w dowolnym polu tabeli przestawnej przechodzimy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Wstawianie</a:t>
            </a:r>
            <a:r>
              <a:rPr lang="pl-PL" sz="2400" dirty="0">
                <a:latin typeface="Arial Black" panose="020B0A04020102020204" pitchFamily="34" charset="0"/>
              </a:rPr>
              <a:t> i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Wykresy przestawne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E22DB58-6B3B-4462-90D7-D2E6C76D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3541896"/>
            <a:ext cx="10150179" cy="33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23BA184-9A01-45ED-82BB-CE8FC6F1E107}"/>
              </a:ext>
            </a:extLst>
          </p:cNvPr>
          <p:cNvSpPr txBox="1"/>
          <p:nvPr/>
        </p:nvSpPr>
        <p:spPr>
          <a:xfrm>
            <a:off x="788894" y="591671"/>
            <a:ext cx="1075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2.Klikamy w wykres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Kołowy</a:t>
            </a:r>
            <a:r>
              <a:rPr lang="pl-PL" sz="2400" dirty="0">
                <a:latin typeface="Arial Black" panose="020B0A04020102020204" pitchFamily="34" charset="0"/>
              </a:rPr>
              <a:t> i wybieramy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Kołowy 3D</a:t>
            </a:r>
            <a:r>
              <a:rPr lang="pl-PL" sz="2400" dirty="0">
                <a:latin typeface="Arial Black" panose="020B0A04020102020204" pitchFamily="34" charset="0"/>
              </a:rPr>
              <a:t>, następnie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CBEC74-F5C7-48DF-8611-76F85350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1760859"/>
            <a:ext cx="5934903" cy="28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D3FA000D-C2F6-4CAF-AED7-0B471FC048F6}"/>
              </a:ext>
            </a:extLst>
          </p:cNvPr>
          <p:cNvSpPr/>
          <p:nvPr/>
        </p:nvSpPr>
        <p:spPr>
          <a:xfrm>
            <a:off x="1194619" y="427705"/>
            <a:ext cx="898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3.Po kliknięciu w nasz wykres prawym przyciskiem myszy zaznaczamy opcję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Przenieś wykres </a:t>
            </a:r>
            <a:r>
              <a:rPr lang="pl-PL" sz="2400" dirty="0">
                <a:latin typeface="Arial Black" panose="020B0A04020102020204" pitchFamily="34" charset="0"/>
              </a:rPr>
              <a:t>i tworzymy nowy arkusz z naszym wykresem.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11C9FBB-4266-42D4-A2A5-9FFF6B8E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9" y="1873045"/>
            <a:ext cx="2890684" cy="35544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DA7D778-C557-4D11-83F2-3F9352A8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13" y="1873046"/>
            <a:ext cx="3895114" cy="3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9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040795-1339-4E0D-A3E0-0845B257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339213"/>
            <a:ext cx="10364451" cy="2553907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Grupowanie danych w tabeli przestawnej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1B333DC-80B0-4728-B569-0F0A1FF83A88}"/>
              </a:ext>
            </a:extLst>
          </p:cNvPr>
          <p:cNvSpPr txBox="1"/>
          <p:nvPr/>
        </p:nvSpPr>
        <p:spPr>
          <a:xfrm>
            <a:off x="573741" y="1864659"/>
            <a:ext cx="1115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1.Tworzymy tabelę przestawną.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 2.W etykiecie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Wiersze </a:t>
            </a:r>
            <a:r>
              <a:rPr lang="pl-PL" sz="2400" dirty="0">
                <a:latin typeface="Arial Black" panose="020B0A04020102020204" pitchFamily="34" charset="0"/>
              </a:rPr>
              <a:t>umieszczamy Miesiące i Data, a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Wartości</a:t>
            </a:r>
            <a:r>
              <a:rPr lang="pl-PL" sz="2400" dirty="0">
                <a:latin typeface="Arial Black" panose="020B0A04020102020204" pitchFamily="34" charset="0"/>
              </a:rPr>
              <a:t> Kurs Euro. </a:t>
            </a:r>
            <a:endParaRPr lang="pl-PL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C4006A0-DCC2-45E1-AD25-2FB417A6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3554361"/>
            <a:ext cx="4206142" cy="32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21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4F376FD-387B-464C-B8EB-8C6F0498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403988"/>
            <a:ext cx="6192114" cy="4006754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0A0067FC-A7B3-4BA2-BFC8-8EA3891ABCA1}"/>
              </a:ext>
            </a:extLst>
          </p:cNvPr>
          <p:cNvSpPr/>
          <p:nvPr/>
        </p:nvSpPr>
        <p:spPr>
          <a:xfrm>
            <a:off x="573741" y="447259"/>
            <a:ext cx="10089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3.Ustawiamy się na dowolnej komórce zawierającej datę i w </a:t>
            </a:r>
            <a:r>
              <a:rPr lang="pl-PL" sz="2400" dirty="0" err="1">
                <a:latin typeface="Arial Black" panose="020B0A04020102020204" pitchFamily="34" charset="0"/>
              </a:rPr>
              <a:t>stążce</a:t>
            </a:r>
            <a:r>
              <a:rPr lang="pl-PL" sz="2400" dirty="0">
                <a:latin typeface="Arial Black" panose="020B0A04020102020204" pitchFamily="34" charset="0"/>
              </a:rPr>
              <a:t>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Analiza</a:t>
            </a:r>
            <a:r>
              <a:rPr lang="pl-PL" sz="2400" dirty="0">
                <a:latin typeface="Arial Black" panose="020B0A04020102020204" pitchFamily="34" charset="0"/>
              </a:rPr>
              <a:t> przechodzimy do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Grupowanie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Grupuj zaznaczenie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13344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E36E42A-9205-49E3-89FD-12734C44D7B8}"/>
              </a:ext>
            </a:extLst>
          </p:cNvPr>
          <p:cNvSpPr txBox="1"/>
          <p:nvPr/>
        </p:nvSpPr>
        <p:spPr>
          <a:xfrm>
            <a:off x="893868" y="340659"/>
            <a:ext cx="1090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2.Wybieramy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Miesiące</a:t>
            </a:r>
            <a:r>
              <a:rPr lang="pl-PL" sz="2400" dirty="0">
                <a:latin typeface="Arial Black" panose="020B0A04020102020204" pitchFamily="34" charset="0"/>
              </a:rPr>
              <a:t>,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Kwartały</a:t>
            </a:r>
            <a:r>
              <a:rPr lang="pl-PL" sz="2400" dirty="0">
                <a:latin typeface="Arial Black" panose="020B0A04020102020204" pitchFamily="34" charset="0"/>
              </a:rPr>
              <a:t> oraz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Lata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5252FA-B361-479C-A7F1-3BD8130C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8" y="897772"/>
            <a:ext cx="2502310" cy="34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1A06585-9C4B-4952-98A8-84F5A88334BE}"/>
              </a:ext>
            </a:extLst>
          </p:cNvPr>
          <p:cNvSpPr txBox="1"/>
          <p:nvPr/>
        </p:nvSpPr>
        <p:spPr>
          <a:xfrm>
            <a:off x="850900" y="1320800"/>
            <a:ext cx="1028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   </a:t>
            </a:r>
            <a:r>
              <a:rPr lang="pl-PL" sz="2800" dirty="0">
                <a:latin typeface="Arial Black" panose="020B0A04020102020204" pitchFamily="34" charset="0"/>
              </a:rPr>
              <a:t>Tabela przestawna jest rozbudowanym i interakcyjnym narzędziem do szybkiego podsumowania dużych ilości danych, tworzenia analiz w interesującym nas układzie oraz o określonym stopniu szczególności.</a:t>
            </a:r>
          </a:p>
          <a:p>
            <a:r>
              <a:rPr lang="pl-PL" sz="2800" dirty="0">
                <a:latin typeface="Arial Black" panose="020B0A04020102020204" pitchFamily="34" charset="0"/>
              </a:rPr>
              <a:t>   Prezentacja pokazuje jak utworzyć tabelę przestawną na podstawie danych o kosztach w rozbiciu na poszczególne MPK.</a:t>
            </a:r>
          </a:p>
        </p:txBody>
      </p:sp>
    </p:spTree>
    <p:extLst>
      <p:ext uri="{BB962C8B-B14F-4D97-AF65-F5344CB8AC3E}">
        <p14:creationId xmlns:p14="http://schemas.microsoft.com/office/powerpoint/2010/main" val="151119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2AEC5CD3-9165-40DC-A8B8-F1FE9D3759F8}"/>
              </a:ext>
            </a:extLst>
          </p:cNvPr>
          <p:cNvSpPr/>
          <p:nvPr/>
        </p:nvSpPr>
        <p:spPr>
          <a:xfrm>
            <a:off x="1165123" y="442452"/>
            <a:ext cx="9320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 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4. Przenosimy Kurs EURO z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Wartości</a:t>
            </a:r>
            <a:r>
              <a:rPr lang="pl-PL" sz="2400" dirty="0">
                <a:latin typeface="Arial Black" panose="020B0A04020102020204" pitchFamily="34" charset="0"/>
              </a:rPr>
              <a:t> do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Wiersze </a:t>
            </a:r>
            <a:r>
              <a:rPr lang="pl-PL" sz="2400" dirty="0">
                <a:latin typeface="Arial Black" panose="020B0A04020102020204" pitchFamily="34" charset="0"/>
              </a:rPr>
              <a:t>i otrzymujemy następujący rezultat: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4B646F-61E7-46BA-BFED-2755B7DC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2035276"/>
            <a:ext cx="2462980" cy="42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DA1FF25-F110-49CB-80BC-FB31F9A9805E}"/>
              </a:ext>
            </a:extLst>
          </p:cNvPr>
          <p:cNvSpPr txBox="1"/>
          <p:nvPr/>
        </p:nvSpPr>
        <p:spPr>
          <a:xfrm>
            <a:off x="699247" y="448235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4.Po przeniesieniu pola Lata do Etykiet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Kolumny</a:t>
            </a:r>
            <a:r>
              <a:rPr lang="pl-PL" sz="2400" dirty="0">
                <a:latin typeface="Arial Black" panose="020B0A04020102020204" pitchFamily="34" charset="0"/>
              </a:rPr>
              <a:t> otrzymamy bardziej przejrzysty raport.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D80EC0-FA4A-472D-9E05-D1F14099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482468"/>
            <a:ext cx="513469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2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FC6C9-589A-4F9C-BF66-4D75CBB0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Arial Black" panose="020B0A04020102020204" pitchFamily="34" charset="0"/>
              </a:rPr>
              <a:t>Analiza kosztów z wykorzystaniem tabeli przestawnej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48A0113-B1D9-4E37-8F6F-1BA7C5B5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45" y="1956778"/>
            <a:ext cx="827838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6232735-CCB7-4142-95DF-3FBC591A5ADA}"/>
              </a:ext>
            </a:extLst>
          </p:cNvPr>
          <p:cNvSpPr txBox="1"/>
          <p:nvPr/>
        </p:nvSpPr>
        <p:spPr>
          <a:xfrm>
            <a:off x="1066800" y="430306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1.W tym celu przechodzimy na wstążkę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Wstawianie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Tabele</a:t>
            </a:r>
            <a:r>
              <a:rPr lang="pl-PL" sz="2400" dirty="0">
                <a:latin typeface="Arial Black" panose="020B0A04020102020204" pitchFamily="34" charset="0"/>
              </a:rPr>
              <a:t>/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Tabele przestawne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2.Pojawi się okno tworzenia tabeli przestawnej. Określamy zakres, który nas interesuje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64D353-0B07-4D39-9577-FF8B55EC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182761"/>
            <a:ext cx="4298243" cy="4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5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92F0AEEA-80BF-445E-921E-02396DC4ED30}"/>
              </a:ext>
            </a:extLst>
          </p:cNvPr>
          <p:cNvSpPr/>
          <p:nvPr/>
        </p:nvSpPr>
        <p:spPr>
          <a:xfrm>
            <a:off x="1098958" y="209726"/>
            <a:ext cx="7281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3.Klikamy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OK</a:t>
            </a:r>
            <a:r>
              <a:rPr lang="pl-PL" sz="2400" dirty="0">
                <a:latin typeface="Arial Black" panose="020B0A04020102020204" pitchFamily="34" charset="0"/>
              </a:rPr>
              <a:t> i w nowym arkuszu utworzy się raport tabeli przestawnej</a:t>
            </a:r>
            <a:r>
              <a:rPr lang="pl-PL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D9B407-B7F5-4C05-9C1C-967DA622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86" y="1383702"/>
            <a:ext cx="577295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F9FD077-0690-472E-A556-9CA7037E2F00}"/>
              </a:ext>
            </a:extLst>
          </p:cNvPr>
          <p:cNvSpPr txBox="1"/>
          <p:nvPr/>
        </p:nvSpPr>
        <p:spPr>
          <a:xfrm>
            <a:off x="627529" y="302776"/>
            <a:ext cx="1104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4.W prawej części okna Excel pojawi się lista pól tabeli przestawnej.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1ED828D-20E3-41C0-B539-2BF408B8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966708"/>
            <a:ext cx="4578317" cy="41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64AEDD4-3F47-43B0-A72D-AC267DB3F413}"/>
              </a:ext>
            </a:extLst>
          </p:cNvPr>
          <p:cNvSpPr/>
          <p:nvPr/>
        </p:nvSpPr>
        <p:spPr>
          <a:xfrm>
            <a:off x="663677" y="235974"/>
            <a:ext cx="113120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5.Poniżej mamy etykiety: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Arial Black" panose="020B0A04020102020204" pitchFamily="34" charset="0"/>
              </a:rPr>
              <a:t>Etykiety Wierszy – służy do wyświetlania pól jako wierszy z boku raportu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Arial Black" panose="020B0A04020102020204" pitchFamily="34" charset="0"/>
              </a:rPr>
              <a:t>Etykiety Kolumny – służy do wyświetlania pól jako kolumn u góry tabeli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Arial Black" panose="020B0A04020102020204" pitchFamily="34" charset="0"/>
              </a:rPr>
              <a:t>Wartości – obszar przeznaczony do wyświetlania podsumowujących danych liczbowych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latin typeface="Arial Black" panose="020B0A04020102020204" pitchFamily="34" charset="0"/>
              </a:rPr>
              <a:t>Filtry raportu – służy do filtrowania całego raportu na podstawie wybranego elementu w filtrze raportu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6A7AA85-07AA-43C8-94AA-4F7B5CFA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7" y="3697443"/>
            <a:ext cx="3480620" cy="3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8A307D2-668E-4BBD-A8BF-40685FD3C97D}"/>
              </a:ext>
            </a:extLst>
          </p:cNvPr>
          <p:cNvSpPr txBox="1"/>
          <p:nvPr/>
        </p:nvSpPr>
        <p:spPr>
          <a:xfrm>
            <a:off x="1004047" y="645459"/>
            <a:ext cx="1007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Arial Black" panose="020B0A04020102020204" pitchFamily="34" charset="0"/>
              </a:rPr>
              <a:t>6.W naszym przykładzie w etykietach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Wiersze</a:t>
            </a:r>
            <a:r>
              <a:rPr lang="pl-PL" sz="2400" dirty="0">
                <a:latin typeface="Arial Black" panose="020B0A04020102020204" pitchFamily="34" charset="0"/>
              </a:rPr>
              <a:t> umieszczamy pole MPK, w etykietach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Kolumny</a:t>
            </a:r>
            <a:r>
              <a:rPr lang="pl-PL" sz="2400" dirty="0">
                <a:latin typeface="Arial Black" panose="020B0A04020102020204" pitchFamily="34" charset="0"/>
              </a:rPr>
              <a:t> dodajemy pole miesiąc, natomiast w </a:t>
            </a:r>
            <a:r>
              <a:rPr lang="pl-PL" sz="2400" dirty="0">
                <a:solidFill>
                  <a:srgbClr val="FF0000"/>
                </a:solidFill>
                <a:latin typeface="Arial Black" panose="020B0A04020102020204" pitchFamily="34" charset="0"/>
              </a:rPr>
              <a:t>Wartości</a:t>
            </a:r>
            <a:r>
              <a:rPr lang="pl-PL" sz="2400" dirty="0">
                <a:latin typeface="Arial Black" panose="020B0A04020102020204" pitchFamily="34" charset="0"/>
              </a:rPr>
              <a:t> wrzucamy pole kwoty.</a:t>
            </a:r>
          </a:p>
          <a:p>
            <a:r>
              <a:rPr lang="pl-PL" sz="2400" dirty="0">
                <a:latin typeface="Arial Black" panose="020B0A04020102020204" pitchFamily="34" charset="0"/>
              </a:rPr>
              <a:t>Dodanie pół do poszczególnych obszarów raportu odbywa się na zasadzie przeciągnij i upuść.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B31AF62-E62D-4367-B922-9F3532EB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584450"/>
            <a:ext cx="3305636" cy="42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2669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095777B6C1E7643B546E6A7C53673EB" ma:contentTypeVersion="0" ma:contentTypeDescription="Utwórz nowy dokument." ma:contentTypeScope="" ma:versionID="67e0721b337a964275fa67cb04a003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88BF3A-E70A-41D9-84E3-56FE79262AE0}"/>
</file>

<file path=customXml/itemProps2.xml><?xml version="1.0" encoding="utf-8"?>
<ds:datastoreItem xmlns:ds="http://schemas.openxmlformats.org/officeDocument/2006/customXml" ds:itemID="{2130C885-1453-4283-8697-E6F20AB69700}"/>
</file>

<file path=customXml/itemProps3.xml><?xml version="1.0" encoding="utf-8"?>
<ds:datastoreItem xmlns:ds="http://schemas.openxmlformats.org/officeDocument/2006/customXml" ds:itemID="{32B8A642-1A8A-4BA7-9F36-EF8FF547FD68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TM04033925[[fn=Kropla]]</Template>
  <TotalTime>371</TotalTime>
  <Words>739</Words>
  <Application>Microsoft Office PowerPoint</Application>
  <PresentationFormat>Panoramiczny</PresentationFormat>
  <Paragraphs>56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Algerian</vt:lpstr>
      <vt:lpstr>Arial</vt:lpstr>
      <vt:lpstr>Arial Black</vt:lpstr>
      <vt:lpstr>Tw Cen MT</vt:lpstr>
      <vt:lpstr>Kropla</vt:lpstr>
      <vt:lpstr>Tabele i wykresy przestawne</vt:lpstr>
      <vt:lpstr>Plan: </vt:lpstr>
      <vt:lpstr>Prezentacja programu PowerPoint</vt:lpstr>
      <vt:lpstr>Analiza kosztów z wykorzystaniem tabeli przestawnej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Dostosowywanie pól tabeli przestawnej</vt:lpstr>
      <vt:lpstr>Prezentacja programu PowerPoint</vt:lpstr>
      <vt:lpstr>Prezentacja programu PowerPoint</vt:lpstr>
      <vt:lpstr>Prezentacja programu PowerPoint</vt:lpstr>
      <vt:lpstr>Prezentacja programu PowerPoint</vt:lpstr>
      <vt:lpstr>Modyfikacja tabeli przestawnej ( Pokaż strony filtru raportu )</vt:lpstr>
      <vt:lpstr>Prezentacja programu PowerPoint</vt:lpstr>
      <vt:lpstr>Prezentacja programu PowerPoint</vt:lpstr>
      <vt:lpstr>OBLICZENIA W TABELI PRZESTAWNEJ</vt:lpstr>
      <vt:lpstr>Prezentacja programu PowerPoint</vt:lpstr>
      <vt:lpstr>Prezentacja programu PowerPoint</vt:lpstr>
      <vt:lpstr>Prezentacja programu PowerPoint</vt:lpstr>
      <vt:lpstr>Prezentacja programu PowerPoint</vt:lpstr>
      <vt:lpstr>Wykresy przestawne</vt:lpstr>
      <vt:lpstr>Prezentacja programu PowerPoint</vt:lpstr>
      <vt:lpstr>Prezentacja programu PowerPoint</vt:lpstr>
      <vt:lpstr>Grupowanie danych w tabeli przestawnej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 i wykresy przestawne</dc:title>
  <dc:creator>tomi przytulas</dc:creator>
  <cp:lastModifiedBy>Anna Król</cp:lastModifiedBy>
  <cp:revision>36</cp:revision>
  <dcterms:created xsi:type="dcterms:W3CDTF">2018-11-13T13:19:08Z</dcterms:created>
  <dcterms:modified xsi:type="dcterms:W3CDTF">2021-03-23T13:09:02Z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0x010100A095777B6C1E7643B546E6A7C53673EB</vt:lpwstr>
  </property>
</Properties>
</file>