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5" r:id="rId4"/>
    <p:sldId id="258" r:id="rId5"/>
    <p:sldId id="259" r:id="rId6"/>
    <p:sldId id="260" r:id="rId7"/>
    <p:sldId id="266" r:id="rId8"/>
    <p:sldId id="269"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BB3B42-A792-4084-A4D3-CB7DE5DF4336}" type="datetimeFigureOut">
              <a:rPr lang="en-CA" smtClean="0"/>
              <a:t>2024-04-19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92430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BB3B42-A792-4084-A4D3-CB7DE5DF4336}" type="datetimeFigureOut">
              <a:rPr lang="en-CA" smtClean="0"/>
              <a:t>2024-04-19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411265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BB3B42-A792-4084-A4D3-CB7DE5DF4336}" type="datetimeFigureOut">
              <a:rPr lang="en-CA" smtClean="0"/>
              <a:t>2024-04-19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41201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B3B42-A792-4084-A4D3-CB7DE5DF4336}" type="datetimeFigureOut">
              <a:rPr lang="en-CA" smtClean="0"/>
              <a:t>2024-04-19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124307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B3B42-A792-4084-A4D3-CB7DE5DF4336}" type="datetimeFigureOut">
              <a:rPr lang="en-CA" smtClean="0"/>
              <a:t>2024-04-19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41049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5BB3B42-A792-4084-A4D3-CB7DE5DF4336}" type="datetimeFigureOut">
              <a:rPr lang="en-CA" smtClean="0"/>
              <a:t>2024-04-19</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23182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5BB3B42-A792-4084-A4D3-CB7DE5DF4336}" type="datetimeFigureOut">
              <a:rPr lang="en-CA" smtClean="0"/>
              <a:t>2024-04-19</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132576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5BB3B42-A792-4084-A4D3-CB7DE5DF4336}" type="datetimeFigureOut">
              <a:rPr lang="en-CA" smtClean="0"/>
              <a:t>2024-04-19</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53159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5BB3B42-A792-4084-A4D3-CB7DE5DF4336}" type="datetimeFigureOut">
              <a:rPr lang="en-CA" smtClean="0"/>
              <a:t>2024-04-19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1804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5BB3B42-A792-4084-A4D3-CB7DE5DF4336}" type="datetimeFigureOut">
              <a:rPr lang="en-CA" smtClean="0"/>
              <a:t>2024-04-19</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363974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5BB3B42-A792-4084-A4D3-CB7DE5DF4336}" type="datetimeFigureOut">
              <a:rPr lang="en-CA" smtClean="0"/>
              <a:t>2024-04-19</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5D3B99BB-1AD8-4E3F-929B-842148136DDA}" type="slidenum">
              <a:rPr lang="en-CA" smtClean="0"/>
              <a:t>‹#›</a:t>
            </a:fld>
            <a:endParaRPr lang="en-CA"/>
          </a:p>
        </p:txBody>
      </p:sp>
    </p:spTree>
    <p:extLst>
      <p:ext uri="{BB962C8B-B14F-4D97-AF65-F5344CB8AC3E}">
        <p14:creationId xmlns:p14="http://schemas.microsoft.com/office/powerpoint/2010/main" val="50482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5BB3B42-A792-4084-A4D3-CB7DE5DF4336}" type="datetimeFigureOut">
              <a:rPr lang="en-CA" smtClean="0"/>
              <a:t>2024-04-19</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D3B99BB-1AD8-4E3F-929B-842148136DDA}" type="slidenum">
              <a:rPr lang="en-CA" smtClean="0"/>
              <a:t>‹#›</a:t>
            </a:fld>
            <a:endParaRPr lang="en-CA"/>
          </a:p>
        </p:txBody>
      </p:sp>
    </p:spTree>
    <p:extLst>
      <p:ext uri="{BB962C8B-B14F-4D97-AF65-F5344CB8AC3E}">
        <p14:creationId xmlns:p14="http://schemas.microsoft.com/office/powerpoint/2010/main" val="4644572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of a game&#10;&#10;Description automatically generated">
            <a:extLst>
              <a:ext uri="{FF2B5EF4-FFF2-40B4-BE49-F238E27FC236}">
                <a16:creationId xmlns:a16="http://schemas.microsoft.com/office/drawing/2014/main" id="{4861136A-2276-ADC1-EAA0-5F4F679793E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693808" y="837698"/>
            <a:ext cx="4914256" cy="4914256"/>
          </a:xfrm>
          <a:prstGeom prst="rect">
            <a:avLst/>
          </a:prstGeom>
        </p:spPr>
      </p:pic>
      <p:sp>
        <p:nvSpPr>
          <p:cNvPr id="4" name="TextBox 3">
            <a:extLst>
              <a:ext uri="{FF2B5EF4-FFF2-40B4-BE49-F238E27FC236}">
                <a16:creationId xmlns:a16="http://schemas.microsoft.com/office/drawing/2014/main" id="{D7412357-7F5D-541C-411B-17282A58DBC1}"/>
              </a:ext>
            </a:extLst>
          </p:cNvPr>
          <p:cNvSpPr txBox="1"/>
          <p:nvPr/>
        </p:nvSpPr>
        <p:spPr>
          <a:xfrm>
            <a:off x="579007" y="688260"/>
            <a:ext cx="4914256" cy="5940088"/>
          </a:xfrm>
          <a:prstGeom prst="rect">
            <a:avLst/>
          </a:prstGeom>
          <a:noFill/>
        </p:spPr>
        <p:txBody>
          <a:bodyPr wrap="square" rtlCol="0">
            <a:spAutoFit/>
          </a:bodyPr>
          <a:lstStyle/>
          <a:p>
            <a:r>
              <a:rPr lang="en-CA" sz="4800" b="1" dirty="0">
                <a:solidFill>
                  <a:schemeClr val="bg1"/>
                </a:solidFill>
              </a:rPr>
              <a:t>Python : </a:t>
            </a:r>
          </a:p>
          <a:p>
            <a:r>
              <a:rPr lang="en-CA" sz="4800" b="1" dirty="0">
                <a:solidFill>
                  <a:schemeClr val="bg1"/>
                </a:solidFill>
              </a:rPr>
              <a:t>An Easy to Learn Programming Language</a:t>
            </a:r>
          </a:p>
          <a:p>
            <a:endParaRPr lang="en-CA" sz="4800" b="1" dirty="0">
              <a:solidFill>
                <a:schemeClr val="bg1"/>
              </a:solidFill>
            </a:endParaRPr>
          </a:p>
          <a:p>
            <a:r>
              <a:rPr lang="en-CA" sz="4800" b="1" dirty="0">
                <a:solidFill>
                  <a:schemeClr val="bg1"/>
                </a:solidFill>
              </a:rPr>
              <a:t>Instructors:</a:t>
            </a:r>
          </a:p>
          <a:p>
            <a:pPr lvl="1"/>
            <a:r>
              <a:rPr lang="en-CA" sz="2800" b="1" dirty="0">
                <a:solidFill>
                  <a:schemeClr val="bg1"/>
                </a:solidFill>
              </a:rPr>
              <a:t>Marzia Zaman</a:t>
            </a:r>
            <a:br>
              <a:rPr lang="en-CA" sz="2800" b="1" dirty="0">
                <a:solidFill>
                  <a:schemeClr val="bg1"/>
                </a:solidFill>
              </a:rPr>
            </a:br>
            <a:r>
              <a:rPr lang="en-CA" sz="2800" b="1" dirty="0">
                <a:solidFill>
                  <a:schemeClr val="bg1"/>
                </a:solidFill>
              </a:rPr>
              <a:t>Andrew Foster</a:t>
            </a: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3282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F159-CC45-DEC3-9265-CFD939E76DA5}"/>
              </a:ext>
            </a:extLst>
          </p:cNvPr>
          <p:cNvSpPr>
            <a:spLocks noGrp="1"/>
          </p:cNvSpPr>
          <p:nvPr>
            <p:ph type="title"/>
          </p:nvPr>
        </p:nvSpPr>
        <p:spPr/>
        <p:txBody>
          <a:bodyPr/>
          <a:lstStyle/>
          <a:p>
            <a:r>
              <a:rPr lang="en-US" dirty="0"/>
              <a:t>Setting up Integrated</a:t>
            </a:r>
            <a:br>
              <a:rPr lang="en-US" dirty="0"/>
            </a:br>
            <a:r>
              <a:rPr lang="en-US" dirty="0"/>
              <a:t>Development Environment</a:t>
            </a:r>
            <a:br>
              <a:rPr lang="en-US" dirty="0"/>
            </a:br>
            <a:r>
              <a:rPr lang="en-US" dirty="0"/>
              <a:t>(SDE)</a:t>
            </a:r>
            <a:endParaRPr lang="en-CA" dirty="0"/>
          </a:p>
        </p:txBody>
      </p:sp>
      <p:sp>
        <p:nvSpPr>
          <p:cNvPr id="3" name="Content Placeholder 2">
            <a:extLst>
              <a:ext uri="{FF2B5EF4-FFF2-40B4-BE49-F238E27FC236}">
                <a16:creationId xmlns:a16="http://schemas.microsoft.com/office/drawing/2014/main" id="{452B343B-B39F-0D74-A30A-A5781A4D668D}"/>
              </a:ext>
            </a:extLst>
          </p:cNvPr>
          <p:cNvSpPr>
            <a:spLocks noGrp="1"/>
          </p:cNvSpPr>
          <p:nvPr>
            <p:ph idx="1"/>
          </p:nvPr>
        </p:nvSpPr>
        <p:spPr/>
        <p:txBody>
          <a:bodyPr/>
          <a:lstStyle/>
          <a:p>
            <a:r>
              <a:rPr lang="en-US" dirty="0"/>
              <a:t>What is IDE?</a:t>
            </a:r>
          </a:p>
          <a:p>
            <a:pPr marL="502920" lvl="1" indent="0">
              <a:buNone/>
            </a:pPr>
            <a:endParaRPr lang="en-US" dirty="0"/>
          </a:p>
          <a:p>
            <a:r>
              <a:rPr lang="en-CA" b="0" i="0" dirty="0">
                <a:solidFill>
                  <a:srgbClr val="0D0D0D"/>
                </a:solidFill>
                <a:effectLst/>
                <a:latin typeface="Söhne"/>
              </a:rPr>
              <a:t>An Integrated Development Environment (IDE) is a software application that provides comprehensive facilities to programmers for software development. </a:t>
            </a:r>
          </a:p>
          <a:p>
            <a:r>
              <a:rPr lang="en-CA" b="0" i="0" dirty="0">
                <a:solidFill>
                  <a:srgbClr val="0D0D0D"/>
                </a:solidFill>
                <a:effectLst/>
                <a:latin typeface="Söhne"/>
              </a:rPr>
              <a:t>Essentially, an IDE is a software suite that combines several tools into a single integrated environment, streamlining the process of writing, debugging, and deploying software.</a:t>
            </a:r>
            <a:endParaRPr lang="en-US" dirty="0"/>
          </a:p>
          <a:p>
            <a:r>
              <a:rPr lang="en-US" dirty="0"/>
              <a:t>Download Anaconda</a:t>
            </a:r>
          </a:p>
          <a:p>
            <a:pPr marL="0" indent="0">
              <a:buNone/>
            </a:pPr>
            <a:r>
              <a:rPr lang="en-US" dirty="0"/>
              <a:t>	</a:t>
            </a:r>
            <a:r>
              <a:rPr lang="en-US" b="1" dirty="0"/>
              <a:t>https://www.anaconda.com/download/</a:t>
            </a:r>
          </a:p>
        </p:txBody>
      </p:sp>
    </p:spTree>
    <p:extLst>
      <p:ext uri="{BB962C8B-B14F-4D97-AF65-F5344CB8AC3E}">
        <p14:creationId xmlns:p14="http://schemas.microsoft.com/office/powerpoint/2010/main" val="356589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6F66-95C6-CE72-1E38-EE6AD06A3077}"/>
              </a:ext>
            </a:extLst>
          </p:cNvPr>
          <p:cNvSpPr>
            <a:spLocks noGrp="1"/>
          </p:cNvSpPr>
          <p:nvPr>
            <p:ph type="title"/>
          </p:nvPr>
        </p:nvSpPr>
        <p:spPr>
          <a:xfrm>
            <a:off x="234630" y="768096"/>
            <a:ext cx="3194369" cy="2084832"/>
          </a:xfrm>
        </p:spPr>
        <p:txBody>
          <a:bodyPr/>
          <a:lstStyle/>
          <a:p>
            <a:r>
              <a:rPr lang="en-CA" b="1" dirty="0"/>
              <a:t>What is coding or programming?</a:t>
            </a:r>
          </a:p>
        </p:txBody>
      </p:sp>
      <p:pic>
        <p:nvPicPr>
          <p:cNvPr id="5" name="Content Placeholder 4" descr="A yellow and black snake and a chili pepper&#10;&#10;Description automatically generated">
            <a:extLst>
              <a:ext uri="{FF2B5EF4-FFF2-40B4-BE49-F238E27FC236}">
                <a16:creationId xmlns:a16="http://schemas.microsoft.com/office/drawing/2014/main" id="{CCD5214E-8179-7A5A-4722-CBEE6797E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28" y="3247856"/>
            <a:ext cx="3035887" cy="1708192"/>
          </a:xfrm>
        </p:spPr>
      </p:pic>
      <p:sp>
        <p:nvSpPr>
          <p:cNvPr id="4" name="TextBox 3">
            <a:extLst>
              <a:ext uri="{FF2B5EF4-FFF2-40B4-BE49-F238E27FC236}">
                <a16:creationId xmlns:a16="http://schemas.microsoft.com/office/drawing/2014/main" id="{3B8F19AC-F8F3-05AC-BC5B-9CDD56F01C4C}"/>
              </a:ext>
            </a:extLst>
          </p:cNvPr>
          <p:cNvSpPr txBox="1"/>
          <p:nvPr/>
        </p:nvSpPr>
        <p:spPr>
          <a:xfrm>
            <a:off x="4043856" y="1330010"/>
            <a:ext cx="6101254" cy="2677656"/>
          </a:xfrm>
          <a:prstGeom prst="rect">
            <a:avLst/>
          </a:prstGeom>
          <a:noFill/>
        </p:spPr>
        <p:txBody>
          <a:bodyPr wrap="square">
            <a:spAutoFit/>
          </a:bodyPr>
          <a:lstStyle/>
          <a:p>
            <a:r>
              <a:rPr lang="en-CA" sz="2400" b="0" i="0" dirty="0">
                <a:solidFill>
                  <a:srgbClr val="0D0D0D"/>
                </a:solidFill>
                <a:effectLst/>
                <a:latin typeface="Söhne"/>
              </a:rPr>
              <a:t>Coding, or programming, is the process of writing instructions (code) in a programming language to create software, applications, scripts, or other computational artifacts. Programmers use coding to design algorithms, manipulate data, control hardware devices, or build user interfaces, among other tasks.</a:t>
            </a:r>
            <a:endParaRPr lang="en-CA" sz="2400" dirty="0"/>
          </a:p>
        </p:txBody>
      </p:sp>
    </p:spTree>
    <p:extLst>
      <p:ext uri="{BB962C8B-B14F-4D97-AF65-F5344CB8AC3E}">
        <p14:creationId xmlns:p14="http://schemas.microsoft.com/office/powerpoint/2010/main" val="31245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6F66-95C6-CE72-1E38-EE6AD06A3077}"/>
              </a:ext>
            </a:extLst>
          </p:cNvPr>
          <p:cNvSpPr>
            <a:spLocks noGrp="1"/>
          </p:cNvSpPr>
          <p:nvPr>
            <p:ph type="title"/>
          </p:nvPr>
        </p:nvSpPr>
        <p:spPr>
          <a:xfrm>
            <a:off x="234630" y="768096"/>
            <a:ext cx="3194369" cy="2084832"/>
          </a:xfrm>
        </p:spPr>
        <p:txBody>
          <a:bodyPr/>
          <a:lstStyle/>
          <a:p>
            <a:r>
              <a:rPr lang="en-CA" b="1" dirty="0"/>
              <a:t>Why  do we do </a:t>
            </a:r>
            <a:r>
              <a:rPr lang="en-CA" b="1" dirty="0" err="1"/>
              <a:t>conding</a:t>
            </a:r>
            <a:r>
              <a:rPr lang="en-CA" b="1" dirty="0"/>
              <a:t>?</a:t>
            </a:r>
          </a:p>
        </p:txBody>
      </p:sp>
      <p:pic>
        <p:nvPicPr>
          <p:cNvPr id="5" name="Content Placeholder 4" descr="A yellow and black snake and a chili pepper&#10;&#10;Description automatically generated">
            <a:extLst>
              <a:ext uri="{FF2B5EF4-FFF2-40B4-BE49-F238E27FC236}">
                <a16:creationId xmlns:a16="http://schemas.microsoft.com/office/drawing/2014/main" id="{CCD5214E-8179-7A5A-4722-CBEE6797E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28" y="3247856"/>
            <a:ext cx="3035887" cy="1708192"/>
          </a:xfrm>
        </p:spPr>
      </p:pic>
      <p:sp>
        <p:nvSpPr>
          <p:cNvPr id="6" name="TextBox 5">
            <a:extLst>
              <a:ext uri="{FF2B5EF4-FFF2-40B4-BE49-F238E27FC236}">
                <a16:creationId xmlns:a16="http://schemas.microsoft.com/office/drawing/2014/main" id="{DB5B539A-BC4D-3C23-00BE-9CDB0FA3AF13}"/>
              </a:ext>
            </a:extLst>
          </p:cNvPr>
          <p:cNvSpPr txBox="1"/>
          <p:nvPr/>
        </p:nvSpPr>
        <p:spPr>
          <a:xfrm>
            <a:off x="4130565" y="1063181"/>
            <a:ext cx="7015655" cy="2585323"/>
          </a:xfrm>
          <a:prstGeom prst="rect">
            <a:avLst/>
          </a:prstGeom>
          <a:noFill/>
        </p:spPr>
        <p:txBody>
          <a:bodyPr wrap="square">
            <a:spAutoFit/>
          </a:bodyPr>
          <a:lstStyle/>
          <a:p>
            <a:r>
              <a:rPr lang="en-CA" dirty="0"/>
              <a:t>We code to tell computers what to do. Computers are incredibly powerful machines, but they need instructions to perform tasks. These instructions are written in programming languages, which are like special languages that both humans and computers can understand.</a:t>
            </a:r>
          </a:p>
          <a:p>
            <a:endParaRPr lang="en-CA" dirty="0"/>
          </a:p>
          <a:p>
            <a:r>
              <a:rPr lang="en-CA" dirty="0"/>
              <a:t>When we write code, we're essentially giving the computer a set of step-by-step instructions to follow. These instructions can be as simple as telling the computer to add two numbers together or as complex as creating an entire website or video game.</a:t>
            </a:r>
          </a:p>
        </p:txBody>
      </p:sp>
    </p:spTree>
    <p:extLst>
      <p:ext uri="{BB962C8B-B14F-4D97-AF65-F5344CB8AC3E}">
        <p14:creationId xmlns:p14="http://schemas.microsoft.com/office/powerpoint/2010/main" val="195726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F330-C561-AE2F-9297-4574C0EDD41E}"/>
              </a:ext>
            </a:extLst>
          </p:cNvPr>
          <p:cNvSpPr>
            <a:spLocks noGrp="1"/>
          </p:cNvSpPr>
          <p:nvPr>
            <p:ph type="title"/>
          </p:nvPr>
        </p:nvSpPr>
        <p:spPr/>
        <p:txBody>
          <a:bodyPr/>
          <a:lstStyle/>
          <a:p>
            <a:r>
              <a:rPr lang="en-CA" dirty="0"/>
              <a:t>Programming Basics</a:t>
            </a:r>
          </a:p>
        </p:txBody>
      </p:sp>
      <p:sp>
        <p:nvSpPr>
          <p:cNvPr id="5" name="TextBox 4">
            <a:extLst>
              <a:ext uri="{FF2B5EF4-FFF2-40B4-BE49-F238E27FC236}">
                <a16:creationId xmlns:a16="http://schemas.microsoft.com/office/drawing/2014/main" id="{2FBB587E-8E90-020E-032D-EAD8EA3332D3}"/>
              </a:ext>
            </a:extLst>
          </p:cNvPr>
          <p:cNvSpPr txBox="1"/>
          <p:nvPr/>
        </p:nvSpPr>
        <p:spPr>
          <a:xfrm>
            <a:off x="4224528" y="646707"/>
            <a:ext cx="4544568" cy="3970318"/>
          </a:xfrm>
          <a:prstGeom prst="rect">
            <a:avLst/>
          </a:prstGeom>
          <a:noFill/>
        </p:spPr>
        <p:txBody>
          <a:bodyPr wrap="square" rtlCol="0">
            <a:spAutoFit/>
          </a:bodyPr>
          <a:lstStyle/>
          <a:p>
            <a:pPr marL="342900" indent="-342900">
              <a:buAutoNum type="arabicPeriod"/>
            </a:pPr>
            <a:r>
              <a:rPr lang="en-CA" dirty="0"/>
              <a:t>Variables</a:t>
            </a:r>
          </a:p>
          <a:p>
            <a:pPr marL="800100" lvl="1" indent="-342900">
              <a:buFont typeface="Arial" panose="020B0604020202020204" pitchFamily="34" charset="0"/>
              <a:buChar char="•"/>
            </a:pPr>
            <a:r>
              <a:rPr lang="en-CA" dirty="0"/>
              <a:t>Data Types</a:t>
            </a:r>
          </a:p>
          <a:p>
            <a:pPr marL="800100" lvl="1" indent="-342900">
              <a:buFont typeface="Arial" panose="020B0604020202020204" pitchFamily="34" charset="0"/>
              <a:buChar char="•"/>
            </a:pPr>
            <a:r>
              <a:rPr lang="en-CA" dirty="0"/>
              <a:t>Functions</a:t>
            </a:r>
          </a:p>
          <a:p>
            <a:pPr lvl="1"/>
            <a:endParaRPr lang="en-CA" dirty="0"/>
          </a:p>
          <a:p>
            <a:pPr marL="342900" indent="-342900">
              <a:buAutoNum type="arabicPeriod"/>
            </a:pPr>
            <a:r>
              <a:rPr lang="en-CA" dirty="0"/>
              <a:t>Logic Building</a:t>
            </a:r>
          </a:p>
          <a:p>
            <a:pPr marL="800100" lvl="1" indent="-342900">
              <a:buFont typeface="Arial" panose="020B0604020202020204" pitchFamily="34" charset="0"/>
              <a:buChar char="•"/>
            </a:pPr>
            <a:r>
              <a:rPr lang="en-CA" dirty="0"/>
              <a:t>Looping (repetitive)</a:t>
            </a:r>
          </a:p>
          <a:p>
            <a:pPr marL="800100" lvl="1" indent="-342900">
              <a:buFont typeface="Arial" panose="020B0604020202020204" pitchFamily="34" charset="0"/>
              <a:buChar char="•"/>
            </a:pPr>
            <a:r>
              <a:rPr lang="en-CA" dirty="0"/>
              <a:t>Decision making</a:t>
            </a:r>
          </a:p>
          <a:p>
            <a:pPr lvl="1"/>
            <a:endParaRPr lang="en-CA" dirty="0"/>
          </a:p>
          <a:p>
            <a:pPr marL="342900" indent="-342900">
              <a:buFont typeface="+mj-lt"/>
              <a:buAutoNum type="arabicPeriod"/>
            </a:pPr>
            <a:r>
              <a:rPr lang="en-CA" dirty="0"/>
              <a:t>Software Structure</a:t>
            </a:r>
          </a:p>
          <a:p>
            <a:pPr marL="800100" lvl="1" indent="-342900">
              <a:buFont typeface="Arial" panose="020B0604020202020204" pitchFamily="34" charset="0"/>
              <a:buChar char="•"/>
            </a:pPr>
            <a:r>
              <a:rPr lang="en-CA" dirty="0"/>
              <a:t>Functions/Methods</a:t>
            </a:r>
          </a:p>
          <a:p>
            <a:pPr marL="800100" lvl="1" indent="-342900">
              <a:buFont typeface="Arial" panose="020B0604020202020204" pitchFamily="34" charset="0"/>
              <a:buChar char="•"/>
            </a:pPr>
            <a:r>
              <a:rPr lang="en-CA" dirty="0"/>
              <a:t>File/Class</a:t>
            </a:r>
          </a:p>
          <a:p>
            <a:pPr marL="342900" indent="-342900">
              <a:buAutoNum type="arabicPeriod"/>
            </a:pPr>
            <a:endParaRPr lang="en-CA" dirty="0"/>
          </a:p>
          <a:p>
            <a:pPr marL="342900" indent="-342900">
              <a:buAutoNum type="arabicPeriod"/>
            </a:pPr>
            <a:r>
              <a:rPr lang="en-CA" dirty="0"/>
              <a:t>Debugging and Testing</a:t>
            </a:r>
          </a:p>
          <a:p>
            <a:pPr marL="800100" lvl="1" indent="-342900">
              <a:buFont typeface="Arial" panose="020B0604020202020204" pitchFamily="34" charset="0"/>
              <a:buChar char="•"/>
            </a:pPr>
            <a:r>
              <a:rPr lang="en-CA" dirty="0"/>
              <a:t>Fixing and finding issues</a:t>
            </a:r>
          </a:p>
        </p:txBody>
      </p:sp>
    </p:spTree>
    <p:extLst>
      <p:ext uri="{BB962C8B-B14F-4D97-AF65-F5344CB8AC3E}">
        <p14:creationId xmlns:p14="http://schemas.microsoft.com/office/powerpoint/2010/main" val="271740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5BEA-CE71-612A-586C-897E221D510D}"/>
              </a:ext>
            </a:extLst>
          </p:cNvPr>
          <p:cNvSpPr>
            <a:spLocks noGrp="1"/>
          </p:cNvSpPr>
          <p:nvPr>
            <p:ph type="title"/>
          </p:nvPr>
        </p:nvSpPr>
        <p:spPr/>
        <p:txBody>
          <a:bodyPr/>
          <a:lstStyle/>
          <a:p>
            <a:r>
              <a:rPr lang="en-CA" dirty="0"/>
              <a:t>Programming/Python Basics</a:t>
            </a:r>
          </a:p>
        </p:txBody>
      </p:sp>
      <p:sp>
        <p:nvSpPr>
          <p:cNvPr id="4" name="TextBox 3">
            <a:extLst>
              <a:ext uri="{FF2B5EF4-FFF2-40B4-BE49-F238E27FC236}">
                <a16:creationId xmlns:a16="http://schemas.microsoft.com/office/drawing/2014/main" id="{B42BFB35-6F26-7AD5-F0A8-08CD5017292A}"/>
              </a:ext>
            </a:extLst>
          </p:cNvPr>
          <p:cNvSpPr txBox="1"/>
          <p:nvPr/>
        </p:nvSpPr>
        <p:spPr>
          <a:xfrm>
            <a:off x="3483864" y="673264"/>
            <a:ext cx="4544568" cy="3693319"/>
          </a:xfrm>
          <a:prstGeom prst="rect">
            <a:avLst/>
          </a:prstGeom>
          <a:noFill/>
        </p:spPr>
        <p:txBody>
          <a:bodyPr wrap="square" rtlCol="0">
            <a:spAutoFit/>
          </a:bodyPr>
          <a:lstStyle/>
          <a:p>
            <a:r>
              <a:rPr lang="en-CA" b="1" dirty="0"/>
              <a:t>Variables: </a:t>
            </a:r>
            <a:r>
              <a:rPr lang="en-CA" dirty="0"/>
              <a:t>Used to store information</a:t>
            </a:r>
          </a:p>
          <a:p>
            <a:pPr lvl="1"/>
            <a:endParaRPr lang="en-CA" dirty="0"/>
          </a:p>
          <a:p>
            <a:r>
              <a:rPr lang="en-CA" b="1" dirty="0"/>
              <a:t>Data Types: </a:t>
            </a:r>
            <a:r>
              <a:rPr lang="en-CA" dirty="0"/>
              <a:t>Way to store information</a:t>
            </a:r>
          </a:p>
          <a:p>
            <a:endParaRPr lang="en-CA" dirty="0"/>
          </a:p>
          <a:p>
            <a:r>
              <a:rPr lang="en-CA" b="1" dirty="0"/>
              <a:t>Loop Construct</a:t>
            </a:r>
            <a:r>
              <a:rPr lang="en-CA" dirty="0"/>
              <a:t>: for</a:t>
            </a:r>
          </a:p>
          <a:p>
            <a:endParaRPr lang="en-CA" dirty="0"/>
          </a:p>
          <a:p>
            <a:r>
              <a:rPr lang="en-CA" b="1" dirty="0"/>
              <a:t>Decision Construct</a:t>
            </a:r>
            <a:r>
              <a:rPr lang="en-CA" dirty="0"/>
              <a:t>: if </a:t>
            </a:r>
            <a:r>
              <a:rPr lang="en-CA" dirty="0" err="1"/>
              <a:t>elif</a:t>
            </a:r>
            <a:r>
              <a:rPr lang="en-CA" dirty="0"/>
              <a:t> else</a:t>
            </a:r>
          </a:p>
          <a:p>
            <a:endParaRPr lang="en-CA" dirty="0"/>
          </a:p>
          <a:p>
            <a:r>
              <a:rPr lang="en-CA" b="1" dirty="0"/>
              <a:t>Structure: </a:t>
            </a:r>
            <a:r>
              <a:rPr lang="en-CA" dirty="0"/>
              <a:t>function (e.g. def </a:t>
            </a:r>
            <a:r>
              <a:rPr lang="en-CA" dirty="0" err="1"/>
              <a:t>xyz</a:t>
            </a:r>
            <a:r>
              <a:rPr lang="en-CA" dirty="0"/>
              <a:t>:)</a:t>
            </a:r>
            <a:endParaRPr lang="en-CA" b="1" dirty="0"/>
          </a:p>
          <a:p>
            <a:pPr marL="800100" lvl="1" indent="-342900">
              <a:buAutoNum type="arabicPeriod"/>
            </a:pPr>
            <a:endParaRPr lang="en-CA" dirty="0"/>
          </a:p>
          <a:p>
            <a:pPr marL="800100" lvl="1" indent="-342900">
              <a:buAutoNum type="arabicPeriod"/>
            </a:pPr>
            <a:endParaRPr lang="en-CA" dirty="0"/>
          </a:p>
          <a:p>
            <a:pPr marL="800100" lvl="1" indent="-342900">
              <a:buAutoNum type="arabicPeriod"/>
            </a:pPr>
            <a:endParaRPr lang="en-CA" dirty="0"/>
          </a:p>
          <a:p>
            <a:pPr marL="800100" lvl="1" indent="-342900">
              <a:buAutoNum type="arabicPeriod"/>
            </a:pPr>
            <a:endParaRPr lang="en-CA" dirty="0"/>
          </a:p>
        </p:txBody>
      </p:sp>
    </p:spTree>
    <p:extLst>
      <p:ext uri="{BB962C8B-B14F-4D97-AF65-F5344CB8AC3E}">
        <p14:creationId xmlns:p14="http://schemas.microsoft.com/office/powerpoint/2010/main" val="381325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0041-4E8D-3B67-5BD1-2296380A6874}"/>
              </a:ext>
            </a:extLst>
          </p:cNvPr>
          <p:cNvSpPr>
            <a:spLocks noGrp="1"/>
          </p:cNvSpPr>
          <p:nvPr>
            <p:ph type="title"/>
          </p:nvPr>
        </p:nvSpPr>
        <p:spPr/>
        <p:txBody>
          <a:bodyPr/>
          <a:lstStyle/>
          <a:p>
            <a:r>
              <a:rPr lang="en-CA" dirty="0"/>
              <a:t>Python	 Data Types</a:t>
            </a:r>
          </a:p>
        </p:txBody>
      </p:sp>
      <p:sp>
        <p:nvSpPr>
          <p:cNvPr id="4" name="TextBox 3">
            <a:extLst>
              <a:ext uri="{FF2B5EF4-FFF2-40B4-BE49-F238E27FC236}">
                <a16:creationId xmlns:a16="http://schemas.microsoft.com/office/drawing/2014/main" id="{09227615-9397-D7F7-8D46-CF71E9F388C2}"/>
              </a:ext>
            </a:extLst>
          </p:cNvPr>
          <p:cNvSpPr txBox="1"/>
          <p:nvPr/>
        </p:nvSpPr>
        <p:spPr>
          <a:xfrm>
            <a:off x="3483864" y="673264"/>
            <a:ext cx="4544568" cy="3139321"/>
          </a:xfrm>
          <a:prstGeom prst="rect">
            <a:avLst/>
          </a:prstGeom>
          <a:noFill/>
        </p:spPr>
        <p:txBody>
          <a:bodyPr wrap="square" rtlCol="0">
            <a:spAutoFit/>
          </a:bodyPr>
          <a:lstStyle/>
          <a:p>
            <a:pPr marL="800100" lvl="1" indent="-342900">
              <a:buAutoNum type="arabicPeriod"/>
            </a:pPr>
            <a:r>
              <a:rPr lang="en-CA" dirty="0"/>
              <a:t>Integer</a:t>
            </a:r>
          </a:p>
          <a:p>
            <a:pPr marL="800100" lvl="1" indent="-342900">
              <a:buAutoNum type="arabicPeriod"/>
            </a:pPr>
            <a:r>
              <a:rPr lang="en-CA" dirty="0"/>
              <a:t>Float</a:t>
            </a:r>
          </a:p>
          <a:p>
            <a:pPr marL="800100" lvl="1" indent="-342900">
              <a:buAutoNum type="arabicPeriod"/>
            </a:pPr>
            <a:r>
              <a:rPr lang="en-CA" dirty="0"/>
              <a:t>String</a:t>
            </a:r>
          </a:p>
          <a:p>
            <a:pPr marL="800100" lvl="1" indent="-342900">
              <a:buAutoNum type="arabicPeriod"/>
            </a:pPr>
            <a:r>
              <a:rPr lang="en-CA" dirty="0"/>
              <a:t>Boolean</a:t>
            </a:r>
          </a:p>
          <a:p>
            <a:pPr marL="800100" lvl="1" indent="-342900">
              <a:buAutoNum type="arabicPeriod"/>
            </a:pPr>
            <a:r>
              <a:rPr lang="en-CA" dirty="0"/>
              <a:t>Array/List</a:t>
            </a:r>
          </a:p>
          <a:p>
            <a:pPr marL="800100" lvl="1" indent="-342900">
              <a:buAutoNum type="arabicPeriod"/>
            </a:pPr>
            <a:r>
              <a:rPr lang="en-CA" dirty="0"/>
              <a:t>Dictionary</a:t>
            </a:r>
          </a:p>
          <a:p>
            <a:pPr marL="800100" lvl="1" indent="-342900">
              <a:buAutoNum type="arabicPeriod"/>
            </a:pPr>
            <a:r>
              <a:rPr lang="en-CA" dirty="0"/>
              <a:t>Set</a:t>
            </a:r>
          </a:p>
          <a:p>
            <a:pPr marL="800100" lvl="1" indent="-342900">
              <a:buAutoNum type="arabicPeriod"/>
            </a:pPr>
            <a:endParaRPr lang="en-CA" dirty="0"/>
          </a:p>
          <a:p>
            <a:pPr marL="800100" lvl="1" indent="-342900">
              <a:buAutoNum type="arabicPeriod"/>
            </a:pPr>
            <a:endParaRPr lang="en-CA" dirty="0"/>
          </a:p>
          <a:p>
            <a:pPr marL="800100" lvl="1" indent="-342900">
              <a:buAutoNum type="arabicPeriod"/>
            </a:pPr>
            <a:endParaRPr lang="en-CA" dirty="0"/>
          </a:p>
          <a:p>
            <a:pPr marL="800100" lvl="1" indent="-342900">
              <a:buAutoNum type="arabicPeriod"/>
            </a:pPr>
            <a:endParaRPr lang="en-CA" dirty="0"/>
          </a:p>
        </p:txBody>
      </p:sp>
    </p:spTree>
    <p:extLst>
      <p:ext uri="{BB962C8B-B14F-4D97-AF65-F5344CB8AC3E}">
        <p14:creationId xmlns:p14="http://schemas.microsoft.com/office/powerpoint/2010/main" val="173168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D942-607F-0848-714B-82150FADBCE3}"/>
              </a:ext>
            </a:extLst>
          </p:cNvPr>
          <p:cNvSpPr>
            <a:spLocks noGrp="1"/>
          </p:cNvSpPr>
          <p:nvPr>
            <p:ph type="title"/>
          </p:nvPr>
        </p:nvSpPr>
        <p:spPr/>
        <p:txBody>
          <a:bodyPr/>
          <a:lstStyle/>
          <a:p>
            <a:r>
              <a:rPr lang="en-US" dirty="0"/>
              <a:t>Let’s Think and Answer 1 </a:t>
            </a:r>
            <a:endParaRPr lang="en-CA" dirty="0"/>
          </a:p>
        </p:txBody>
      </p:sp>
      <p:sp>
        <p:nvSpPr>
          <p:cNvPr id="3" name="Content Placeholder 2">
            <a:extLst>
              <a:ext uri="{FF2B5EF4-FFF2-40B4-BE49-F238E27FC236}">
                <a16:creationId xmlns:a16="http://schemas.microsoft.com/office/drawing/2014/main" id="{62D4E3D3-3A4C-90FC-2D00-31320C24F075}"/>
              </a:ext>
            </a:extLst>
          </p:cNvPr>
          <p:cNvSpPr>
            <a:spLocks noGrp="1"/>
          </p:cNvSpPr>
          <p:nvPr>
            <p:ph idx="1"/>
          </p:nvPr>
        </p:nvSpPr>
        <p:spPr/>
        <p:txBody>
          <a:bodyPr/>
          <a:lstStyle/>
          <a:p>
            <a:pPr marL="0" indent="0">
              <a:buNone/>
            </a:pPr>
            <a:r>
              <a:rPr lang="en-US" dirty="0"/>
              <a:t>Write a program to multiply every 2 subsequent digits </a:t>
            </a:r>
            <a:r>
              <a:rPr lang="en-US" dirty="0" err="1"/>
              <a:t>upto</a:t>
            </a:r>
            <a:r>
              <a:rPr lang="en-US" dirty="0"/>
              <a:t> 10 starting from 1</a:t>
            </a:r>
          </a:p>
          <a:p>
            <a:pPr marL="0" indent="0">
              <a:buNone/>
            </a:pPr>
            <a:r>
              <a:rPr lang="en-US" dirty="0" err="1"/>
              <a:t>i.e</a:t>
            </a:r>
            <a:r>
              <a:rPr lang="en-US" dirty="0"/>
              <a:t> 1x2, 2x3, 3x4 and so on </a:t>
            </a:r>
            <a:r>
              <a:rPr lang="en-US" dirty="0" err="1"/>
              <a:t>upto</a:t>
            </a:r>
            <a:r>
              <a:rPr lang="en-US" dirty="0"/>
              <a:t> 9x10 and print them</a:t>
            </a:r>
          </a:p>
          <a:p>
            <a:pPr marL="0" indent="0">
              <a:buNone/>
            </a:pPr>
            <a:endParaRPr lang="en-US" dirty="0"/>
          </a:p>
          <a:p>
            <a:pPr marL="0" indent="0">
              <a:buNone/>
            </a:pPr>
            <a:r>
              <a:rPr lang="en-US" dirty="0"/>
              <a:t>print(1x2, 2x3, 3x4,…)</a:t>
            </a:r>
          </a:p>
          <a:p>
            <a:pPr marL="0" indent="0">
              <a:buNone/>
            </a:pPr>
            <a:endParaRPr lang="en-US" dirty="0"/>
          </a:p>
          <a:p>
            <a:pPr marL="0" indent="0">
              <a:buNone/>
            </a:pPr>
            <a:r>
              <a:rPr lang="en-US" dirty="0"/>
              <a:t>Now let’s say I have to do it </a:t>
            </a:r>
            <a:r>
              <a:rPr lang="en-US" dirty="0" err="1"/>
              <a:t>upto</a:t>
            </a:r>
            <a:r>
              <a:rPr lang="en-US" dirty="0"/>
              <a:t> 100 or 1000. </a:t>
            </a:r>
          </a:p>
          <a:p>
            <a:pPr marL="0" indent="0">
              <a:buNone/>
            </a:pPr>
            <a:endParaRPr lang="en-US" dirty="0"/>
          </a:p>
          <a:p>
            <a:pPr marL="0" indent="0">
              <a:buNone/>
            </a:pPr>
            <a:r>
              <a:rPr lang="en-US" dirty="0">
                <a:solidFill>
                  <a:srgbClr val="C00000"/>
                </a:solidFill>
              </a:rPr>
              <a:t>What construct we are likely to use?</a:t>
            </a:r>
          </a:p>
          <a:p>
            <a:pPr marL="0" indent="0">
              <a:buNone/>
            </a:pPr>
            <a:endParaRPr lang="en-US" dirty="0"/>
          </a:p>
          <a:p>
            <a:pPr marL="0" indent="0">
              <a:buNone/>
            </a:pPr>
            <a:r>
              <a:rPr lang="en-US" dirty="0"/>
              <a:t>We need a loop construct called </a:t>
            </a:r>
            <a:r>
              <a:rPr lang="en-US" b="1" dirty="0"/>
              <a:t>for</a:t>
            </a:r>
          </a:p>
          <a:p>
            <a:pPr marL="0" indent="0">
              <a:buNone/>
            </a:pPr>
            <a:endParaRPr lang="en-CA" dirty="0"/>
          </a:p>
        </p:txBody>
      </p:sp>
      <p:sp>
        <p:nvSpPr>
          <p:cNvPr id="5" name="Rectangle: Rounded Corners 4">
            <a:extLst>
              <a:ext uri="{FF2B5EF4-FFF2-40B4-BE49-F238E27FC236}">
                <a16:creationId xmlns:a16="http://schemas.microsoft.com/office/drawing/2014/main" id="{9E64AC47-A489-1C1F-F38A-F52EBEE8C1CE}"/>
              </a:ext>
            </a:extLst>
          </p:cNvPr>
          <p:cNvSpPr/>
          <p:nvPr/>
        </p:nvSpPr>
        <p:spPr>
          <a:xfrm>
            <a:off x="3875984" y="4970947"/>
            <a:ext cx="7315200" cy="9144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6579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D942-607F-0848-714B-82150FADBCE3}"/>
              </a:ext>
            </a:extLst>
          </p:cNvPr>
          <p:cNvSpPr>
            <a:spLocks noGrp="1"/>
          </p:cNvSpPr>
          <p:nvPr>
            <p:ph type="title"/>
          </p:nvPr>
        </p:nvSpPr>
        <p:spPr/>
        <p:txBody>
          <a:bodyPr/>
          <a:lstStyle/>
          <a:p>
            <a:r>
              <a:rPr lang="en-US" dirty="0"/>
              <a:t>Let’s Think and Answer 2</a:t>
            </a:r>
            <a:endParaRPr lang="en-CA" dirty="0"/>
          </a:p>
        </p:txBody>
      </p:sp>
      <p:sp>
        <p:nvSpPr>
          <p:cNvPr id="3" name="Content Placeholder 2">
            <a:extLst>
              <a:ext uri="{FF2B5EF4-FFF2-40B4-BE49-F238E27FC236}">
                <a16:creationId xmlns:a16="http://schemas.microsoft.com/office/drawing/2014/main" id="{62D4E3D3-3A4C-90FC-2D00-31320C24F075}"/>
              </a:ext>
            </a:extLst>
          </p:cNvPr>
          <p:cNvSpPr>
            <a:spLocks noGrp="1"/>
          </p:cNvSpPr>
          <p:nvPr>
            <p:ph idx="1"/>
          </p:nvPr>
        </p:nvSpPr>
        <p:spPr/>
        <p:txBody>
          <a:bodyPr/>
          <a:lstStyle/>
          <a:p>
            <a:pPr marL="0" indent="0">
              <a:buNone/>
            </a:pPr>
            <a:r>
              <a:rPr lang="en-US" dirty="0"/>
              <a:t>Write a program to multiply every 2 subsequent digits </a:t>
            </a:r>
            <a:r>
              <a:rPr lang="en-US" dirty="0" err="1"/>
              <a:t>upto</a:t>
            </a:r>
            <a:r>
              <a:rPr lang="en-US" dirty="0"/>
              <a:t> 10 starting from </a:t>
            </a:r>
          </a:p>
          <a:p>
            <a:pPr marL="0" indent="0">
              <a:buNone/>
            </a:pPr>
            <a:r>
              <a:rPr lang="en-US" dirty="0" err="1"/>
              <a:t>i.e</a:t>
            </a:r>
            <a:r>
              <a:rPr lang="en-US" dirty="0"/>
              <a:t> 1x2, 2x3, 3x4 and so on </a:t>
            </a:r>
            <a:r>
              <a:rPr lang="en-US" dirty="0" err="1"/>
              <a:t>upto</a:t>
            </a:r>
            <a:r>
              <a:rPr lang="en-US" dirty="0"/>
              <a:t> 9x10 and print them</a:t>
            </a:r>
          </a:p>
          <a:p>
            <a:pPr marL="0" indent="0">
              <a:buNone/>
            </a:pPr>
            <a:r>
              <a:rPr lang="en-US" dirty="0"/>
              <a:t>Skip the ones if one of the number is a multiple of 10</a:t>
            </a:r>
          </a:p>
          <a:p>
            <a:pPr marL="0" indent="0">
              <a:buNone/>
            </a:pPr>
            <a:endParaRPr lang="en-US" dirty="0"/>
          </a:p>
          <a:p>
            <a:pPr marL="0" indent="0">
              <a:buNone/>
            </a:pPr>
            <a:r>
              <a:rPr lang="en-US" dirty="0"/>
              <a:t>print(1x2, 2x3, 3x4,…)</a:t>
            </a:r>
          </a:p>
          <a:p>
            <a:pPr marL="0" indent="0">
              <a:buNone/>
            </a:pPr>
            <a:endParaRPr lang="en-US" dirty="0"/>
          </a:p>
          <a:p>
            <a:pPr marL="0" indent="0">
              <a:buNone/>
            </a:pPr>
            <a:r>
              <a:rPr lang="en-US" dirty="0"/>
              <a:t>Now let’s say I have to do it </a:t>
            </a:r>
            <a:r>
              <a:rPr lang="en-US" dirty="0" err="1"/>
              <a:t>upto</a:t>
            </a:r>
            <a:r>
              <a:rPr lang="en-US" dirty="0"/>
              <a:t> 100 or 1000. </a:t>
            </a:r>
          </a:p>
          <a:p>
            <a:pPr marL="0" indent="0">
              <a:buNone/>
            </a:pPr>
            <a:endParaRPr lang="en-US" dirty="0"/>
          </a:p>
          <a:p>
            <a:pPr marL="0" indent="0">
              <a:buNone/>
            </a:pPr>
            <a:r>
              <a:rPr lang="en-US" dirty="0">
                <a:solidFill>
                  <a:schemeClr val="accent4">
                    <a:lumMod val="75000"/>
                  </a:schemeClr>
                </a:solidFill>
              </a:rPr>
              <a:t>What constructs are we likely to use?</a:t>
            </a:r>
          </a:p>
          <a:p>
            <a:pPr marL="0" indent="0">
              <a:buNone/>
            </a:pPr>
            <a:endParaRPr lang="en-US" dirty="0"/>
          </a:p>
          <a:p>
            <a:pPr marL="0" indent="0">
              <a:buNone/>
            </a:pPr>
            <a:r>
              <a:rPr lang="en-US" dirty="0"/>
              <a:t>We need a loop construct called </a:t>
            </a:r>
            <a:r>
              <a:rPr lang="en-US" b="1" dirty="0"/>
              <a:t>for</a:t>
            </a:r>
          </a:p>
          <a:p>
            <a:pPr marL="0" indent="0">
              <a:buNone/>
            </a:pPr>
            <a:endParaRPr lang="en-CA" dirty="0"/>
          </a:p>
        </p:txBody>
      </p:sp>
      <p:sp>
        <p:nvSpPr>
          <p:cNvPr id="5" name="Rectangle: Rounded Corners 4">
            <a:extLst>
              <a:ext uri="{FF2B5EF4-FFF2-40B4-BE49-F238E27FC236}">
                <a16:creationId xmlns:a16="http://schemas.microsoft.com/office/drawing/2014/main" id="{9E64AC47-A489-1C1F-F38A-F52EBEE8C1CE}"/>
              </a:ext>
            </a:extLst>
          </p:cNvPr>
          <p:cNvSpPr/>
          <p:nvPr/>
        </p:nvSpPr>
        <p:spPr>
          <a:xfrm>
            <a:off x="3875984" y="4970947"/>
            <a:ext cx="7315200" cy="914400"/>
          </a:xfrm>
          <a:prstGeom prst="roundRect">
            <a:avLst/>
          </a:prstGeom>
          <a:solidFill>
            <a:schemeClr val="accent2">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0381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D942-607F-0848-714B-82150FADBCE3}"/>
              </a:ext>
            </a:extLst>
          </p:cNvPr>
          <p:cNvSpPr>
            <a:spLocks noGrp="1"/>
          </p:cNvSpPr>
          <p:nvPr>
            <p:ph type="title"/>
          </p:nvPr>
        </p:nvSpPr>
        <p:spPr/>
        <p:txBody>
          <a:bodyPr/>
          <a:lstStyle/>
          <a:p>
            <a:r>
              <a:rPr lang="en-US" dirty="0"/>
              <a:t>Let’s Think and Answer 3</a:t>
            </a:r>
            <a:endParaRPr lang="en-CA" dirty="0"/>
          </a:p>
        </p:txBody>
      </p:sp>
      <p:sp>
        <p:nvSpPr>
          <p:cNvPr id="3" name="Content Placeholder 2">
            <a:extLst>
              <a:ext uri="{FF2B5EF4-FFF2-40B4-BE49-F238E27FC236}">
                <a16:creationId xmlns:a16="http://schemas.microsoft.com/office/drawing/2014/main" id="{62D4E3D3-3A4C-90FC-2D00-31320C24F075}"/>
              </a:ext>
            </a:extLst>
          </p:cNvPr>
          <p:cNvSpPr>
            <a:spLocks noGrp="1"/>
          </p:cNvSpPr>
          <p:nvPr>
            <p:ph idx="1"/>
          </p:nvPr>
        </p:nvSpPr>
        <p:spPr>
          <a:xfrm>
            <a:off x="4255524" y="409903"/>
            <a:ext cx="7315200" cy="5574845"/>
          </a:xfrm>
        </p:spPr>
        <p:txBody>
          <a:bodyPr/>
          <a:lstStyle/>
          <a:p>
            <a:pPr marL="0" indent="0">
              <a:buNone/>
            </a:pPr>
            <a:r>
              <a:rPr lang="en-US" dirty="0"/>
              <a:t>Write a program to get user’s favorite color and print the word “Yellow” if user’s color </a:t>
            </a:r>
            <a:r>
              <a:rPr lang="en-US" dirty="0" err="1"/>
              <a:t>is“Yellow</a:t>
            </a:r>
            <a:r>
              <a:rPr lang="en-US" dirty="0"/>
              <a:t>”, otherwise print “Not Yellow”</a:t>
            </a:r>
          </a:p>
          <a:p>
            <a:pPr marL="0" indent="0">
              <a:buNone/>
            </a:pPr>
            <a:endParaRPr lang="en-US" dirty="0">
              <a:solidFill>
                <a:schemeClr val="accent4"/>
              </a:solidFill>
            </a:endParaRPr>
          </a:p>
          <a:p>
            <a:pPr marL="0" indent="0">
              <a:buNone/>
            </a:pPr>
            <a:r>
              <a:rPr lang="en-US" dirty="0">
                <a:solidFill>
                  <a:schemeClr val="accent4"/>
                </a:solidFill>
              </a:rPr>
              <a:t>What constructs are we likely to use?</a:t>
            </a:r>
          </a:p>
          <a:p>
            <a:endParaRPr lang="en-US" dirty="0"/>
          </a:p>
          <a:p>
            <a:pPr marL="0" indent="0">
              <a:buNone/>
            </a:pPr>
            <a:r>
              <a:rPr lang="en-US" dirty="0"/>
              <a:t>v = input(“Please input your </a:t>
            </a:r>
            <a:r>
              <a:rPr lang="en-US" dirty="0" err="1"/>
              <a:t>favourite</a:t>
            </a:r>
            <a:r>
              <a:rPr lang="en-US" dirty="0"/>
              <a:t> color:”)</a:t>
            </a:r>
          </a:p>
          <a:p>
            <a:endParaRPr lang="en-US" dirty="0"/>
          </a:p>
          <a:p>
            <a:pPr marL="0" indent="0">
              <a:buNone/>
            </a:pPr>
            <a:r>
              <a:rPr lang="en-US" dirty="0"/>
              <a:t>If (v==“Yellow”):</a:t>
            </a:r>
          </a:p>
          <a:p>
            <a:pPr marL="0" indent="0">
              <a:buNone/>
            </a:pPr>
            <a:r>
              <a:rPr lang="en-US" dirty="0"/>
              <a:t>    print((“Yellow”)</a:t>
            </a:r>
          </a:p>
          <a:p>
            <a:pPr marL="0" indent="0">
              <a:buNone/>
            </a:pPr>
            <a:r>
              <a:rPr lang="en-US" dirty="0"/>
              <a:t>else:</a:t>
            </a:r>
          </a:p>
          <a:p>
            <a:pPr marL="0" indent="0">
              <a:buNone/>
            </a:pPr>
            <a:r>
              <a:rPr lang="en-US" dirty="0"/>
              <a:t>    print(“Not Yellow”)</a:t>
            </a:r>
            <a:br>
              <a:rPr lang="en-US" dirty="0"/>
            </a:br>
            <a:endParaRPr lang="en-US" dirty="0"/>
          </a:p>
          <a:p>
            <a:endParaRPr lang="en-US" dirty="0"/>
          </a:p>
          <a:p>
            <a:pPr marL="0" indent="0">
              <a:buNone/>
            </a:pPr>
            <a:endParaRPr lang="en-CA" dirty="0"/>
          </a:p>
        </p:txBody>
      </p:sp>
      <p:sp>
        <p:nvSpPr>
          <p:cNvPr id="4" name="Rectangle: Rounded Corners 3">
            <a:extLst>
              <a:ext uri="{FF2B5EF4-FFF2-40B4-BE49-F238E27FC236}">
                <a16:creationId xmlns:a16="http://schemas.microsoft.com/office/drawing/2014/main" id="{D7E270A1-BCB5-991D-02B3-A0BA44FB0A3A}"/>
              </a:ext>
            </a:extLst>
          </p:cNvPr>
          <p:cNvSpPr/>
          <p:nvPr/>
        </p:nvSpPr>
        <p:spPr>
          <a:xfrm>
            <a:off x="3940214" y="2356944"/>
            <a:ext cx="7449207" cy="290085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6906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283</TotalTime>
  <Words>554</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Söhne</vt:lpstr>
      <vt:lpstr>Wingdings 2</vt:lpstr>
      <vt:lpstr>Frame</vt:lpstr>
      <vt:lpstr>PowerPoint Presentation</vt:lpstr>
      <vt:lpstr>What is coding or programming?</vt:lpstr>
      <vt:lpstr>Why  do we do conding?</vt:lpstr>
      <vt:lpstr>Programming Basics</vt:lpstr>
      <vt:lpstr>Programming/Python Basics</vt:lpstr>
      <vt:lpstr>Python  Data Types</vt:lpstr>
      <vt:lpstr>Let’s Think and Answer 1 </vt:lpstr>
      <vt:lpstr>Let’s Think and Answer 2</vt:lpstr>
      <vt:lpstr>Let’s Think and Answer 3</vt:lpstr>
      <vt:lpstr>Setting up Integrated Development Environment (SDE)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Foster</dc:creator>
  <cp:lastModifiedBy>Marzia Zaman</cp:lastModifiedBy>
  <cp:revision>6</cp:revision>
  <dcterms:created xsi:type="dcterms:W3CDTF">2024-01-15T18:07:15Z</dcterms:created>
  <dcterms:modified xsi:type="dcterms:W3CDTF">2024-04-19T18:57:04Z</dcterms:modified>
</cp:coreProperties>
</file>