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6" r:id="rId4"/>
    <p:sldId id="267" r:id="rId5"/>
    <p:sldId id="271" r:id="rId6"/>
    <p:sldId id="273" r:id="rId7"/>
    <p:sldId id="263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384-EAA2-4A68-91F9-E12F72EDB82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E4DE-C903-428C-A8F3-5FF0E73A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4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384-EAA2-4A68-91F9-E12F72EDB82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E4DE-C903-428C-A8F3-5FF0E73A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384-EAA2-4A68-91F9-E12F72EDB82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E4DE-C903-428C-A8F3-5FF0E73A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4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384-EAA2-4A68-91F9-E12F72EDB82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E4DE-C903-428C-A8F3-5FF0E73A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9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384-EAA2-4A68-91F9-E12F72EDB82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E4DE-C903-428C-A8F3-5FF0E73A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384-EAA2-4A68-91F9-E12F72EDB82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E4DE-C903-428C-A8F3-5FF0E73A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8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384-EAA2-4A68-91F9-E12F72EDB82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E4DE-C903-428C-A8F3-5FF0E73A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0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384-EAA2-4A68-91F9-E12F72EDB82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E4DE-C903-428C-A8F3-5FF0E73A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1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384-EAA2-4A68-91F9-E12F72EDB82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E4DE-C903-428C-A8F3-5FF0E73A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3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384-EAA2-4A68-91F9-E12F72EDB82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E4DE-C903-428C-A8F3-5FF0E73A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2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2384-EAA2-4A68-91F9-E12F72EDB82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E4DE-C903-428C-A8F3-5FF0E73A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0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12384-EAA2-4A68-91F9-E12F72EDB821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E4DE-C903-428C-A8F3-5FF0E73A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855337"/>
              </p:ext>
            </p:extLst>
          </p:nvPr>
        </p:nvGraphicFramePr>
        <p:xfrm>
          <a:off x="6640470" y="4216400"/>
          <a:ext cx="5401742" cy="2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3" imgW="5742070" imgH="2522244" progId="Word.Document.12">
                  <p:embed/>
                </p:oleObj>
              </mc:Choice>
              <mc:Fallback>
                <p:oleObj name="Document" r:id="rId3" imgW="5742070" imgH="25222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0470" y="4216400"/>
                        <a:ext cx="5401742" cy="2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2531534" y="782097"/>
            <a:ext cx="1252151" cy="1252151"/>
            <a:chOff x="551936" y="1079156"/>
            <a:chExt cx="1252151" cy="1252151"/>
          </a:xfrm>
        </p:grpSpPr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8" idx="0"/>
              <a:endCxn id="8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101	</a:t>
              </a:r>
              <a:endParaRPr lang="en-US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7</a:t>
              </a:r>
              <a:endParaRPr lang="en-US" sz="14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11</a:t>
              </a:r>
              <a:endParaRPr lang="en-US" sz="14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4</a:t>
              </a:r>
              <a:endParaRPr lang="en-US" sz="14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8</a:t>
              </a:r>
              <a:endParaRPr lang="en-US" sz="14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4</a:t>
              </a:r>
              <a:endParaRPr lang="en-US" sz="10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458693" y="822182"/>
            <a:ext cx="1252151" cy="1252151"/>
            <a:chOff x="551936" y="1079156"/>
            <a:chExt cx="1252151" cy="1252151"/>
          </a:xfrm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100	</a:t>
              </a:r>
              <a:endParaRPr 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4</a:t>
              </a:r>
              <a:endParaRPr lang="en-US" sz="14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4</a:t>
              </a:r>
              <a:endParaRPr lang="en-US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4</a:t>
              </a:r>
              <a:endParaRPr lang="en-US" sz="105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152400" y="5758249"/>
            <a:ext cx="1252151" cy="1252151"/>
            <a:chOff x="551936" y="1079156"/>
            <a:chExt cx="1252151" cy="1252151"/>
          </a:xfrm>
        </p:grpSpPr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30" idx="0"/>
              <a:endCxn id="30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err="1" smtClean="0"/>
                <a:t>Δρασ</a:t>
              </a:r>
              <a:r>
                <a:rPr lang="el-GR" sz="1100" dirty="0" smtClean="0"/>
                <a:t>.	</a:t>
              </a:r>
              <a:endParaRPr lang="en-US" sz="11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ΑΧΕ</a:t>
              </a:r>
              <a:endParaRPr lang="en-US" sz="14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ΑΧΛ</a:t>
              </a:r>
              <a:endParaRPr lang="en-US" sz="14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EXE</a:t>
              </a:r>
              <a:endParaRPr lang="en-US" sz="14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ΕΧΛ</a:t>
              </a:r>
              <a:endParaRPr lang="en-US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/>
                <a:t>dur</a:t>
              </a:r>
              <a:endParaRPr lang="en-US" sz="105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2866521" y="4093816"/>
            <a:ext cx="1252151" cy="1252151"/>
            <a:chOff x="551936" y="1079156"/>
            <a:chExt cx="1252151" cy="1252151"/>
          </a:xfrm>
        </p:grpSpPr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41" idx="0"/>
              <a:endCxn id="41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102	</a:t>
              </a:r>
              <a:endParaRPr lang="en-US" sz="11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4</a:t>
              </a:r>
              <a:endParaRPr lang="en-US" sz="14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7</a:t>
              </a:r>
              <a:endParaRPr lang="en-US" sz="14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4</a:t>
              </a:r>
              <a:endParaRPr lang="en-US" sz="14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7</a:t>
              </a:r>
              <a:endParaRPr lang="en-US" sz="1400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3</a:t>
              </a:r>
              <a:endParaRPr lang="en-US" sz="1050" dirty="0"/>
            </a:p>
          </p:txBody>
        </p:sp>
      </p:grpSp>
      <p:cxnSp>
        <p:nvCxnSpPr>
          <p:cNvPr id="3" name="Straight Arrow Connector 2"/>
          <p:cNvCxnSpPr>
            <a:stCxn id="19" idx="6"/>
            <a:endCxn id="8" idx="2"/>
          </p:cNvCxnSpPr>
          <p:nvPr/>
        </p:nvCxnSpPr>
        <p:spPr>
          <a:xfrm flipV="1">
            <a:off x="1710844" y="1408173"/>
            <a:ext cx="820690" cy="4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9" idx="6"/>
            <a:endCxn id="41" idx="2"/>
          </p:cNvCxnSpPr>
          <p:nvPr/>
        </p:nvCxnSpPr>
        <p:spPr>
          <a:xfrm>
            <a:off x="1710844" y="1448258"/>
            <a:ext cx="1155677" cy="32716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4724400" y="702419"/>
            <a:ext cx="1252151" cy="1252151"/>
            <a:chOff x="551936" y="1079156"/>
            <a:chExt cx="1252151" cy="1252151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52" idx="0"/>
              <a:endCxn id="52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201	</a:t>
              </a:r>
              <a:endParaRPr lang="en-US" sz="11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11</a:t>
              </a:r>
              <a:endParaRPr lang="en-US" sz="1400" b="1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15</a:t>
              </a:r>
              <a:endParaRPr lang="en-US" sz="14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8</a:t>
              </a:r>
              <a:endParaRPr lang="en-US" sz="14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12</a:t>
              </a:r>
              <a:endParaRPr lang="en-US" sz="14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4</a:t>
              </a:r>
              <a:endParaRPr lang="en-US" sz="1050" dirty="0"/>
            </a:p>
          </p:txBody>
        </p:sp>
      </p:grpSp>
      <p:cxnSp>
        <p:nvCxnSpPr>
          <p:cNvPr id="63" name="Straight Arrow Connector 62"/>
          <p:cNvCxnSpPr>
            <a:stCxn id="8" idx="6"/>
            <a:endCxn id="52" idx="2"/>
          </p:cNvCxnSpPr>
          <p:nvPr/>
        </p:nvCxnSpPr>
        <p:spPr>
          <a:xfrm flipV="1">
            <a:off x="3783685" y="1328495"/>
            <a:ext cx="940715" cy="7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4780317" y="2419770"/>
            <a:ext cx="1252151" cy="1252151"/>
            <a:chOff x="551936" y="1079156"/>
            <a:chExt cx="1252151" cy="1252151"/>
          </a:xfrm>
        </p:grpSpPr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65" idx="0"/>
              <a:endCxn id="65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202	</a:t>
              </a:r>
              <a:endParaRPr lang="en-US" sz="11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11</a:t>
              </a:r>
              <a:endParaRPr lang="en-US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13</a:t>
              </a:r>
              <a:endParaRPr lang="en-US" sz="14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8</a:t>
              </a:r>
              <a:endParaRPr lang="en-US" sz="14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10</a:t>
              </a:r>
              <a:endParaRPr lang="en-US" sz="14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2</a:t>
              </a:r>
              <a:endParaRPr lang="en-US" sz="1050" dirty="0"/>
            </a:p>
          </p:txBody>
        </p:sp>
      </p:grpSp>
      <p:cxnSp>
        <p:nvCxnSpPr>
          <p:cNvPr id="76" name="Straight Arrow Connector 75"/>
          <p:cNvCxnSpPr>
            <a:stCxn id="8" idx="6"/>
            <a:endCxn id="65" idx="2"/>
          </p:cNvCxnSpPr>
          <p:nvPr/>
        </p:nvCxnSpPr>
        <p:spPr>
          <a:xfrm>
            <a:off x="3783685" y="1408173"/>
            <a:ext cx="996632" cy="16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4827245" y="4327383"/>
            <a:ext cx="1252151" cy="1252151"/>
            <a:chOff x="551936" y="1079156"/>
            <a:chExt cx="1252151" cy="1252151"/>
          </a:xfrm>
        </p:grpSpPr>
        <p:sp>
          <p:nvSpPr>
            <p:cNvPr id="78" name="Oval 77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78" idx="0"/>
              <a:endCxn id="78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301	</a:t>
              </a:r>
              <a:endParaRPr lang="en-US" sz="11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7</a:t>
              </a:r>
              <a:endParaRPr lang="en-US" sz="14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13</a:t>
              </a:r>
              <a:endParaRPr lang="en-US" sz="14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7</a:t>
              </a:r>
              <a:endParaRPr lang="en-US" sz="1400" b="1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13</a:t>
              </a:r>
              <a:endParaRPr lang="en-US" sz="14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6</a:t>
              </a:r>
              <a:endParaRPr lang="en-US" sz="1050" dirty="0"/>
            </a:p>
          </p:txBody>
        </p:sp>
      </p:grpSp>
      <p:cxnSp>
        <p:nvCxnSpPr>
          <p:cNvPr id="89" name="Straight Arrow Connector 88"/>
          <p:cNvCxnSpPr>
            <a:stCxn id="41" idx="6"/>
            <a:endCxn id="78" idx="2"/>
          </p:cNvCxnSpPr>
          <p:nvPr/>
        </p:nvCxnSpPr>
        <p:spPr>
          <a:xfrm>
            <a:off x="4118672" y="4719892"/>
            <a:ext cx="708573" cy="2335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6934046" y="745704"/>
            <a:ext cx="1252151" cy="1252151"/>
            <a:chOff x="551936" y="1079156"/>
            <a:chExt cx="1252151" cy="1252151"/>
          </a:xfrm>
        </p:grpSpPr>
        <p:sp>
          <p:nvSpPr>
            <p:cNvPr id="91" name="Oval 90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91" idx="0"/>
              <a:endCxn id="91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401	</a:t>
              </a:r>
              <a:endParaRPr lang="en-US" sz="11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15</a:t>
              </a:r>
              <a:endParaRPr lang="en-US" sz="1400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20</a:t>
              </a:r>
              <a:endParaRPr lang="en-US" sz="14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12</a:t>
              </a:r>
              <a:endParaRPr lang="en-US" sz="14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17</a:t>
              </a:r>
              <a:endParaRPr lang="en-US" sz="14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5</a:t>
              </a:r>
              <a:endParaRPr lang="en-US" sz="1050" dirty="0"/>
            </a:p>
          </p:txBody>
        </p:sp>
      </p:grpSp>
      <p:cxnSp>
        <p:nvCxnSpPr>
          <p:cNvPr id="103" name="Straight Arrow Connector 102"/>
          <p:cNvCxnSpPr>
            <a:stCxn id="52" idx="6"/>
            <a:endCxn id="91" idx="2"/>
          </p:cNvCxnSpPr>
          <p:nvPr/>
        </p:nvCxnSpPr>
        <p:spPr>
          <a:xfrm>
            <a:off x="5976551" y="1328495"/>
            <a:ext cx="957495" cy="4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7080718" y="2632558"/>
            <a:ext cx="1252151" cy="1252151"/>
            <a:chOff x="551936" y="1079156"/>
            <a:chExt cx="1252151" cy="1252151"/>
          </a:xfrm>
        </p:grpSpPr>
        <p:sp>
          <p:nvSpPr>
            <p:cNvPr id="105" name="Oval 104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105" idx="0"/>
              <a:endCxn id="105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501	</a:t>
              </a:r>
              <a:endParaRPr lang="en-US" sz="11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13</a:t>
              </a:r>
              <a:endParaRPr lang="en-US" sz="1400" b="1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20</a:t>
              </a:r>
              <a:endParaRPr lang="en-US" sz="1400" b="1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13</a:t>
              </a:r>
              <a:endParaRPr lang="en-US" sz="1400" b="1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20</a:t>
              </a:r>
              <a:endParaRPr lang="en-US" sz="1400" b="1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7</a:t>
              </a:r>
              <a:endParaRPr lang="en-US" sz="1050" dirty="0"/>
            </a:p>
          </p:txBody>
        </p:sp>
      </p:grpSp>
      <p:cxnSp>
        <p:nvCxnSpPr>
          <p:cNvPr id="116" name="Straight Arrow Connector 115"/>
          <p:cNvCxnSpPr>
            <a:stCxn id="65" idx="6"/>
            <a:endCxn id="105" idx="2"/>
          </p:cNvCxnSpPr>
          <p:nvPr/>
        </p:nvCxnSpPr>
        <p:spPr>
          <a:xfrm>
            <a:off x="6032468" y="3045846"/>
            <a:ext cx="1048250" cy="21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8" idx="6"/>
            <a:endCxn id="105" idx="2"/>
          </p:cNvCxnSpPr>
          <p:nvPr/>
        </p:nvCxnSpPr>
        <p:spPr>
          <a:xfrm flipV="1">
            <a:off x="6079396" y="3258634"/>
            <a:ext cx="1001322" cy="1694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9341341" y="1091400"/>
            <a:ext cx="1252151" cy="1252151"/>
            <a:chOff x="551936" y="1079156"/>
            <a:chExt cx="1252151" cy="1252151"/>
          </a:xfrm>
        </p:grpSpPr>
        <p:sp>
          <p:nvSpPr>
            <p:cNvPr id="120" name="Oval 119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120" idx="0"/>
              <a:endCxn id="120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601	</a:t>
              </a:r>
              <a:endParaRPr lang="en-US" sz="11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20</a:t>
              </a:r>
              <a:endParaRPr lang="en-US" sz="1400" b="1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20</a:t>
              </a:r>
              <a:endParaRPr lang="en-US" sz="1400" b="1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20</a:t>
              </a:r>
              <a:endParaRPr lang="en-US" sz="1400" b="1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20</a:t>
              </a:r>
              <a:endParaRPr lang="en-US" sz="1400" b="1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0</a:t>
              </a:r>
              <a:endParaRPr lang="en-US" sz="1050" dirty="0"/>
            </a:p>
          </p:txBody>
        </p:sp>
      </p:grpSp>
      <p:cxnSp>
        <p:nvCxnSpPr>
          <p:cNvPr id="131" name="Straight Arrow Connector 130"/>
          <p:cNvCxnSpPr>
            <a:stCxn id="91" idx="6"/>
            <a:endCxn id="120" idx="2"/>
          </p:cNvCxnSpPr>
          <p:nvPr/>
        </p:nvCxnSpPr>
        <p:spPr>
          <a:xfrm>
            <a:off x="8186197" y="1371780"/>
            <a:ext cx="1155144" cy="34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5" idx="6"/>
            <a:endCxn id="120" idx="2"/>
          </p:cNvCxnSpPr>
          <p:nvPr/>
        </p:nvCxnSpPr>
        <p:spPr>
          <a:xfrm flipV="1">
            <a:off x="8332869" y="1717476"/>
            <a:ext cx="1008472" cy="15411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36329" y="2287484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F=0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3186025" y="5352551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277177" y="5598520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8225777" y="3523725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9783475" y="2349608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F=0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2901075" y="2057818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F=3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5554998" y="1828925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F=3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239811" y="3650176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F=3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286878" y="1965358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F=3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631507" y="467042"/>
            <a:ext cx="107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</a:t>
            </a:r>
            <a:r>
              <a:rPr lang="el-GR" baseline="-25000" dirty="0" smtClean="0"/>
              <a:t>1</a:t>
            </a:r>
            <a:r>
              <a:rPr lang="el-GR" dirty="0" smtClean="0"/>
              <a:t>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1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855337"/>
              </p:ext>
            </p:extLst>
          </p:nvPr>
        </p:nvGraphicFramePr>
        <p:xfrm>
          <a:off x="6640470" y="4216400"/>
          <a:ext cx="5401742" cy="2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3" imgW="5742070" imgH="2522244" progId="Word.Document.12">
                  <p:embed/>
                </p:oleObj>
              </mc:Choice>
              <mc:Fallback>
                <p:oleObj name="Document" r:id="rId3" imgW="5742070" imgH="25222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0470" y="4216400"/>
                        <a:ext cx="5401742" cy="2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2531534" y="782097"/>
            <a:ext cx="1252151" cy="1252151"/>
            <a:chOff x="551936" y="1079156"/>
            <a:chExt cx="1252151" cy="1252151"/>
          </a:xfrm>
        </p:grpSpPr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8" idx="0"/>
              <a:endCxn id="8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101	</a:t>
              </a:r>
              <a:endParaRPr lang="en-US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3</a:t>
              </a:r>
              <a:endParaRPr lang="en-US" sz="14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7</a:t>
              </a:r>
              <a:endParaRPr lang="en-US" sz="14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4</a:t>
              </a:r>
              <a:endParaRPr lang="en-US" sz="14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4</a:t>
              </a:r>
              <a:endParaRPr lang="en-US" sz="105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152400" y="5758249"/>
            <a:ext cx="1252151" cy="1252151"/>
            <a:chOff x="551936" y="1079156"/>
            <a:chExt cx="1252151" cy="1252151"/>
          </a:xfrm>
        </p:grpSpPr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30" idx="0"/>
              <a:endCxn id="30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err="1" smtClean="0"/>
                <a:t>Δρασ</a:t>
              </a:r>
              <a:r>
                <a:rPr lang="el-GR" sz="1100" dirty="0" smtClean="0"/>
                <a:t>.	</a:t>
              </a:r>
              <a:endParaRPr lang="en-US" sz="11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ΑΧΕ</a:t>
              </a:r>
              <a:endParaRPr lang="en-US" sz="14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ΑΧΛ</a:t>
              </a:r>
              <a:endParaRPr lang="en-US" sz="14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EXE</a:t>
              </a:r>
              <a:endParaRPr lang="en-US" sz="14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ΕΧΛ</a:t>
              </a:r>
              <a:endParaRPr lang="en-US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/>
                <a:t>dur</a:t>
              </a:r>
              <a:endParaRPr lang="en-US" sz="105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2866521" y="4093816"/>
            <a:ext cx="1252151" cy="1252151"/>
            <a:chOff x="551936" y="1079156"/>
            <a:chExt cx="1252151" cy="1252151"/>
          </a:xfrm>
        </p:grpSpPr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41" idx="0"/>
              <a:endCxn id="41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102	</a:t>
              </a:r>
              <a:endParaRPr lang="en-US" sz="11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3</a:t>
              </a:r>
              <a:endParaRPr lang="en-US" sz="14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3</a:t>
              </a:r>
              <a:endParaRPr lang="en-US" sz="1400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3</a:t>
              </a:r>
              <a:endParaRPr lang="en-US" sz="105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4724400" y="702419"/>
            <a:ext cx="1252151" cy="1252151"/>
            <a:chOff x="551936" y="1079156"/>
            <a:chExt cx="1252151" cy="1252151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52" idx="0"/>
              <a:endCxn id="52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201	</a:t>
              </a:r>
              <a:endParaRPr lang="en-US" sz="11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/>
                <a:t>7</a:t>
              </a:r>
              <a:endParaRPr lang="en-US" sz="1400" b="1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11</a:t>
              </a:r>
              <a:endParaRPr lang="en-US" sz="14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4</a:t>
              </a:r>
              <a:endParaRPr lang="en-US" sz="14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8</a:t>
              </a:r>
              <a:endParaRPr lang="en-US" sz="14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4</a:t>
              </a:r>
              <a:endParaRPr lang="en-US" sz="1050" dirty="0"/>
            </a:p>
          </p:txBody>
        </p:sp>
      </p:grpSp>
      <p:cxnSp>
        <p:nvCxnSpPr>
          <p:cNvPr id="63" name="Straight Arrow Connector 62"/>
          <p:cNvCxnSpPr>
            <a:stCxn id="8" idx="6"/>
            <a:endCxn id="52" idx="2"/>
          </p:cNvCxnSpPr>
          <p:nvPr/>
        </p:nvCxnSpPr>
        <p:spPr>
          <a:xfrm flipV="1">
            <a:off x="3783685" y="1328495"/>
            <a:ext cx="940715" cy="7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4780317" y="2419770"/>
            <a:ext cx="1252151" cy="1252151"/>
            <a:chOff x="551936" y="1079156"/>
            <a:chExt cx="1252151" cy="1252151"/>
          </a:xfrm>
        </p:grpSpPr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65" idx="0"/>
              <a:endCxn id="65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202	</a:t>
              </a:r>
              <a:endParaRPr lang="en-US" sz="11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7</a:t>
              </a:r>
              <a:endParaRPr lang="en-US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9</a:t>
              </a:r>
              <a:endParaRPr lang="en-US" sz="14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4</a:t>
              </a:r>
              <a:endParaRPr lang="en-US" sz="14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6</a:t>
              </a:r>
              <a:endParaRPr lang="en-US" sz="14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2</a:t>
              </a:r>
              <a:endParaRPr lang="en-US" sz="1050" dirty="0"/>
            </a:p>
          </p:txBody>
        </p:sp>
      </p:grpSp>
      <p:cxnSp>
        <p:nvCxnSpPr>
          <p:cNvPr id="76" name="Straight Arrow Connector 75"/>
          <p:cNvCxnSpPr>
            <a:stCxn id="8" idx="6"/>
            <a:endCxn id="65" idx="2"/>
          </p:cNvCxnSpPr>
          <p:nvPr/>
        </p:nvCxnSpPr>
        <p:spPr>
          <a:xfrm>
            <a:off x="3783685" y="1408173"/>
            <a:ext cx="996632" cy="16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4827245" y="4327383"/>
            <a:ext cx="1252151" cy="1252151"/>
            <a:chOff x="551936" y="1079156"/>
            <a:chExt cx="1252151" cy="1252151"/>
          </a:xfrm>
        </p:grpSpPr>
        <p:sp>
          <p:nvSpPr>
            <p:cNvPr id="78" name="Oval 77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78" idx="0"/>
              <a:endCxn id="78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301	</a:t>
              </a:r>
              <a:endParaRPr lang="en-US" sz="11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3</a:t>
              </a:r>
              <a:endParaRPr lang="en-US" sz="14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9</a:t>
              </a:r>
              <a:endParaRPr lang="en-US" sz="14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3</a:t>
              </a:r>
              <a:endParaRPr lang="en-US" sz="1400" b="1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9</a:t>
              </a:r>
              <a:endParaRPr lang="en-US" sz="14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6</a:t>
              </a:r>
              <a:endParaRPr lang="en-US" sz="1050" dirty="0"/>
            </a:p>
          </p:txBody>
        </p:sp>
      </p:grpSp>
      <p:cxnSp>
        <p:nvCxnSpPr>
          <p:cNvPr id="89" name="Straight Arrow Connector 88"/>
          <p:cNvCxnSpPr>
            <a:stCxn id="41" idx="6"/>
            <a:endCxn id="78" idx="2"/>
          </p:cNvCxnSpPr>
          <p:nvPr/>
        </p:nvCxnSpPr>
        <p:spPr>
          <a:xfrm>
            <a:off x="4118672" y="4719892"/>
            <a:ext cx="708573" cy="2335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6934046" y="745704"/>
            <a:ext cx="1252151" cy="1252151"/>
            <a:chOff x="551936" y="1079156"/>
            <a:chExt cx="1252151" cy="1252151"/>
          </a:xfrm>
        </p:grpSpPr>
        <p:sp>
          <p:nvSpPr>
            <p:cNvPr id="91" name="Oval 90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91" idx="0"/>
              <a:endCxn id="91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401	</a:t>
              </a:r>
              <a:endParaRPr lang="en-US" sz="11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11</a:t>
              </a:r>
              <a:endParaRPr lang="en-US" sz="1400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16</a:t>
              </a:r>
              <a:endParaRPr lang="en-US" sz="14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8</a:t>
              </a:r>
              <a:endParaRPr lang="en-US" sz="14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13</a:t>
              </a:r>
              <a:endParaRPr lang="en-US" sz="14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5</a:t>
              </a:r>
              <a:endParaRPr lang="en-US" sz="1050" dirty="0"/>
            </a:p>
          </p:txBody>
        </p:sp>
      </p:grpSp>
      <p:cxnSp>
        <p:nvCxnSpPr>
          <p:cNvPr id="103" name="Straight Arrow Connector 102"/>
          <p:cNvCxnSpPr>
            <a:stCxn id="52" idx="6"/>
            <a:endCxn id="91" idx="2"/>
          </p:cNvCxnSpPr>
          <p:nvPr/>
        </p:nvCxnSpPr>
        <p:spPr>
          <a:xfrm>
            <a:off x="5976551" y="1328495"/>
            <a:ext cx="957495" cy="4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7080718" y="2632558"/>
            <a:ext cx="1252151" cy="1252151"/>
            <a:chOff x="551936" y="1079156"/>
            <a:chExt cx="1252151" cy="1252151"/>
          </a:xfrm>
        </p:grpSpPr>
        <p:sp>
          <p:nvSpPr>
            <p:cNvPr id="105" name="Oval 104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105" idx="0"/>
              <a:endCxn id="105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501	</a:t>
              </a:r>
              <a:endParaRPr lang="en-US" sz="11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9</a:t>
              </a:r>
              <a:endParaRPr lang="en-US" sz="1400" b="1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16</a:t>
              </a:r>
              <a:endParaRPr lang="en-US" sz="1400" b="1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9</a:t>
              </a:r>
              <a:endParaRPr lang="en-US" sz="1400" b="1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16</a:t>
              </a:r>
              <a:endParaRPr lang="en-US" sz="1400" b="1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7</a:t>
              </a:r>
              <a:endParaRPr lang="en-US" sz="1050" dirty="0"/>
            </a:p>
          </p:txBody>
        </p:sp>
      </p:grpSp>
      <p:cxnSp>
        <p:nvCxnSpPr>
          <p:cNvPr id="116" name="Straight Arrow Connector 115"/>
          <p:cNvCxnSpPr>
            <a:stCxn id="65" idx="6"/>
            <a:endCxn id="105" idx="2"/>
          </p:cNvCxnSpPr>
          <p:nvPr/>
        </p:nvCxnSpPr>
        <p:spPr>
          <a:xfrm>
            <a:off x="6032468" y="3045846"/>
            <a:ext cx="1048250" cy="21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8" idx="6"/>
            <a:endCxn id="105" idx="2"/>
          </p:cNvCxnSpPr>
          <p:nvPr/>
        </p:nvCxnSpPr>
        <p:spPr>
          <a:xfrm flipV="1">
            <a:off x="6079396" y="3258634"/>
            <a:ext cx="1001322" cy="16948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9341341" y="1091400"/>
            <a:ext cx="1252151" cy="1252151"/>
            <a:chOff x="551936" y="1079156"/>
            <a:chExt cx="1252151" cy="1252151"/>
          </a:xfrm>
        </p:grpSpPr>
        <p:sp>
          <p:nvSpPr>
            <p:cNvPr id="120" name="Oval 119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120" idx="0"/>
              <a:endCxn id="120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601	</a:t>
              </a:r>
              <a:endParaRPr lang="en-US" sz="11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16</a:t>
              </a:r>
              <a:endParaRPr lang="en-US" sz="1400" b="1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16</a:t>
              </a:r>
              <a:endParaRPr lang="en-US" sz="1400" b="1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16</a:t>
              </a:r>
              <a:endParaRPr lang="en-US" sz="1400" b="1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16</a:t>
              </a:r>
              <a:endParaRPr lang="en-US" sz="1400" b="1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0</a:t>
              </a:r>
              <a:endParaRPr lang="en-US" sz="1050" dirty="0"/>
            </a:p>
          </p:txBody>
        </p:sp>
      </p:grpSp>
      <p:cxnSp>
        <p:nvCxnSpPr>
          <p:cNvPr id="131" name="Straight Arrow Connector 130"/>
          <p:cNvCxnSpPr>
            <a:stCxn id="91" idx="6"/>
            <a:endCxn id="120" idx="2"/>
          </p:cNvCxnSpPr>
          <p:nvPr/>
        </p:nvCxnSpPr>
        <p:spPr>
          <a:xfrm>
            <a:off x="8186197" y="1371780"/>
            <a:ext cx="1155144" cy="34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5" idx="6"/>
            <a:endCxn id="120" idx="2"/>
          </p:cNvCxnSpPr>
          <p:nvPr/>
        </p:nvCxnSpPr>
        <p:spPr>
          <a:xfrm flipV="1">
            <a:off x="8332869" y="1717476"/>
            <a:ext cx="1008472" cy="15411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186025" y="5352551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277177" y="5598520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8225777" y="3523725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9783475" y="2349608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0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2901075" y="2057818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3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5554998" y="1828925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3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239811" y="3650176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3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286878" y="1965358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l-GR" dirty="0" smtClean="0"/>
              <a:t>=3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1052" y="597310"/>
            <a:ext cx="107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</a:t>
            </a:r>
            <a:r>
              <a:rPr lang="el-GR" baseline="-25000" dirty="0" smtClean="0"/>
              <a:t>2</a:t>
            </a:r>
            <a:r>
              <a:rPr lang="el-GR" dirty="0" smtClean="0"/>
              <a:t> =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9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855337"/>
              </p:ext>
            </p:extLst>
          </p:nvPr>
        </p:nvGraphicFramePr>
        <p:xfrm>
          <a:off x="6640470" y="4216400"/>
          <a:ext cx="5401742" cy="2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3" imgW="5742070" imgH="2522244" progId="Word.Document.12">
                  <p:embed/>
                </p:oleObj>
              </mc:Choice>
              <mc:Fallback>
                <p:oleObj name="Document" r:id="rId3" imgW="5742070" imgH="25222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0470" y="4216400"/>
                        <a:ext cx="5401742" cy="2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2531534" y="782097"/>
            <a:ext cx="1252151" cy="1252151"/>
            <a:chOff x="551936" y="1079156"/>
            <a:chExt cx="1252151" cy="1252151"/>
          </a:xfrm>
        </p:grpSpPr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8" idx="0"/>
              <a:endCxn id="8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101	</a:t>
              </a:r>
              <a:endParaRPr lang="en-US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4</a:t>
              </a:r>
              <a:endParaRPr lang="en-US" sz="14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4</a:t>
              </a:r>
              <a:endParaRPr lang="en-US" sz="14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4</a:t>
              </a:r>
              <a:endParaRPr lang="en-US" sz="105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152400" y="5758249"/>
            <a:ext cx="1252151" cy="1252151"/>
            <a:chOff x="551936" y="1079156"/>
            <a:chExt cx="1252151" cy="1252151"/>
          </a:xfrm>
        </p:grpSpPr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30" idx="0"/>
              <a:endCxn id="30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err="1" smtClean="0"/>
                <a:t>Δρασ</a:t>
              </a:r>
              <a:r>
                <a:rPr lang="el-GR" sz="1100" dirty="0" smtClean="0"/>
                <a:t>.	</a:t>
              </a:r>
              <a:endParaRPr lang="en-US" sz="11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ΑΧΕ</a:t>
              </a:r>
              <a:endParaRPr lang="en-US" sz="14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ΑΧΛ</a:t>
              </a:r>
              <a:endParaRPr lang="en-US" sz="14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EXE</a:t>
              </a:r>
              <a:endParaRPr lang="en-US" sz="14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ΕΧΛ</a:t>
              </a:r>
              <a:endParaRPr lang="en-US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/>
                <a:t>dur</a:t>
              </a:r>
              <a:endParaRPr lang="en-US" sz="105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4724400" y="702419"/>
            <a:ext cx="1252151" cy="1252151"/>
            <a:chOff x="551936" y="1079156"/>
            <a:chExt cx="1252151" cy="1252151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52" idx="0"/>
              <a:endCxn id="52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201	</a:t>
              </a:r>
              <a:endParaRPr lang="en-US" sz="11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4</a:t>
              </a:r>
              <a:endParaRPr lang="en-US" sz="1400" b="1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8</a:t>
              </a:r>
              <a:endParaRPr lang="en-US" sz="14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4</a:t>
              </a:r>
              <a:endParaRPr lang="en-US" sz="14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8</a:t>
              </a:r>
              <a:endParaRPr lang="en-US" sz="14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4</a:t>
              </a:r>
              <a:endParaRPr lang="en-US" sz="1050" dirty="0"/>
            </a:p>
          </p:txBody>
        </p:sp>
      </p:grpSp>
      <p:cxnSp>
        <p:nvCxnSpPr>
          <p:cNvPr id="63" name="Straight Arrow Connector 62"/>
          <p:cNvCxnSpPr>
            <a:stCxn id="8" idx="6"/>
            <a:endCxn id="52" idx="2"/>
          </p:cNvCxnSpPr>
          <p:nvPr/>
        </p:nvCxnSpPr>
        <p:spPr>
          <a:xfrm flipV="1">
            <a:off x="3783685" y="1328495"/>
            <a:ext cx="940715" cy="7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4780317" y="2419770"/>
            <a:ext cx="1252151" cy="1252151"/>
            <a:chOff x="551936" y="1079156"/>
            <a:chExt cx="1252151" cy="1252151"/>
          </a:xfrm>
        </p:grpSpPr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65" idx="0"/>
              <a:endCxn id="65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202	</a:t>
              </a:r>
              <a:endParaRPr lang="en-US" sz="11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4</a:t>
              </a:r>
              <a:endParaRPr lang="en-US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6</a:t>
              </a:r>
              <a:endParaRPr lang="en-US" sz="14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/>
                <a:t>4</a:t>
              </a:r>
              <a:endParaRPr lang="en-US" sz="14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/>
                <a:t>6</a:t>
              </a:r>
              <a:endParaRPr lang="en-US" sz="14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2</a:t>
              </a:r>
              <a:endParaRPr lang="en-US" sz="1050" dirty="0"/>
            </a:p>
          </p:txBody>
        </p:sp>
      </p:grpSp>
      <p:cxnSp>
        <p:nvCxnSpPr>
          <p:cNvPr id="76" name="Straight Arrow Connector 75"/>
          <p:cNvCxnSpPr>
            <a:stCxn id="8" idx="6"/>
            <a:endCxn id="65" idx="2"/>
          </p:cNvCxnSpPr>
          <p:nvPr/>
        </p:nvCxnSpPr>
        <p:spPr>
          <a:xfrm>
            <a:off x="3783685" y="1408173"/>
            <a:ext cx="996632" cy="16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4827245" y="4327383"/>
            <a:ext cx="1252151" cy="1252151"/>
            <a:chOff x="551936" y="1079156"/>
            <a:chExt cx="1252151" cy="1252151"/>
          </a:xfrm>
        </p:grpSpPr>
        <p:sp>
          <p:nvSpPr>
            <p:cNvPr id="78" name="Oval 77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78" idx="0"/>
              <a:endCxn id="78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301	</a:t>
              </a:r>
              <a:endParaRPr lang="en-US" sz="11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6</a:t>
              </a:r>
              <a:endParaRPr lang="en-US" sz="14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6</a:t>
              </a:r>
              <a:endParaRPr lang="en-US" sz="14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6</a:t>
              </a:r>
              <a:endParaRPr lang="en-US" sz="105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6934046" y="745704"/>
            <a:ext cx="1252151" cy="1252151"/>
            <a:chOff x="551936" y="1079156"/>
            <a:chExt cx="1252151" cy="1252151"/>
          </a:xfrm>
        </p:grpSpPr>
        <p:sp>
          <p:nvSpPr>
            <p:cNvPr id="91" name="Oval 90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91" idx="0"/>
              <a:endCxn id="91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401	</a:t>
              </a:r>
              <a:endParaRPr lang="en-US" sz="11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/>
                <a:t>8</a:t>
              </a:r>
              <a:endParaRPr lang="en-US" sz="1400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13</a:t>
              </a:r>
              <a:endParaRPr lang="en-US" sz="14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8</a:t>
              </a:r>
              <a:endParaRPr lang="en-US" sz="14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13</a:t>
              </a:r>
              <a:endParaRPr lang="en-US" sz="14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5</a:t>
              </a:r>
              <a:endParaRPr lang="en-US" sz="1050" dirty="0"/>
            </a:p>
          </p:txBody>
        </p:sp>
      </p:grpSp>
      <p:cxnSp>
        <p:nvCxnSpPr>
          <p:cNvPr id="103" name="Straight Arrow Connector 102"/>
          <p:cNvCxnSpPr>
            <a:stCxn id="52" idx="6"/>
            <a:endCxn id="91" idx="2"/>
          </p:cNvCxnSpPr>
          <p:nvPr/>
        </p:nvCxnSpPr>
        <p:spPr>
          <a:xfrm>
            <a:off x="5976551" y="1328495"/>
            <a:ext cx="957495" cy="4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7080718" y="2632558"/>
            <a:ext cx="1252151" cy="1252151"/>
            <a:chOff x="551936" y="1079156"/>
            <a:chExt cx="1252151" cy="1252151"/>
          </a:xfrm>
        </p:grpSpPr>
        <p:sp>
          <p:nvSpPr>
            <p:cNvPr id="105" name="Oval 104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105" idx="0"/>
              <a:endCxn id="105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501	</a:t>
              </a:r>
              <a:endParaRPr lang="en-US" sz="11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6</a:t>
              </a:r>
              <a:endParaRPr lang="en-US" sz="1400" b="1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13</a:t>
              </a:r>
              <a:endParaRPr lang="en-US" sz="1400" b="1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6</a:t>
              </a:r>
              <a:endParaRPr lang="en-US" sz="1400" b="1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13</a:t>
              </a:r>
              <a:endParaRPr lang="en-US" sz="1400" b="1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7</a:t>
              </a:r>
              <a:endParaRPr lang="en-US" sz="1050" dirty="0"/>
            </a:p>
          </p:txBody>
        </p:sp>
      </p:grpSp>
      <p:cxnSp>
        <p:nvCxnSpPr>
          <p:cNvPr id="116" name="Straight Arrow Connector 115"/>
          <p:cNvCxnSpPr>
            <a:stCxn id="65" idx="6"/>
            <a:endCxn id="105" idx="2"/>
          </p:cNvCxnSpPr>
          <p:nvPr/>
        </p:nvCxnSpPr>
        <p:spPr>
          <a:xfrm>
            <a:off x="6032468" y="3045846"/>
            <a:ext cx="1048250" cy="21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8" idx="6"/>
            <a:endCxn id="105" idx="2"/>
          </p:cNvCxnSpPr>
          <p:nvPr/>
        </p:nvCxnSpPr>
        <p:spPr>
          <a:xfrm flipV="1">
            <a:off x="6079396" y="3258634"/>
            <a:ext cx="1001322" cy="169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9341341" y="1091400"/>
            <a:ext cx="1252151" cy="1252151"/>
            <a:chOff x="551936" y="1079156"/>
            <a:chExt cx="1252151" cy="1252151"/>
          </a:xfrm>
        </p:grpSpPr>
        <p:sp>
          <p:nvSpPr>
            <p:cNvPr id="120" name="Oval 119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120" idx="0"/>
              <a:endCxn id="120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601	</a:t>
              </a:r>
              <a:endParaRPr lang="en-US" sz="11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13</a:t>
              </a:r>
              <a:endParaRPr lang="en-US" sz="1400" b="1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13</a:t>
              </a:r>
              <a:endParaRPr lang="en-US" sz="1400" b="1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13</a:t>
              </a:r>
              <a:endParaRPr lang="en-US" sz="1400" b="1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13</a:t>
              </a:r>
              <a:endParaRPr lang="en-US" sz="1400" b="1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0</a:t>
              </a:r>
              <a:endParaRPr lang="en-US" sz="1050" dirty="0"/>
            </a:p>
          </p:txBody>
        </p:sp>
      </p:grpSp>
      <p:cxnSp>
        <p:nvCxnSpPr>
          <p:cNvPr id="131" name="Straight Arrow Connector 130"/>
          <p:cNvCxnSpPr>
            <a:stCxn id="91" idx="6"/>
            <a:endCxn id="120" idx="2"/>
          </p:cNvCxnSpPr>
          <p:nvPr/>
        </p:nvCxnSpPr>
        <p:spPr>
          <a:xfrm>
            <a:off x="8186197" y="1371780"/>
            <a:ext cx="1155144" cy="34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5" idx="6"/>
            <a:endCxn id="120" idx="2"/>
          </p:cNvCxnSpPr>
          <p:nvPr/>
        </p:nvCxnSpPr>
        <p:spPr>
          <a:xfrm flipV="1">
            <a:off x="8332869" y="1717476"/>
            <a:ext cx="1008472" cy="154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277177" y="5598520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8225777" y="3523725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9783475" y="2349608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0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2901075" y="2057818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0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5554998" y="1828925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0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239811" y="3650176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0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286878" y="1965358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l-GR" dirty="0" smtClean="0"/>
              <a:t>=0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1052" y="597310"/>
            <a:ext cx="107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</a:t>
            </a:r>
            <a:r>
              <a:rPr lang="el-GR" baseline="-25000" dirty="0" smtClean="0"/>
              <a:t>3</a:t>
            </a:r>
            <a:r>
              <a:rPr lang="el-GR" dirty="0" smtClean="0"/>
              <a:t> =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5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855337"/>
              </p:ext>
            </p:extLst>
          </p:nvPr>
        </p:nvGraphicFramePr>
        <p:xfrm>
          <a:off x="6640470" y="4216400"/>
          <a:ext cx="5401742" cy="2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3" imgW="5742070" imgH="2522244" progId="Word.Document.12">
                  <p:embed/>
                </p:oleObj>
              </mc:Choice>
              <mc:Fallback>
                <p:oleObj name="Document" r:id="rId3" imgW="5742070" imgH="25222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0470" y="4216400"/>
                        <a:ext cx="5401742" cy="2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152400" y="5758249"/>
            <a:ext cx="1252151" cy="1252151"/>
            <a:chOff x="551936" y="1079156"/>
            <a:chExt cx="1252151" cy="1252151"/>
          </a:xfrm>
        </p:grpSpPr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30" idx="0"/>
              <a:endCxn id="30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err="1" smtClean="0"/>
                <a:t>Δρασ</a:t>
              </a:r>
              <a:r>
                <a:rPr lang="el-GR" sz="1100" dirty="0" smtClean="0"/>
                <a:t>.	</a:t>
              </a:r>
              <a:endParaRPr lang="en-US" sz="11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ΑΧΕ</a:t>
              </a:r>
              <a:endParaRPr lang="en-US" sz="14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ΑΧΛ</a:t>
              </a:r>
              <a:endParaRPr lang="en-US" sz="14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EXE</a:t>
              </a:r>
              <a:endParaRPr lang="en-US" sz="14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ΕΧΛ</a:t>
              </a:r>
              <a:endParaRPr lang="en-US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/>
                <a:t>dur</a:t>
              </a:r>
              <a:endParaRPr lang="en-US" sz="105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4724400" y="702419"/>
            <a:ext cx="1252151" cy="1252151"/>
            <a:chOff x="551936" y="1079156"/>
            <a:chExt cx="1252151" cy="1252151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52" idx="0"/>
              <a:endCxn id="52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201	</a:t>
              </a:r>
              <a:endParaRPr lang="en-US" sz="11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4</a:t>
              </a:r>
              <a:endParaRPr lang="en-US" sz="1400" b="1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8</a:t>
              </a:r>
              <a:endParaRPr lang="en-US" sz="14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4</a:t>
              </a:r>
              <a:endParaRPr lang="en-US" sz="14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4</a:t>
              </a:r>
              <a:endParaRPr lang="en-US" sz="105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4780317" y="2419770"/>
            <a:ext cx="1252151" cy="1252151"/>
            <a:chOff x="551936" y="1079156"/>
            <a:chExt cx="1252151" cy="1252151"/>
          </a:xfrm>
        </p:grpSpPr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65" idx="0"/>
              <a:endCxn id="65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202	</a:t>
              </a:r>
              <a:endParaRPr lang="en-US" sz="11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4</a:t>
              </a:r>
              <a:endParaRPr lang="en-US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6</a:t>
              </a:r>
              <a:endParaRPr lang="en-US" sz="14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2</a:t>
              </a:r>
              <a:endParaRPr lang="en-US" sz="14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2</a:t>
              </a:r>
              <a:endParaRPr lang="en-US" sz="105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4827245" y="4327383"/>
            <a:ext cx="1252151" cy="1252151"/>
            <a:chOff x="551936" y="1079156"/>
            <a:chExt cx="1252151" cy="1252151"/>
          </a:xfrm>
        </p:grpSpPr>
        <p:sp>
          <p:nvSpPr>
            <p:cNvPr id="78" name="Oval 77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78" idx="0"/>
              <a:endCxn id="78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301	</a:t>
              </a:r>
              <a:endParaRPr lang="en-US" sz="11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6</a:t>
              </a:r>
              <a:endParaRPr lang="en-US" sz="14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6</a:t>
              </a:r>
              <a:endParaRPr lang="en-US" sz="14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6</a:t>
              </a:r>
              <a:endParaRPr lang="en-US" sz="105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6934046" y="745704"/>
            <a:ext cx="1252151" cy="1252151"/>
            <a:chOff x="551936" y="1079156"/>
            <a:chExt cx="1252151" cy="1252151"/>
          </a:xfrm>
        </p:grpSpPr>
        <p:sp>
          <p:nvSpPr>
            <p:cNvPr id="91" name="Oval 90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91" idx="0"/>
              <a:endCxn id="91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401	</a:t>
              </a:r>
              <a:endParaRPr lang="en-US" sz="11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8</a:t>
              </a:r>
              <a:endParaRPr lang="en-US" sz="1400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13</a:t>
              </a:r>
              <a:endParaRPr lang="en-US" sz="14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4</a:t>
              </a:r>
              <a:endParaRPr lang="en-US" sz="14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9</a:t>
              </a:r>
              <a:endParaRPr lang="en-US" sz="14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5</a:t>
              </a:r>
              <a:endParaRPr lang="en-US" sz="1050" dirty="0"/>
            </a:p>
          </p:txBody>
        </p:sp>
      </p:grpSp>
      <p:cxnSp>
        <p:nvCxnSpPr>
          <p:cNvPr id="103" name="Straight Arrow Connector 102"/>
          <p:cNvCxnSpPr>
            <a:stCxn id="52" idx="6"/>
            <a:endCxn id="91" idx="2"/>
          </p:cNvCxnSpPr>
          <p:nvPr/>
        </p:nvCxnSpPr>
        <p:spPr>
          <a:xfrm>
            <a:off x="5976551" y="1328495"/>
            <a:ext cx="957495" cy="4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7080718" y="2632558"/>
            <a:ext cx="1252151" cy="1252151"/>
            <a:chOff x="551936" y="1079156"/>
            <a:chExt cx="1252151" cy="1252151"/>
          </a:xfrm>
        </p:grpSpPr>
        <p:sp>
          <p:nvSpPr>
            <p:cNvPr id="105" name="Oval 104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105" idx="0"/>
              <a:endCxn id="105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501	</a:t>
              </a:r>
              <a:endParaRPr lang="en-US" sz="11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6</a:t>
              </a:r>
              <a:endParaRPr lang="en-US" sz="1400" b="1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13</a:t>
              </a:r>
              <a:endParaRPr lang="en-US" sz="1400" b="1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6</a:t>
              </a:r>
              <a:endParaRPr lang="en-US" sz="1400" b="1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13</a:t>
              </a:r>
              <a:endParaRPr lang="en-US" sz="1400" b="1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7</a:t>
              </a:r>
              <a:endParaRPr lang="en-US" sz="1050" dirty="0"/>
            </a:p>
          </p:txBody>
        </p:sp>
      </p:grpSp>
      <p:cxnSp>
        <p:nvCxnSpPr>
          <p:cNvPr id="116" name="Straight Arrow Connector 115"/>
          <p:cNvCxnSpPr>
            <a:stCxn id="65" idx="6"/>
            <a:endCxn id="105" idx="2"/>
          </p:cNvCxnSpPr>
          <p:nvPr/>
        </p:nvCxnSpPr>
        <p:spPr>
          <a:xfrm>
            <a:off x="6032468" y="3045846"/>
            <a:ext cx="1048250" cy="21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8" idx="6"/>
            <a:endCxn id="105" idx="2"/>
          </p:cNvCxnSpPr>
          <p:nvPr/>
        </p:nvCxnSpPr>
        <p:spPr>
          <a:xfrm flipV="1">
            <a:off x="6079396" y="3258634"/>
            <a:ext cx="1001322" cy="1694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9341341" y="1091400"/>
            <a:ext cx="1252151" cy="1252151"/>
            <a:chOff x="551936" y="1079156"/>
            <a:chExt cx="1252151" cy="1252151"/>
          </a:xfrm>
        </p:grpSpPr>
        <p:sp>
          <p:nvSpPr>
            <p:cNvPr id="120" name="Oval 119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120" idx="0"/>
              <a:endCxn id="120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601	</a:t>
              </a:r>
              <a:endParaRPr lang="en-US" sz="11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13</a:t>
              </a:r>
              <a:endParaRPr lang="en-US" sz="1400" b="1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13</a:t>
              </a:r>
              <a:endParaRPr lang="en-US" sz="1400" b="1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13</a:t>
              </a:r>
              <a:endParaRPr lang="en-US" sz="1400" b="1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13</a:t>
              </a:r>
              <a:endParaRPr lang="en-US" sz="1400" b="1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0</a:t>
              </a:r>
              <a:endParaRPr lang="en-US" sz="1050" dirty="0"/>
            </a:p>
          </p:txBody>
        </p:sp>
      </p:grpSp>
      <p:cxnSp>
        <p:nvCxnSpPr>
          <p:cNvPr id="131" name="Straight Arrow Connector 130"/>
          <p:cNvCxnSpPr>
            <a:stCxn id="91" idx="6"/>
            <a:endCxn id="120" idx="2"/>
          </p:cNvCxnSpPr>
          <p:nvPr/>
        </p:nvCxnSpPr>
        <p:spPr>
          <a:xfrm>
            <a:off x="8186197" y="1371780"/>
            <a:ext cx="1155144" cy="34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5" idx="6"/>
            <a:endCxn id="120" idx="2"/>
          </p:cNvCxnSpPr>
          <p:nvPr/>
        </p:nvCxnSpPr>
        <p:spPr>
          <a:xfrm flipV="1">
            <a:off x="8332869" y="1717476"/>
            <a:ext cx="1008472" cy="15411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277177" y="5598520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8225777" y="3523725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9783475" y="2349608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0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5554998" y="1828925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4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239811" y="3650176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4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286878" y="1965358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l-GR" dirty="0" smtClean="0"/>
              <a:t>=4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1052" y="597310"/>
            <a:ext cx="107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</a:t>
            </a:r>
            <a:r>
              <a:rPr lang="el-GR" baseline="-25000" dirty="0" smtClean="0"/>
              <a:t>4</a:t>
            </a:r>
            <a:r>
              <a:rPr lang="el-GR" dirty="0" smtClean="0"/>
              <a:t> =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4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855337"/>
              </p:ext>
            </p:extLst>
          </p:nvPr>
        </p:nvGraphicFramePr>
        <p:xfrm>
          <a:off x="6640470" y="4216400"/>
          <a:ext cx="5401742" cy="2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3" imgW="5742070" imgH="2522244" progId="Word.Document.12">
                  <p:embed/>
                </p:oleObj>
              </mc:Choice>
              <mc:Fallback>
                <p:oleObj name="Document" r:id="rId3" imgW="5742070" imgH="25222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0470" y="4216400"/>
                        <a:ext cx="5401742" cy="2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152400" y="5758249"/>
            <a:ext cx="1252151" cy="1252151"/>
            <a:chOff x="551936" y="1079156"/>
            <a:chExt cx="1252151" cy="1252151"/>
          </a:xfrm>
        </p:grpSpPr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30" idx="0"/>
              <a:endCxn id="30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err="1" smtClean="0"/>
                <a:t>Δρασ</a:t>
              </a:r>
              <a:r>
                <a:rPr lang="el-GR" sz="1100" dirty="0" smtClean="0"/>
                <a:t>.	</a:t>
              </a:r>
              <a:endParaRPr lang="en-US" sz="11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ΑΧΕ</a:t>
              </a:r>
              <a:endParaRPr lang="en-US" sz="14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ΑΧΛ</a:t>
              </a:r>
              <a:endParaRPr lang="en-US" sz="14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EXE</a:t>
              </a:r>
              <a:endParaRPr lang="en-US" sz="14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ΕΧΛ</a:t>
              </a:r>
              <a:endParaRPr lang="en-US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/>
                <a:t>dur</a:t>
              </a:r>
              <a:endParaRPr lang="en-US" sz="105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4780317" y="2419770"/>
            <a:ext cx="1252151" cy="1252151"/>
            <a:chOff x="551936" y="1079156"/>
            <a:chExt cx="1252151" cy="1252151"/>
          </a:xfrm>
        </p:grpSpPr>
        <p:sp>
          <p:nvSpPr>
            <p:cNvPr id="65" name="Oval 64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65" idx="0"/>
              <a:endCxn id="65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202	</a:t>
              </a:r>
              <a:endParaRPr lang="en-US" sz="11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2</a:t>
              </a:r>
              <a:endParaRPr lang="en-US" sz="14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2</a:t>
              </a:r>
              <a:endParaRPr lang="en-US" sz="1400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2</a:t>
              </a:r>
              <a:endParaRPr lang="en-US" sz="105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4827245" y="4327383"/>
            <a:ext cx="1252151" cy="1252151"/>
            <a:chOff x="551936" y="1079156"/>
            <a:chExt cx="1252151" cy="1252151"/>
          </a:xfrm>
        </p:grpSpPr>
        <p:sp>
          <p:nvSpPr>
            <p:cNvPr id="78" name="Oval 77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78" idx="0"/>
              <a:endCxn id="78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301*	</a:t>
              </a:r>
              <a:endParaRPr lang="en-US" sz="11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2</a:t>
              </a:r>
              <a:endParaRPr lang="en-US" sz="1400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2</a:t>
              </a:r>
              <a:endParaRPr lang="en-US" sz="14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2</a:t>
              </a:r>
              <a:endParaRPr lang="en-US" sz="105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6934046" y="745704"/>
            <a:ext cx="1252151" cy="1252151"/>
            <a:chOff x="551936" y="1079156"/>
            <a:chExt cx="1252151" cy="1252151"/>
          </a:xfrm>
        </p:grpSpPr>
        <p:sp>
          <p:nvSpPr>
            <p:cNvPr id="91" name="Oval 90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91" idx="0"/>
              <a:endCxn id="91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401	</a:t>
              </a:r>
              <a:endParaRPr lang="en-US" sz="11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4</a:t>
              </a:r>
              <a:endParaRPr lang="en-US" sz="1400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9</a:t>
              </a:r>
              <a:endParaRPr lang="en-US" sz="14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5</a:t>
              </a:r>
              <a:endParaRPr lang="en-US" sz="14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5</a:t>
              </a:r>
              <a:endParaRPr lang="en-US" sz="105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7080718" y="2632558"/>
            <a:ext cx="1252151" cy="1252151"/>
            <a:chOff x="551936" y="1079156"/>
            <a:chExt cx="1252151" cy="1252151"/>
          </a:xfrm>
        </p:grpSpPr>
        <p:sp>
          <p:nvSpPr>
            <p:cNvPr id="105" name="Oval 104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105" idx="0"/>
              <a:endCxn id="105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501	</a:t>
              </a:r>
              <a:endParaRPr lang="en-US" sz="11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2</a:t>
              </a:r>
              <a:endParaRPr lang="en-US" sz="1400" b="1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9</a:t>
              </a:r>
              <a:endParaRPr lang="en-US" sz="1400" b="1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2</a:t>
              </a:r>
              <a:endParaRPr lang="en-US" sz="1400" b="1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9</a:t>
              </a:r>
              <a:endParaRPr lang="en-US" sz="1400" b="1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7</a:t>
              </a:r>
              <a:endParaRPr lang="en-US" sz="1050" dirty="0"/>
            </a:p>
          </p:txBody>
        </p:sp>
      </p:grpSp>
      <p:cxnSp>
        <p:nvCxnSpPr>
          <p:cNvPr id="116" name="Straight Arrow Connector 115"/>
          <p:cNvCxnSpPr>
            <a:stCxn id="65" idx="6"/>
            <a:endCxn id="105" idx="2"/>
          </p:cNvCxnSpPr>
          <p:nvPr/>
        </p:nvCxnSpPr>
        <p:spPr>
          <a:xfrm>
            <a:off x="6032468" y="3045846"/>
            <a:ext cx="1048250" cy="21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78" idx="6"/>
            <a:endCxn id="105" idx="2"/>
          </p:cNvCxnSpPr>
          <p:nvPr/>
        </p:nvCxnSpPr>
        <p:spPr>
          <a:xfrm flipV="1">
            <a:off x="6079396" y="3258634"/>
            <a:ext cx="1001322" cy="169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9341341" y="1091400"/>
            <a:ext cx="1252151" cy="1252151"/>
            <a:chOff x="551936" y="1079156"/>
            <a:chExt cx="1252151" cy="1252151"/>
          </a:xfrm>
        </p:grpSpPr>
        <p:sp>
          <p:nvSpPr>
            <p:cNvPr id="120" name="Oval 119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120" idx="0"/>
              <a:endCxn id="120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601	</a:t>
              </a:r>
              <a:endParaRPr lang="en-US" sz="11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9</a:t>
              </a:r>
              <a:endParaRPr lang="en-US" sz="1400" b="1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9</a:t>
              </a:r>
              <a:endParaRPr lang="en-US" sz="1400" b="1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9</a:t>
              </a:r>
              <a:endParaRPr lang="en-US" sz="1400" b="1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9</a:t>
              </a:r>
              <a:endParaRPr lang="en-US" sz="1400" b="1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0</a:t>
              </a:r>
              <a:endParaRPr lang="en-US" sz="1050" dirty="0"/>
            </a:p>
          </p:txBody>
        </p:sp>
      </p:grpSp>
      <p:cxnSp>
        <p:nvCxnSpPr>
          <p:cNvPr id="131" name="Straight Arrow Connector 130"/>
          <p:cNvCxnSpPr>
            <a:stCxn id="91" idx="6"/>
            <a:endCxn id="120" idx="2"/>
          </p:cNvCxnSpPr>
          <p:nvPr/>
        </p:nvCxnSpPr>
        <p:spPr>
          <a:xfrm>
            <a:off x="8186197" y="1371780"/>
            <a:ext cx="1155144" cy="34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5" idx="6"/>
            <a:endCxn id="120" idx="2"/>
          </p:cNvCxnSpPr>
          <p:nvPr/>
        </p:nvCxnSpPr>
        <p:spPr>
          <a:xfrm flipV="1">
            <a:off x="8332869" y="1717476"/>
            <a:ext cx="1008472" cy="154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277177" y="5598520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8225777" y="3523725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9783475" y="2349608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0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239811" y="3650176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0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286878" y="1965358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l-GR" dirty="0" smtClean="0"/>
              <a:t>=4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1052" y="597310"/>
            <a:ext cx="107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</a:t>
            </a:r>
            <a:r>
              <a:rPr lang="el-GR" baseline="-25000" dirty="0" smtClean="0"/>
              <a:t>5</a:t>
            </a:r>
            <a:r>
              <a:rPr lang="el-GR" dirty="0" smtClean="0"/>
              <a:t> =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855337"/>
              </p:ext>
            </p:extLst>
          </p:nvPr>
        </p:nvGraphicFramePr>
        <p:xfrm>
          <a:off x="6640470" y="4216400"/>
          <a:ext cx="5401742" cy="2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3" imgW="5742070" imgH="2522244" progId="Word.Document.12">
                  <p:embed/>
                </p:oleObj>
              </mc:Choice>
              <mc:Fallback>
                <p:oleObj name="Document" r:id="rId3" imgW="5742070" imgH="25222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0470" y="4216400"/>
                        <a:ext cx="5401742" cy="2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152400" y="5758249"/>
            <a:ext cx="1252151" cy="1252151"/>
            <a:chOff x="551936" y="1079156"/>
            <a:chExt cx="1252151" cy="1252151"/>
          </a:xfrm>
        </p:grpSpPr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30" idx="0"/>
              <a:endCxn id="30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err="1" smtClean="0"/>
                <a:t>Δρασ</a:t>
              </a:r>
              <a:r>
                <a:rPr lang="el-GR" sz="1100" dirty="0" smtClean="0"/>
                <a:t>.	</a:t>
              </a:r>
              <a:endParaRPr lang="en-US" sz="11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ΑΧΕ</a:t>
              </a:r>
              <a:endParaRPr lang="en-US" sz="14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ΑΧΛ</a:t>
              </a:r>
              <a:endParaRPr lang="en-US" sz="14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EXE</a:t>
              </a:r>
              <a:endParaRPr lang="en-US" sz="14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ΕΧΛ</a:t>
              </a:r>
              <a:endParaRPr lang="en-US" sz="1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 smtClean="0"/>
                <a:t>dur</a:t>
              </a:r>
              <a:endParaRPr lang="en-US" sz="105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6934046" y="745704"/>
            <a:ext cx="1252151" cy="1252151"/>
            <a:chOff x="551936" y="1079156"/>
            <a:chExt cx="1252151" cy="1252151"/>
          </a:xfrm>
        </p:grpSpPr>
        <p:sp>
          <p:nvSpPr>
            <p:cNvPr id="91" name="Oval 90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91" idx="0"/>
              <a:endCxn id="91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401	</a:t>
              </a:r>
              <a:endParaRPr lang="en-US" sz="11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2</a:t>
              </a:r>
              <a:endParaRPr lang="en-US" sz="1400" b="1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7</a:t>
              </a:r>
              <a:endParaRPr lang="en-US" sz="14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5</a:t>
              </a:r>
              <a:endParaRPr lang="en-US" sz="14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5</a:t>
              </a:r>
              <a:endParaRPr lang="en-US" sz="105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7080718" y="2632558"/>
            <a:ext cx="1252151" cy="1252151"/>
            <a:chOff x="551936" y="1079156"/>
            <a:chExt cx="1252151" cy="1252151"/>
          </a:xfrm>
        </p:grpSpPr>
        <p:sp>
          <p:nvSpPr>
            <p:cNvPr id="105" name="Oval 104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105" idx="0"/>
              <a:endCxn id="105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501	</a:t>
              </a:r>
              <a:endParaRPr lang="en-US" sz="11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7</a:t>
              </a:r>
              <a:endParaRPr lang="en-US" sz="1400" b="1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0</a:t>
              </a:r>
              <a:endParaRPr lang="en-US" sz="1400" b="1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7</a:t>
              </a:r>
              <a:endParaRPr lang="en-US" sz="1400" b="1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7</a:t>
              </a:r>
              <a:endParaRPr lang="en-US" sz="1050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="" xmlns:a16="http://schemas.microsoft.com/office/drawing/2014/main" id="{8CE322C3-7321-4094-9053-442B78AB7F78}"/>
              </a:ext>
            </a:extLst>
          </p:cNvPr>
          <p:cNvGrpSpPr/>
          <p:nvPr/>
        </p:nvGrpSpPr>
        <p:grpSpPr>
          <a:xfrm>
            <a:off x="9341341" y="1091400"/>
            <a:ext cx="1252151" cy="1252151"/>
            <a:chOff x="551936" y="1079156"/>
            <a:chExt cx="1252151" cy="1252151"/>
          </a:xfrm>
        </p:grpSpPr>
        <p:sp>
          <p:nvSpPr>
            <p:cNvPr id="120" name="Oval 119">
              <a:extLst>
                <a:ext uri="{FF2B5EF4-FFF2-40B4-BE49-F238E27FC236}">
                  <a16:creationId xmlns="" xmlns:a16="http://schemas.microsoft.com/office/drawing/2014/main" id="{2264B85E-9358-4141-A519-BCF03DCA7A1B}"/>
                </a:ext>
              </a:extLst>
            </p:cNvPr>
            <p:cNvSpPr/>
            <p:nvPr/>
          </p:nvSpPr>
          <p:spPr>
            <a:xfrm>
              <a:off x="551936" y="1079156"/>
              <a:ext cx="1252151" cy="12521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="" xmlns:a16="http://schemas.microsoft.com/office/drawing/2014/main" id="{E54EF286-606B-45EF-A2C6-2E8CDED16502}"/>
                </a:ext>
              </a:extLst>
            </p:cNvPr>
            <p:cNvCxnSpPr>
              <a:stCxn id="120" idx="0"/>
              <a:endCxn id="120" idx="4"/>
            </p:cNvCxnSpPr>
            <p:nvPr/>
          </p:nvCxnSpPr>
          <p:spPr>
            <a:xfrm>
              <a:off x="1178012" y="1079156"/>
              <a:ext cx="0" cy="12521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="" xmlns:a16="http://schemas.microsoft.com/office/drawing/2014/main" id="{84E42041-3AED-40CB-A7EF-A19EDAE6E4A5}"/>
                </a:ext>
              </a:extLst>
            </p:cNvPr>
            <p:cNvCxnSpPr/>
            <p:nvPr/>
          </p:nvCxnSpPr>
          <p:spPr>
            <a:xfrm flipH="1">
              <a:off x="626076" y="1482810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="" xmlns:a16="http://schemas.microsoft.com/office/drawing/2014/main" id="{FE35090C-FD61-486A-AAEA-53FB097D00A9}"/>
                </a:ext>
              </a:extLst>
            </p:cNvPr>
            <p:cNvCxnSpPr/>
            <p:nvPr/>
          </p:nvCxnSpPr>
          <p:spPr>
            <a:xfrm>
              <a:off x="626076" y="1886465"/>
              <a:ext cx="10709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="" xmlns:a16="http://schemas.microsoft.com/office/drawing/2014/main" id="{B0FD737F-D5B9-4253-A99A-B6FBB69C0CCF}"/>
                </a:ext>
              </a:extLst>
            </p:cNvPr>
            <p:cNvSpPr txBox="1"/>
            <p:nvPr/>
          </p:nvSpPr>
          <p:spPr>
            <a:xfrm>
              <a:off x="654781" y="1506381"/>
              <a:ext cx="5791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100" dirty="0" smtClean="0"/>
                <a:t>601	</a:t>
              </a:r>
              <a:endParaRPr lang="en-US" sz="11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898ADFCC-7FE8-48AF-A02D-621D1F55FA95}"/>
                </a:ext>
              </a:extLst>
            </p:cNvPr>
            <p:cNvSpPr txBox="1"/>
            <p:nvPr/>
          </p:nvSpPr>
          <p:spPr>
            <a:xfrm>
              <a:off x="780229" y="1943852"/>
              <a:ext cx="57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7</a:t>
              </a:r>
              <a:endParaRPr lang="en-US" sz="1400" b="1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A98974DB-0B11-4763-82CA-15751107CFF0}"/>
                </a:ext>
              </a:extLst>
            </p:cNvPr>
            <p:cNvSpPr txBox="1"/>
            <p:nvPr/>
          </p:nvSpPr>
          <p:spPr>
            <a:xfrm>
              <a:off x="1233929" y="1967463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7</a:t>
              </a:r>
              <a:endParaRPr lang="en-US" sz="1400" b="1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="" xmlns:a16="http://schemas.microsoft.com/office/drawing/2014/main" id="{825C7E4A-8A2D-4BCD-9BA0-D566D8863A08}"/>
                </a:ext>
              </a:extLst>
            </p:cNvPr>
            <p:cNvSpPr txBox="1"/>
            <p:nvPr/>
          </p:nvSpPr>
          <p:spPr>
            <a:xfrm>
              <a:off x="770241" y="1167598"/>
              <a:ext cx="48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7</a:t>
              </a:r>
              <a:endParaRPr lang="en-US" sz="1400" b="1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="" xmlns:a16="http://schemas.microsoft.com/office/drawing/2014/main" id="{E52BC1C3-0ADE-46D4-A7D2-73C8E3320511}"/>
                </a:ext>
              </a:extLst>
            </p:cNvPr>
            <p:cNvSpPr txBox="1"/>
            <p:nvPr/>
          </p:nvSpPr>
          <p:spPr>
            <a:xfrm>
              <a:off x="1272392" y="1194486"/>
              <a:ext cx="518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b="1" dirty="0" smtClean="0"/>
                <a:t>7</a:t>
              </a:r>
              <a:endParaRPr lang="en-US" sz="1400" b="1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="" xmlns:a16="http://schemas.microsoft.com/office/drawing/2014/main" id="{9C4A829A-6F17-49F7-A6AE-7FBD7100525D}"/>
                </a:ext>
              </a:extLst>
            </p:cNvPr>
            <p:cNvSpPr txBox="1"/>
            <p:nvPr/>
          </p:nvSpPr>
          <p:spPr>
            <a:xfrm>
              <a:off x="1275427" y="1538189"/>
              <a:ext cx="3815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050" dirty="0" smtClean="0"/>
                <a:t>0</a:t>
              </a:r>
              <a:endParaRPr lang="en-US" sz="1050" dirty="0"/>
            </a:p>
          </p:txBody>
        </p:sp>
      </p:grpSp>
      <p:cxnSp>
        <p:nvCxnSpPr>
          <p:cNvPr id="131" name="Straight Arrow Connector 130"/>
          <p:cNvCxnSpPr>
            <a:stCxn id="91" idx="6"/>
            <a:endCxn id="120" idx="2"/>
          </p:cNvCxnSpPr>
          <p:nvPr/>
        </p:nvCxnSpPr>
        <p:spPr>
          <a:xfrm>
            <a:off x="8186197" y="1371780"/>
            <a:ext cx="1155144" cy="34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05" idx="6"/>
            <a:endCxn id="120" idx="2"/>
          </p:cNvCxnSpPr>
          <p:nvPr/>
        </p:nvCxnSpPr>
        <p:spPr>
          <a:xfrm flipV="1">
            <a:off x="8332869" y="1717476"/>
            <a:ext cx="1008472" cy="154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225777" y="3523725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9783475" y="2349608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</a:t>
            </a:r>
            <a:r>
              <a:rPr lang="el-GR" dirty="0" smtClean="0"/>
              <a:t>0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286878" y="1965358"/>
            <a:ext cx="92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l-GR" dirty="0" smtClean="0"/>
              <a:t>=2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71052" y="597310"/>
            <a:ext cx="107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Τ</a:t>
            </a:r>
            <a:r>
              <a:rPr lang="el-GR" baseline="-25000" dirty="0" smtClean="0"/>
              <a:t>6</a:t>
            </a:r>
            <a:r>
              <a:rPr lang="el-GR" dirty="0" smtClean="0"/>
              <a:t> =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2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7" y="691091"/>
            <a:ext cx="5623543" cy="552535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</a:t>
            </a:r>
            <a:r>
              <a:rPr lang="el-GR" sz="1800" baseline="-25000" dirty="0" smtClean="0"/>
              <a:t>1</a:t>
            </a:r>
            <a:r>
              <a:rPr lang="en-US" sz="1800" dirty="0" smtClean="0"/>
              <a:t>=0 – </a:t>
            </a:r>
            <a:r>
              <a:rPr lang="el-GR" sz="1800" dirty="0" smtClean="0"/>
              <a:t>αρχή του μήνα</a:t>
            </a:r>
          </a:p>
          <a:p>
            <a:r>
              <a:rPr lang="el-GR" sz="1800" dirty="0" smtClean="0"/>
              <a:t>Διαθέσιμοι Αναλυτές: 8</a:t>
            </a:r>
          </a:p>
          <a:p>
            <a:r>
              <a:rPr lang="el-GR" sz="1800" dirty="0" smtClean="0"/>
              <a:t>ΣΔΑ = {100} = ΔΙΣΔΑ</a:t>
            </a:r>
          </a:p>
          <a:p>
            <a:r>
              <a:rPr lang="el-GR" sz="1800" dirty="0" smtClean="0"/>
              <a:t>Αναθέτουμε στην 100, 6 Αναλυτές για 4 μήνες / Διαθέσιμοι Αναλυτές: 2 </a:t>
            </a:r>
          </a:p>
          <a:p>
            <a:endParaRPr lang="el-GR" sz="1800" dirty="0"/>
          </a:p>
          <a:p>
            <a:r>
              <a:rPr lang="el-GR" sz="1800" dirty="0" smtClean="0"/>
              <a:t>Τ</a:t>
            </a:r>
            <a:r>
              <a:rPr lang="el-GR" sz="1800" baseline="-25000" dirty="0" smtClean="0"/>
              <a:t>2</a:t>
            </a:r>
            <a:r>
              <a:rPr lang="el-GR" sz="1800" dirty="0" smtClean="0"/>
              <a:t> = Τ</a:t>
            </a:r>
            <a:r>
              <a:rPr lang="el-GR" sz="1800" baseline="-25000" dirty="0" smtClean="0"/>
              <a:t>1</a:t>
            </a:r>
            <a:r>
              <a:rPr lang="el-GR" sz="1800" dirty="0" smtClean="0"/>
              <a:t> + </a:t>
            </a:r>
            <a:r>
              <a:rPr lang="en-US" sz="1800" dirty="0" smtClean="0"/>
              <a:t>dur</a:t>
            </a:r>
            <a:r>
              <a:rPr lang="en-US" sz="1800" baseline="-25000" dirty="0" smtClean="0"/>
              <a:t>100</a:t>
            </a:r>
            <a:r>
              <a:rPr lang="en-US" sz="1800" dirty="0" smtClean="0"/>
              <a:t> = 0+</a:t>
            </a:r>
            <a:r>
              <a:rPr lang="el-GR" sz="1800" dirty="0" smtClean="0"/>
              <a:t>4</a:t>
            </a:r>
            <a:r>
              <a:rPr lang="en-US" sz="1800" dirty="0" smtClean="0"/>
              <a:t>=4</a:t>
            </a:r>
            <a:r>
              <a:rPr lang="el-GR" sz="1800" dirty="0" smtClean="0"/>
              <a:t> – αρχή του 5</a:t>
            </a:r>
            <a:r>
              <a:rPr lang="el-GR" sz="1800" baseline="30000" dirty="0" smtClean="0"/>
              <a:t>ου</a:t>
            </a:r>
            <a:r>
              <a:rPr lang="el-GR" sz="1800" dirty="0" smtClean="0"/>
              <a:t> μήνα</a:t>
            </a:r>
            <a:endParaRPr lang="en-US" sz="1800" dirty="0" smtClean="0"/>
          </a:p>
          <a:p>
            <a:r>
              <a:rPr lang="el-GR" sz="1800" dirty="0" smtClean="0"/>
              <a:t>Διαθέσιμοι Αναλυτές: 8 Αναλυτές</a:t>
            </a:r>
          </a:p>
          <a:p>
            <a:r>
              <a:rPr lang="el-GR" sz="1800" dirty="0" smtClean="0"/>
              <a:t>ΣΔΑ = {101,102} </a:t>
            </a:r>
          </a:p>
          <a:p>
            <a:r>
              <a:rPr lang="el-GR" sz="1800" dirty="0" smtClean="0"/>
              <a:t>ΔΙΣΔΑ = {102,101} γιατί </a:t>
            </a:r>
            <a:r>
              <a:rPr lang="en-US" sz="1800" dirty="0" smtClean="0"/>
              <a:t>F</a:t>
            </a:r>
            <a:r>
              <a:rPr lang="en-US" sz="1800" baseline="-25000" dirty="0"/>
              <a:t>102</a:t>
            </a:r>
            <a:r>
              <a:rPr lang="en-US" sz="1800" dirty="0" smtClean="0"/>
              <a:t> = 0 &amp; F</a:t>
            </a:r>
            <a:r>
              <a:rPr lang="en-US" sz="1800" baseline="-25000" dirty="0" smtClean="0"/>
              <a:t>101</a:t>
            </a:r>
            <a:r>
              <a:rPr lang="en-US" sz="1800" dirty="0" smtClean="0"/>
              <a:t>=3</a:t>
            </a:r>
          </a:p>
          <a:p>
            <a:r>
              <a:rPr lang="el-GR" sz="1800" dirty="0" smtClean="0"/>
              <a:t>Αναθέτουμε στην 102, 4 Αναλυτές για 3 μήνες / Διαθέσιμοι Αναλυτές: 4</a:t>
            </a:r>
          </a:p>
          <a:p>
            <a:r>
              <a:rPr lang="el-GR" sz="1800" dirty="0" smtClean="0"/>
              <a:t>Δεν μπορούμε να κάνουμε ανάθεση στην 101 καθώς δεν επαρκούν οι πόροι.</a:t>
            </a:r>
          </a:p>
          <a:p>
            <a:endParaRPr lang="el-GR" sz="3600" dirty="0"/>
          </a:p>
          <a:p>
            <a:endParaRPr lang="en-US" sz="27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97538" y="691091"/>
            <a:ext cx="5623543" cy="5525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l-GR" sz="1700" dirty="0" smtClean="0"/>
          </a:p>
          <a:p>
            <a:r>
              <a:rPr lang="el-GR" sz="1700" dirty="0" smtClean="0"/>
              <a:t>Τ</a:t>
            </a:r>
            <a:r>
              <a:rPr lang="el-GR" sz="1700" baseline="-25000" dirty="0" smtClean="0"/>
              <a:t>3</a:t>
            </a:r>
            <a:r>
              <a:rPr lang="el-GR" sz="1700" dirty="0" smtClean="0"/>
              <a:t> =  7 – αρχή του 8</a:t>
            </a:r>
            <a:r>
              <a:rPr lang="el-GR" sz="1700" baseline="30000" dirty="0" smtClean="0"/>
              <a:t>ου</a:t>
            </a:r>
            <a:r>
              <a:rPr lang="el-GR" sz="1700" dirty="0" smtClean="0"/>
              <a:t> μήνα</a:t>
            </a:r>
          </a:p>
          <a:p>
            <a:r>
              <a:rPr lang="el-GR" sz="1700" dirty="0" smtClean="0"/>
              <a:t>Διαθέσιμοι Αναλυτές: 8 Αναλυτές</a:t>
            </a:r>
          </a:p>
          <a:p>
            <a:r>
              <a:rPr lang="el-GR" sz="1700" dirty="0" smtClean="0"/>
              <a:t>ΣΔΑ = {101,301}</a:t>
            </a:r>
          </a:p>
          <a:p>
            <a:r>
              <a:rPr lang="el-GR" sz="1700" dirty="0" smtClean="0"/>
              <a:t>ΔΙΣΔΑ</a:t>
            </a:r>
            <a:r>
              <a:rPr lang="en-US" sz="1700" dirty="0" smtClean="0"/>
              <a:t> = {101,301}</a:t>
            </a:r>
            <a:endParaRPr lang="el-GR" sz="1700" dirty="0" smtClean="0"/>
          </a:p>
          <a:p>
            <a:r>
              <a:rPr lang="el-GR" sz="1700" dirty="0" smtClean="0"/>
              <a:t>(πόροι </a:t>
            </a:r>
            <a:r>
              <a:rPr lang="en-US" sz="1700" dirty="0" smtClean="0"/>
              <a:t>x </a:t>
            </a:r>
            <a:r>
              <a:rPr lang="el-GR" sz="1700" dirty="0" smtClean="0"/>
              <a:t>διάρκεια)</a:t>
            </a:r>
            <a:r>
              <a:rPr lang="el-GR" sz="1700" baseline="-25000" dirty="0" smtClean="0"/>
              <a:t>101 </a:t>
            </a:r>
            <a:r>
              <a:rPr lang="el-GR" sz="1700" dirty="0"/>
              <a:t>=</a:t>
            </a:r>
            <a:r>
              <a:rPr lang="el-GR" sz="1700" baseline="-25000" dirty="0" smtClean="0"/>
              <a:t> </a:t>
            </a:r>
            <a:r>
              <a:rPr lang="el-GR" sz="1700" dirty="0"/>
              <a:t>8 </a:t>
            </a:r>
            <a:r>
              <a:rPr lang="en-US" sz="1700" dirty="0"/>
              <a:t>x 4 = 32</a:t>
            </a:r>
            <a:endParaRPr lang="el-GR" sz="1700" dirty="0"/>
          </a:p>
          <a:p>
            <a:r>
              <a:rPr lang="el-GR" sz="1700" dirty="0" smtClean="0"/>
              <a:t>(πόροι </a:t>
            </a:r>
            <a:r>
              <a:rPr lang="en-US" sz="1700" dirty="0" smtClean="0"/>
              <a:t>x </a:t>
            </a:r>
            <a:r>
              <a:rPr lang="el-GR" sz="1700" dirty="0" smtClean="0"/>
              <a:t>διάρκεια)</a:t>
            </a:r>
            <a:r>
              <a:rPr lang="el-GR" sz="1700" baseline="-25000" dirty="0"/>
              <a:t>301</a:t>
            </a:r>
            <a:r>
              <a:rPr lang="el-GR" sz="1700" dirty="0" smtClean="0"/>
              <a:t> = </a:t>
            </a:r>
            <a:r>
              <a:rPr lang="en-US" sz="1700" dirty="0" smtClean="0"/>
              <a:t>2 x 6 = 12</a:t>
            </a:r>
          </a:p>
          <a:p>
            <a:r>
              <a:rPr lang="el-GR" sz="1700" dirty="0" smtClean="0"/>
              <a:t>Αναθέτουμε στην 101, 8 Αναλυτές για 4 μήνες/ Διαθέσιμοι Αναλυτές: 0</a:t>
            </a:r>
          </a:p>
          <a:p>
            <a:r>
              <a:rPr lang="el-GR" sz="1700" dirty="0" smtClean="0"/>
              <a:t>Δεν μπορούμε να κάνουμε ανάθεση στην 301 καθώς δεν υπάρχουν καν πόροι.</a:t>
            </a:r>
          </a:p>
          <a:p>
            <a:endParaRPr lang="el-GR" sz="2700" dirty="0" smtClean="0"/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56004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458" y="461727"/>
            <a:ext cx="5179142" cy="6156356"/>
          </a:xfrm>
        </p:spPr>
        <p:txBody>
          <a:bodyPr>
            <a:normAutofit fontScale="85000" lnSpcReduction="20000"/>
          </a:bodyPr>
          <a:lstStyle/>
          <a:p>
            <a:r>
              <a:rPr lang="el-GR" sz="2000" dirty="0" smtClean="0"/>
              <a:t>Τ</a:t>
            </a:r>
            <a:r>
              <a:rPr lang="el-GR" sz="2000" baseline="-25000" dirty="0" smtClean="0"/>
              <a:t>4</a:t>
            </a:r>
            <a:r>
              <a:rPr lang="el-GR" sz="2000" dirty="0" smtClean="0"/>
              <a:t> = 11 – αρχή του 12</a:t>
            </a:r>
            <a:r>
              <a:rPr lang="el-GR" sz="2000" baseline="30000" dirty="0" smtClean="0"/>
              <a:t>ου</a:t>
            </a:r>
            <a:r>
              <a:rPr lang="el-GR" sz="2000" dirty="0" smtClean="0"/>
              <a:t> μήνα</a:t>
            </a:r>
          </a:p>
          <a:p>
            <a:r>
              <a:rPr lang="el-GR" sz="2000" dirty="0" smtClean="0"/>
              <a:t>Διαθέσιμοι Αναλυτές: 8</a:t>
            </a:r>
          </a:p>
          <a:p>
            <a:r>
              <a:rPr lang="el-GR" sz="2000" dirty="0" smtClean="0"/>
              <a:t>ΣΔΑ = {201,202,301}</a:t>
            </a:r>
          </a:p>
          <a:p>
            <a:r>
              <a:rPr lang="el-GR" sz="2000" dirty="0" smtClean="0"/>
              <a:t>ΔΙΣΔΑ = {301,201,202}</a:t>
            </a:r>
          </a:p>
          <a:p>
            <a:r>
              <a:rPr lang="el-GR" sz="2000" dirty="0"/>
              <a:t>(πόροι </a:t>
            </a:r>
            <a:r>
              <a:rPr lang="en-US" sz="2000" dirty="0"/>
              <a:t>x </a:t>
            </a:r>
            <a:r>
              <a:rPr lang="el-GR" sz="2000" dirty="0" smtClean="0"/>
              <a:t>διάρκεια)</a:t>
            </a:r>
            <a:r>
              <a:rPr lang="el-GR" sz="2000" baseline="-25000" dirty="0" smtClean="0"/>
              <a:t>201</a:t>
            </a:r>
            <a:r>
              <a:rPr lang="el-GR" sz="2000" dirty="0" smtClean="0"/>
              <a:t> = 5 </a:t>
            </a:r>
            <a:r>
              <a:rPr lang="en-US" sz="2000" dirty="0" smtClean="0"/>
              <a:t>x 4 = 20</a:t>
            </a:r>
          </a:p>
          <a:p>
            <a:r>
              <a:rPr lang="el-GR" sz="2000" dirty="0"/>
              <a:t>(πόροι </a:t>
            </a:r>
            <a:r>
              <a:rPr lang="en-US" sz="2000" dirty="0" smtClean="0"/>
              <a:t>x </a:t>
            </a:r>
            <a:r>
              <a:rPr lang="el-GR" sz="2000" dirty="0" smtClean="0"/>
              <a:t>διάρκεια)</a:t>
            </a:r>
            <a:r>
              <a:rPr lang="en-US" sz="2000" baseline="-25000" dirty="0" smtClean="0"/>
              <a:t>202</a:t>
            </a:r>
            <a:r>
              <a:rPr lang="en-US" sz="2000" dirty="0" smtClean="0"/>
              <a:t> = 6 x 2 = 12</a:t>
            </a:r>
          </a:p>
          <a:p>
            <a:r>
              <a:rPr lang="el-GR" sz="2000" dirty="0" smtClean="0"/>
              <a:t>Αναθέτουμε στην 301, 2 Αναλυτές για 6 μήνες / Διαθέσιμοι Αναλυτές: 6 </a:t>
            </a:r>
          </a:p>
          <a:p>
            <a:r>
              <a:rPr lang="el-GR" sz="2000" dirty="0" smtClean="0"/>
              <a:t>Αναθέτουμε στην 201, 5 Αναλυτές για 4 μήνες / Διαθέσιμοι Αναλυτές: 1</a:t>
            </a:r>
          </a:p>
          <a:p>
            <a:r>
              <a:rPr lang="el-GR" sz="2000" dirty="0" smtClean="0"/>
              <a:t>Δεν μπορεί να γίνει ανάθεση στην 202 καθώς δεν επαρκούν οι πόροι.</a:t>
            </a:r>
            <a:endParaRPr lang="el-GR" sz="2000" dirty="0"/>
          </a:p>
          <a:p>
            <a:endParaRPr lang="el-GR" sz="2000" dirty="0" smtClean="0"/>
          </a:p>
          <a:p>
            <a:r>
              <a:rPr lang="el-GR" sz="2000" dirty="0" smtClean="0"/>
              <a:t>Τ</a:t>
            </a:r>
            <a:r>
              <a:rPr lang="el-GR" sz="2000" baseline="-25000" dirty="0" smtClean="0"/>
              <a:t>5</a:t>
            </a:r>
            <a:r>
              <a:rPr lang="el-GR" sz="2000" dirty="0" smtClean="0"/>
              <a:t> = Τ</a:t>
            </a:r>
            <a:r>
              <a:rPr lang="el-GR" sz="2000" baseline="-25000" dirty="0" smtClean="0"/>
              <a:t>4</a:t>
            </a:r>
            <a:r>
              <a:rPr lang="el-GR" sz="2000" dirty="0" smtClean="0"/>
              <a:t> + </a:t>
            </a:r>
            <a:r>
              <a:rPr lang="en-US" sz="2000" dirty="0" smtClean="0"/>
              <a:t>min{6,4} = 15 – </a:t>
            </a:r>
            <a:r>
              <a:rPr lang="el-GR" sz="2000" dirty="0" smtClean="0"/>
              <a:t>αρχή του 16</a:t>
            </a:r>
            <a:r>
              <a:rPr lang="el-GR" sz="2000" baseline="30000" dirty="0" smtClean="0"/>
              <a:t>ου</a:t>
            </a:r>
            <a:r>
              <a:rPr lang="el-GR" sz="2000" dirty="0" smtClean="0"/>
              <a:t> μήνα</a:t>
            </a:r>
          </a:p>
          <a:p>
            <a:r>
              <a:rPr lang="el-GR" sz="2000" dirty="0" smtClean="0"/>
              <a:t>Διαθέσιμοι Αναλυτές: 6 </a:t>
            </a:r>
          </a:p>
          <a:p>
            <a:r>
              <a:rPr lang="el-GR" sz="2000" dirty="0" smtClean="0"/>
              <a:t>ΣΔΑ = {202,401}</a:t>
            </a:r>
          </a:p>
          <a:p>
            <a:r>
              <a:rPr lang="el-GR" sz="2000" dirty="0" smtClean="0"/>
              <a:t>ΔΙΣΔΑ={202,401}</a:t>
            </a:r>
          </a:p>
          <a:p>
            <a:r>
              <a:rPr lang="el-GR" sz="2000" dirty="0" smtClean="0"/>
              <a:t>Αναθέτουμε στην 202, 6 Αναλυτές για 2 μήνες/ Διαθέσιμοι Αναλυτές: 0</a:t>
            </a:r>
          </a:p>
          <a:p>
            <a:r>
              <a:rPr lang="el-GR" sz="2000" dirty="0" smtClean="0"/>
              <a:t>Δεν μπορεί να γίνει ανάθεση στην 401 καθώς δεν επαρκούν οι πόροι.</a:t>
            </a:r>
          </a:p>
          <a:p>
            <a:endParaRPr lang="el-GR" sz="2000" dirty="0" smtClean="0"/>
          </a:p>
          <a:p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84374" y="734961"/>
            <a:ext cx="5179142" cy="507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1700" dirty="0" smtClean="0"/>
              <a:t>Τ</a:t>
            </a:r>
            <a:r>
              <a:rPr lang="el-GR" sz="1700" baseline="-25000" dirty="0" smtClean="0"/>
              <a:t>6</a:t>
            </a:r>
            <a:r>
              <a:rPr lang="el-GR" sz="1700" dirty="0" smtClean="0"/>
              <a:t> = Τ</a:t>
            </a:r>
            <a:r>
              <a:rPr lang="el-GR" sz="1700" baseline="-25000" dirty="0" smtClean="0"/>
              <a:t>5</a:t>
            </a:r>
            <a:r>
              <a:rPr lang="el-GR" sz="1700" dirty="0" smtClean="0"/>
              <a:t> + </a:t>
            </a:r>
            <a:r>
              <a:rPr lang="en-US" sz="1700" dirty="0" smtClean="0"/>
              <a:t>min{2,2} = 17 –</a:t>
            </a:r>
            <a:r>
              <a:rPr lang="el-GR" sz="1700" dirty="0" smtClean="0"/>
              <a:t> αρχή του 18</a:t>
            </a:r>
            <a:r>
              <a:rPr lang="el-GR" sz="1700" baseline="30000" dirty="0" smtClean="0"/>
              <a:t>ου</a:t>
            </a:r>
            <a:r>
              <a:rPr lang="el-GR" sz="1700" dirty="0" smtClean="0"/>
              <a:t> μήνα</a:t>
            </a:r>
          </a:p>
          <a:p>
            <a:r>
              <a:rPr lang="el-GR" sz="1700" dirty="0" smtClean="0"/>
              <a:t>Διαθέσιμοι Αναλυτές: 8 </a:t>
            </a:r>
          </a:p>
          <a:p>
            <a:r>
              <a:rPr lang="el-GR" sz="1700" dirty="0" smtClean="0"/>
              <a:t>ΣΔΑ = {401,501}</a:t>
            </a:r>
          </a:p>
          <a:p>
            <a:r>
              <a:rPr lang="el-GR" sz="1700" dirty="0" smtClean="0"/>
              <a:t>ΔΙΣΔΑ = {501,401}</a:t>
            </a:r>
          </a:p>
          <a:p>
            <a:r>
              <a:rPr lang="el-GR" sz="1700" dirty="0" smtClean="0"/>
              <a:t>Αναθέτουμε στην 501, 3 Αναλυτές για 7 μήνες / Διαθέσιμοι Αναλυτές: 5</a:t>
            </a:r>
          </a:p>
          <a:p>
            <a:r>
              <a:rPr lang="el-GR" sz="1700" dirty="0" smtClean="0"/>
              <a:t>Αναθέτουμε στην 401, 3 Αναλυτές για 5 μήνες</a:t>
            </a:r>
          </a:p>
          <a:p>
            <a:endParaRPr lang="el-GR" sz="1700" dirty="0" smtClean="0"/>
          </a:p>
          <a:p>
            <a:r>
              <a:rPr lang="el-GR" sz="1700" dirty="0" smtClean="0"/>
              <a:t>Η αρχική διάρκεια του έργου: 20 μήνες</a:t>
            </a:r>
            <a:endParaRPr lang="el-GR" sz="1700" dirty="0"/>
          </a:p>
          <a:p>
            <a:r>
              <a:rPr lang="el-GR" sz="1700" dirty="0" smtClean="0"/>
              <a:t>Επομένως, η νέα διάρκεια του έργου: 24 μήνες</a:t>
            </a:r>
          </a:p>
          <a:p>
            <a:r>
              <a:rPr lang="el-GR" sz="1700" dirty="0" smtClean="0"/>
              <a:t>Παράταση: 4 μηνών </a:t>
            </a:r>
          </a:p>
          <a:p>
            <a:endParaRPr lang="el-GR" sz="2000" dirty="0" smtClean="0"/>
          </a:p>
          <a:p>
            <a:endParaRPr lang="el-GR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463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729</Words>
  <Application>Microsoft Office PowerPoint</Application>
  <PresentationFormat>Widescreen</PresentationFormat>
  <Paragraphs>355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Evangelia Maniadi</dc:creator>
  <cp:lastModifiedBy>Evangelia Maniadi</cp:lastModifiedBy>
  <cp:revision>91</cp:revision>
  <dcterms:created xsi:type="dcterms:W3CDTF">2020-04-22T07:23:08Z</dcterms:created>
  <dcterms:modified xsi:type="dcterms:W3CDTF">2021-05-24T12:10:01Z</dcterms:modified>
</cp:coreProperties>
</file>