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55192361-54E6-40AC-BFE1-0412896ACB4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TaskQueue</a:t>
            </a:r>
            <a:endParaRPr b="0" lang="en-US" sz="4400" spc="-1" strike="noStrike">
              <a:latin typeface="Arial"/>
            </a:endParaRPr>
          </a:p>
        </p:txBody>
      </p:sp>
      <p:sp>
        <p:nvSpPr>
          <p:cNvPr id="42" name=""/>
          <p:cNvSpPr txBox="1"/>
          <p:nvPr/>
        </p:nvSpPr>
        <p:spPr>
          <a:xfrm>
            <a:off x="504000" y="1326600"/>
            <a:ext cx="9071640" cy="3288240"/>
          </a:xfrm>
          <a:prstGeom prst="rect">
            <a:avLst/>
          </a:prstGeom>
          <a:noFill/>
          <a:ln w="0">
            <a:noFill/>
          </a:ln>
        </p:spPr>
        <p:txBody>
          <a:bodyPr lIns="0" rIns="0" tIns="0" bIns="0" anchor="ctr">
            <a:noAutofit/>
          </a:bodyPr>
          <a:p>
            <a:pPr algn="ctr"/>
            <a:r>
              <a:rPr b="0" lang="en-US" sz="3200" spc="-1" strike="noStrike">
                <a:latin typeface="Arial"/>
              </a:rPr>
              <a:t>Mohamed Zied El Arbi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Stopping Tasks at runtime</a:t>
            </a:r>
            <a:endParaRPr b="0" lang="en-US" sz="4400" spc="-1" strike="noStrike">
              <a:latin typeface="Arial"/>
            </a:endParaRPr>
          </a:p>
        </p:txBody>
      </p:sp>
      <p:sp>
        <p:nvSpPr>
          <p:cNvPr id="60" name=""/>
          <p:cNvSpPr txBox="1"/>
          <p:nvPr/>
        </p:nvSpPr>
        <p:spPr>
          <a:xfrm>
            <a:off x="504000" y="1326600"/>
            <a:ext cx="9071640" cy="3288240"/>
          </a:xfrm>
          <a:prstGeom prst="rect">
            <a:avLst/>
          </a:prstGeom>
          <a:noFill/>
          <a:ln w="0">
            <a:noFill/>
          </a:ln>
        </p:spPr>
        <p:txBody>
          <a:bodyPr lIns="0" rIns="0" tIns="0" bIns="0">
            <a:normAutofit fontScale="35000"/>
          </a:bodyPr>
          <a:p>
            <a:pPr marL="432000" indent="-324000">
              <a:spcBef>
                <a:spcPts val="1417"/>
              </a:spcBef>
              <a:buClr>
                <a:srgbClr val="000000"/>
              </a:buClr>
              <a:buSzPct val="45000"/>
              <a:buFont typeface="Wingdings" charset="2"/>
              <a:buChar char=""/>
            </a:pPr>
            <a:r>
              <a:rPr b="0" lang="en-US" sz="1400" spc="-1" strike="noStrike">
                <a:latin typeface="Arial"/>
              </a:rPr>
              <a:t>This functionality is not present in Celery or Kafka. This should be avoided when necessary</a:t>
            </a:r>
            <a:r>
              <a:rPr b="0" lang="en-US" sz="1400" spc="-1" strike="noStrike">
                <a:latin typeface="JetBrains Mono"/>
                <a:ea typeface="JetBrains Mono"/>
              </a:rPr>
              <a:t>, and only be used by expert developers because if it is not done correctly it can cause severe issues.</a:t>
            </a:r>
            <a:br/>
            <a:br/>
            <a:r>
              <a:rPr b="0" lang="en-US" sz="1400" spc="-1" strike="noStrike">
                <a:latin typeface="JetBrains Mono"/>
                <a:ea typeface="JetBrains Mono"/>
              </a:rPr>
              <a:t>It can be done in general by causing an interruption in the worker process either by internally by causing an Exception or externally by creating an associated thread loop and waiting for a shutdown signal while running the core of your task in a child process or thread ( process should be easier to handle since we have a builtin terminate method, for threads you need more creative ways to do that either by system calls or by killing the parent worker entirely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JetBrains Mono"/>
                <a:ea typeface="JetBrains Mono"/>
              </a:rPr>
              <a:t> </a:t>
            </a:r>
            <a:endParaRPr b="0" lang="en-US" sz="1400" spc="-1" strike="noStrike">
              <a:latin typeface="Arial"/>
            </a:endParaRPr>
          </a:p>
          <a:p>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r>
              <a:rPr b="0" lang="en-US" sz="1000" spc="-1" strike="noStrike">
                <a:solidFill>
                  <a:srgbClr val="660099"/>
                </a:solidFill>
                <a:latin typeface="JetBrains Mono"/>
                <a:ea typeface="JetBrains Mono"/>
              </a:rPr>
              <a:t>priority</a:t>
            </a:r>
            <a:r>
              <a:rPr b="0" lang="en-US" sz="1000" spc="-1" strike="noStrike">
                <a:solidFill>
                  <a:srgbClr val="080808"/>
                </a:solidFill>
                <a:latin typeface="JetBrains Mono"/>
                <a:ea typeface="JetBrains Mono"/>
              </a:rPr>
              <a:t>=</a:t>
            </a:r>
            <a:r>
              <a:rPr b="0" lang="en-US" sz="1000" spc="-1" strike="noStrike">
                <a:solidFill>
                  <a:srgbClr val="1750eb"/>
                </a:solidFill>
                <a:latin typeface="JetBrains Mono"/>
                <a:ea typeface="JetBrains Mono"/>
              </a:rPr>
              <a:t>5</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start_simulation</a:t>
            </a:r>
            <a:r>
              <a:rPr b="0" lang="en-US" sz="1000" spc="-1" strike="noStrike">
                <a:solidFill>
                  <a:srgbClr val="080808"/>
                </a:solidFill>
                <a:latin typeface="JetBrains Mono"/>
                <a:ea typeface="JetBrains Mono"/>
              </a:rPr>
              <a:t>(uuid, flow_specs, user_id):</a:t>
            </a:r>
            <a:br/>
            <a:r>
              <a:rPr b="0" lang="en-US" sz="1000" spc="-1" strike="noStrike">
                <a:solidFill>
                  <a:srgbClr val="080808"/>
                </a:solidFill>
                <a:latin typeface="JetBrains Mono"/>
                <a:ea typeface="JetBrains Mono"/>
              </a:rPr>
              <a:t>    </a:t>
            </a:r>
            <a:r>
              <a:rPr b="0" i="1" lang="en-US" sz="1000" spc="-1" strike="noStrike">
                <a:solidFill>
                  <a:srgbClr val="8c8c8c"/>
                </a:solidFill>
                <a:latin typeface="JetBrains Mono"/>
                <a:ea typeface="JetBrains Mono"/>
              </a:rPr>
              <a:t>"""Background task"""</a:t>
            </a:r>
            <a:br/>
            <a:r>
              <a:rPr b="0" i="1" lang="en-US" sz="1000" spc="-1" strike="noStrike">
                <a:solidFill>
                  <a:srgbClr val="8c8c8c"/>
                </a:solidFill>
                <a:latin typeface="JetBrains Mono"/>
                <a:ea typeface="JetBrains Mono"/>
              </a:rPr>
              <a:t>    </a:t>
            </a:r>
            <a:r>
              <a:rPr b="0" lang="en-US" sz="1000" spc="-1" strike="noStrike">
                <a:solidFill>
                  <a:srgbClr val="080808"/>
                </a:solidFill>
                <a:latin typeface="JetBrains Mono"/>
                <a:ea typeface="JetBrains Mono"/>
              </a:rPr>
              <a:t>notify_one(</a:t>
            </a:r>
            <a:r>
              <a:rPr b="1" lang="en-US" sz="1000" spc="-1" strike="noStrike">
                <a:solidFill>
                  <a:srgbClr val="008080"/>
                </a:solidFill>
                <a:latin typeface="JetBrains Mono"/>
                <a:ea typeface="JetBrains Mono"/>
              </a:rPr>
              <a:t>"success"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f"Simulation </a:t>
            </a:r>
            <a:r>
              <a:rPr b="0" lang="en-US" sz="1000" spc="-1" strike="noStrike">
                <a:solidFill>
                  <a:srgbClr val="0037a6"/>
                </a:solidFill>
                <a:latin typeface="JetBrains Mono"/>
                <a:ea typeface="JetBrains Mono"/>
              </a:rPr>
              <a:t>{</a:t>
            </a:r>
            <a:r>
              <a:rPr b="0" lang="en-US" sz="1000" spc="-1" strike="noStrike">
                <a:solidFill>
                  <a:srgbClr val="080808"/>
                </a:solidFill>
                <a:latin typeface="JetBrains Mono"/>
                <a:ea typeface="JetBrains Mono"/>
              </a:rPr>
              <a:t>flow_specs.flow_cfg[</a:t>
            </a:r>
            <a:r>
              <a:rPr b="1" lang="en-US" sz="1000" spc="-1" strike="noStrike">
                <a:solidFill>
                  <a:srgbClr val="008080"/>
                </a:solidFill>
                <a:latin typeface="JetBrains Mono"/>
                <a:ea typeface="JetBrains Mono"/>
              </a:rPr>
              <a:t>'NAME'</a:t>
            </a:r>
            <a:r>
              <a:rPr b="0" lang="en-US" sz="1000" spc="-1" strike="noStrike">
                <a:solidFill>
                  <a:srgbClr val="080808"/>
                </a:solidFill>
                <a:latin typeface="JetBrains Mono"/>
                <a:ea typeface="JetBrains Mono"/>
              </a:rPr>
              <a:t>]</a:t>
            </a:r>
            <a:r>
              <a:rPr b="0" lang="en-US" sz="1000" spc="-1" strike="noStrike">
                <a:solidFill>
                  <a:srgbClr val="0037a6"/>
                </a:solidFill>
                <a:latin typeface="JetBrains Mono"/>
                <a:ea typeface="JetBrains Mono"/>
              </a:rPr>
              <a:t>}</a:t>
            </a:r>
            <a:r>
              <a:rPr b="1" lang="en-US" sz="1000" spc="-1" strike="noStrike">
                <a:solidFill>
                  <a:srgbClr val="008080"/>
                </a:solidFill>
                <a:latin typeface="JetBrains Mono"/>
                <a:ea typeface="JetBrains Mono"/>
              </a:rPr>
              <a:t> started with success"</a:t>
            </a:r>
            <a:r>
              <a:rPr b="0" lang="en-US" sz="1000" spc="-1" strike="noStrike">
                <a:solidFill>
                  <a:srgbClr val="080808"/>
                </a:solidFill>
                <a:latin typeface="JetBrains Mono"/>
                <a:ea typeface="JetBrains Mono"/>
              </a:rPr>
              <a:t>, uuid, user_id)</a:t>
            </a:r>
            <a:br/>
            <a:r>
              <a:rPr b="0" lang="en-US" sz="1000" spc="-1" strike="noStrike">
                <a:solidFill>
                  <a:srgbClr val="080808"/>
                </a:solidFill>
                <a:latin typeface="JetBrains Mono"/>
                <a:ea typeface="JetBrains Mono"/>
              </a:rPr>
              <a:t>    sigint_path = os.path.join(os.environ[</a:t>
            </a:r>
            <a:r>
              <a:rPr b="1" lang="en-US" sz="1000" spc="-1" strike="noStrike">
                <a:solidFill>
                  <a:srgbClr val="008080"/>
                </a:solidFill>
                <a:latin typeface="JetBrains Mono"/>
                <a:ea typeface="JetBrains Mono"/>
              </a:rPr>
              <a:t>"CACHE_PATH"</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"SIMULATIONS"</a:t>
            </a:r>
            <a:r>
              <a:rPr b="0" lang="en-US" sz="1000" spc="-1" strike="noStrike">
                <a:solidFill>
                  <a:srgbClr val="080808"/>
                </a:solidFill>
                <a:latin typeface="JetBrains Mono"/>
                <a:ea typeface="JetBrains Mono"/>
              </a:rPr>
              <a:t>, uuid, </a:t>
            </a:r>
            <a:r>
              <a:rPr b="1" lang="en-US" sz="1000" spc="-1" strike="noStrike">
                <a:solidFill>
                  <a:srgbClr val="008080"/>
                </a:solidFill>
                <a:latin typeface="JetBrains Mono"/>
                <a:ea typeface="JetBrains Mono"/>
              </a:rPr>
              <a:t>"SIGINT"</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with </a:t>
            </a:r>
            <a:r>
              <a:rPr b="0" lang="en-US" sz="1000" spc="-1" strike="noStrike">
                <a:solidFill>
                  <a:srgbClr val="080808"/>
                </a:solidFill>
                <a:latin typeface="JetBrains Mono"/>
                <a:ea typeface="JetBrains Mono"/>
              </a:rPr>
              <a:t>FileLock(</a:t>
            </a:r>
            <a:r>
              <a:rPr b="1" lang="en-US" sz="1000" spc="-1" strike="noStrike">
                <a:solidFill>
                  <a:srgbClr val="008080"/>
                </a:solidFill>
                <a:latin typeface="JetBrains Mono"/>
                <a:ea typeface="JetBrains Mono"/>
              </a:rPr>
              <a:t>f"</a:t>
            </a:r>
            <a:r>
              <a:rPr b="0" lang="en-US" sz="1000" spc="-1" strike="noStrike">
                <a:solidFill>
                  <a:srgbClr val="0037a6"/>
                </a:solidFill>
                <a:latin typeface="JetBrains Mono"/>
                <a:ea typeface="JetBrains Mono"/>
              </a:rPr>
              <a:t>{</a:t>
            </a:r>
            <a:r>
              <a:rPr b="0" lang="en-US" sz="1000" spc="-1" strike="noStrike">
                <a:solidFill>
                  <a:srgbClr val="080808"/>
                </a:solidFill>
                <a:latin typeface="JetBrains Mono"/>
                <a:ea typeface="JetBrains Mono"/>
              </a:rPr>
              <a:t>sigint_path</a:t>
            </a:r>
            <a:r>
              <a:rPr b="0" lang="en-US" sz="1000" spc="-1" strike="noStrike">
                <a:solidFill>
                  <a:srgbClr val="0037a6"/>
                </a:solidFill>
                <a:latin typeface="JetBrains Mono"/>
                <a:ea typeface="JetBrains Mono"/>
              </a:rPr>
              <a:t>}</a:t>
            </a:r>
            <a:r>
              <a:rPr b="1" lang="en-US" sz="1000" spc="-1" strike="noStrike">
                <a:solidFill>
                  <a:srgbClr val="008080"/>
                </a:solidFill>
                <a:latin typeface="JetBrains Mono"/>
                <a:ea typeface="JetBrains Mono"/>
              </a:rPr>
              <a:t>.lock"</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with </a:t>
            </a:r>
            <a:r>
              <a:rPr b="0" lang="en-US" sz="1000" spc="-1" strike="noStrike">
                <a:solidFill>
                  <a:srgbClr val="000080"/>
                </a:solidFill>
                <a:latin typeface="JetBrains Mono"/>
                <a:ea typeface="JetBrains Mono"/>
              </a:rPr>
              <a:t>open</a:t>
            </a:r>
            <a:r>
              <a:rPr b="0" lang="en-US" sz="1000" spc="-1" strike="noStrike">
                <a:solidFill>
                  <a:srgbClr val="080808"/>
                </a:solidFill>
                <a:latin typeface="JetBrains Mono"/>
                <a:ea typeface="JetBrains Mono"/>
              </a:rPr>
              <a:t>(sigint_path, </a:t>
            </a:r>
            <a:r>
              <a:rPr b="1" lang="en-US" sz="1000" spc="-1" strike="noStrike">
                <a:solidFill>
                  <a:srgbClr val="008080"/>
                </a:solidFill>
                <a:latin typeface="JetBrains Mono"/>
                <a:ea typeface="JetBrains Mono"/>
              </a:rPr>
              <a:t>"w"</a:t>
            </a: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as </a:t>
            </a:r>
            <a:r>
              <a:rPr b="0" lang="en-US" sz="1000" spc="-1" strike="noStrike">
                <a:solidFill>
                  <a:srgbClr val="080808"/>
                </a:solidFill>
                <a:latin typeface="JetBrains Mono"/>
                <a:ea typeface="JetBrains Mono"/>
              </a:rPr>
              <a:t>f:</a:t>
            </a:r>
            <a:br/>
            <a:r>
              <a:rPr b="0" lang="en-US" sz="1000" spc="-1" strike="noStrike">
                <a:solidFill>
                  <a:srgbClr val="080808"/>
                </a:solidFill>
                <a:latin typeface="JetBrains Mono"/>
                <a:ea typeface="JetBrains Mono"/>
              </a:rPr>
              <a:t>            f.write(</a:t>
            </a:r>
            <a:r>
              <a:rPr b="1" lang="en-US" sz="1000" spc="-1" strike="noStrike">
                <a:solidFill>
                  <a:srgbClr val="008080"/>
                </a:solidFill>
                <a:latin typeface="JetBrains Mono"/>
                <a:ea typeface="JetBrains Mono"/>
              </a:rPr>
              <a:t>"0"</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flow_process = FlowProcess(uuid, flow_specs, user_id)</a:t>
            </a:r>
            <a:br/>
            <a:r>
              <a:rPr b="0" lang="en-US" sz="1000" spc="-1" strike="noStrike">
                <a:solidFill>
                  <a:srgbClr val="080808"/>
                </a:solidFill>
                <a:latin typeface="JetBrains Mono"/>
                <a:ea typeface="JetBrains Mono"/>
              </a:rPr>
              <a:t>    flow_process.uuid = uuid</a:t>
            </a:r>
            <a:br/>
            <a:r>
              <a:rPr b="0" lang="en-US" sz="1000" spc="-1" strike="noStrike">
                <a:solidFill>
                  <a:srgbClr val="080808"/>
                </a:solidFill>
                <a:latin typeface="JetBrains Mono"/>
                <a:ea typeface="JetBrains Mono"/>
              </a:rPr>
              <a:t>    flow_process.daemon = </a:t>
            </a:r>
            <a:r>
              <a:rPr b="0" lang="en-US" sz="1000" spc="-1" strike="noStrike">
                <a:solidFill>
                  <a:srgbClr val="0033b3"/>
                </a:solidFill>
                <a:latin typeface="JetBrains Mono"/>
                <a:ea typeface="JetBrains Mono"/>
              </a:rPr>
              <a:t>True</a:t>
            </a:r>
            <a:br/>
            <a:br/>
            <a:r>
              <a:rPr b="0" lang="en-US" sz="1000" spc="-1" strike="noStrike">
                <a:solidFill>
                  <a:srgbClr val="0033b3"/>
                </a:solidFill>
                <a:latin typeface="JetBrains Mono"/>
                <a:ea typeface="JetBrains Mono"/>
              </a:rPr>
              <a:t>    </a:t>
            </a:r>
            <a:r>
              <a:rPr b="0" lang="en-US" sz="1000" spc="-1" strike="noStrike">
                <a:solidFill>
                  <a:srgbClr val="080808"/>
                </a:solidFill>
                <a:latin typeface="JetBrains Mono"/>
                <a:ea typeface="JetBrains Mono"/>
              </a:rPr>
              <a:t>flow_process.start()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while True</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time.sleep(</a:t>
            </a:r>
            <a:r>
              <a:rPr b="0" lang="en-US" sz="1000" spc="-1" strike="noStrike">
                <a:solidFill>
                  <a:srgbClr val="000080"/>
                </a:solidFill>
                <a:latin typeface="JetBrains Mono"/>
                <a:ea typeface="JetBrains Mono"/>
              </a:rPr>
              <a:t>int</a:t>
            </a:r>
            <a:r>
              <a:rPr b="0" lang="en-US" sz="1000" spc="-1" strike="noStrike">
                <a:solidFill>
                  <a:srgbClr val="080808"/>
                </a:solidFill>
                <a:latin typeface="JetBrains Mono"/>
                <a:ea typeface="JetBrains Mono"/>
              </a:rPr>
              <a:t>(read_parameter(</a:t>
            </a:r>
            <a:r>
              <a:rPr b="1" lang="en-US" sz="1000" spc="-1" strike="noStrike">
                <a:solidFill>
                  <a:srgbClr val="008080"/>
                </a:solidFill>
                <a:latin typeface="JetBrains Mono"/>
                <a:ea typeface="JetBrains Mono"/>
              </a:rPr>
              <a:t>"simulation_health_check_delay"</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808080"/>
                </a:solidFill>
                <a:latin typeface="JetBrains Mono"/>
                <a:ea typeface="JetBrains Mono"/>
              </a:rPr>
              <a:t>sig </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a:t>
            </a:r>
            <a:br/>
            <a:r>
              <a:rPr b="1" lang="en-US" sz="1000" spc="-1" strike="noStrike">
                <a:solidFill>
                  <a:srgbClr val="008080"/>
                </a:solidFill>
                <a:latin typeface="JetBrains Mono"/>
                <a:ea typeface="JetBrains Mono"/>
              </a:rPr>
              <a:t>        </a:t>
            </a:r>
            <a:r>
              <a:rPr b="0" lang="en-US" sz="1000" spc="-1" strike="noStrike">
                <a:solidFill>
                  <a:srgbClr val="0033b3"/>
                </a:solidFill>
                <a:latin typeface="JetBrains Mono"/>
                <a:ea typeface="JetBrains Mono"/>
              </a:rPr>
              <a:t>with </a:t>
            </a:r>
            <a:r>
              <a:rPr b="0" lang="en-US" sz="1000" spc="-1" strike="noStrike">
                <a:solidFill>
                  <a:srgbClr val="080808"/>
                </a:solidFill>
                <a:latin typeface="JetBrains Mono"/>
                <a:ea typeface="JetBrains Mono"/>
              </a:rPr>
              <a:t>FileLock(</a:t>
            </a:r>
            <a:r>
              <a:rPr b="1" lang="en-US" sz="1000" spc="-1" strike="noStrike">
                <a:solidFill>
                  <a:srgbClr val="008080"/>
                </a:solidFill>
                <a:latin typeface="JetBrains Mono"/>
                <a:ea typeface="JetBrains Mono"/>
              </a:rPr>
              <a:t>f"</a:t>
            </a:r>
            <a:r>
              <a:rPr b="0" lang="en-US" sz="1000" spc="-1" strike="noStrike">
                <a:solidFill>
                  <a:srgbClr val="0037a6"/>
                </a:solidFill>
                <a:latin typeface="JetBrains Mono"/>
                <a:ea typeface="JetBrains Mono"/>
              </a:rPr>
              <a:t>{</a:t>
            </a:r>
            <a:r>
              <a:rPr b="0" lang="en-US" sz="1000" spc="-1" strike="noStrike">
                <a:solidFill>
                  <a:srgbClr val="080808"/>
                </a:solidFill>
                <a:latin typeface="JetBrains Mono"/>
                <a:ea typeface="JetBrains Mono"/>
              </a:rPr>
              <a:t>sigint_path</a:t>
            </a:r>
            <a:r>
              <a:rPr b="0" lang="en-US" sz="1000" spc="-1" strike="noStrike">
                <a:solidFill>
                  <a:srgbClr val="0037a6"/>
                </a:solidFill>
                <a:latin typeface="JetBrains Mono"/>
                <a:ea typeface="JetBrains Mono"/>
              </a:rPr>
              <a:t>}</a:t>
            </a:r>
            <a:r>
              <a:rPr b="1" lang="en-US" sz="1000" spc="-1" strike="noStrike">
                <a:solidFill>
                  <a:srgbClr val="008080"/>
                </a:solidFill>
                <a:latin typeface="JetBrains Mono"/>
                <a:ea typeface="JetBrains Mono"/>
              </a:rPr>
              <a:t>.lock"</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with </a:t>
            </a:r>
            <a:r>
              <a:rPr b="0" lang="en-US" sz="1000" spc="-1" strike="noStrike">
                <a:solidFill>
                  <a:srgbClr val="000080"/>
                </a:solidFill>
                <a:latin typeface="JetBrains Mono"/>
                <a:ea typeface="JetBrains Mono"/>
              </a:rPr>
              <a:t>open</a:t>
            </a:r>
            <a:r>
              <a:rPr b="0" lang="en-US" sz="1000" spc="-1" strike="noStrike">
                <a:solidFill>
                  <a:srgbClr val="080808"/>
                </a:solidFill>
                <a:latin typeface="JetBrains Mono"/>
                <a:ea typeface="JetBrains Mono"/>
              </a:rPr>
              <a:t>(sigint_path, </a:t>
            </a:r>
            <a:r>
              <a:rPr b="1" lang="en-US" sz="1000" spc="-1" strike="noStrike">
                <a:solidFill>
                  <a:srgbClr val="008080"/>
                </a:solidFill>
                <a:latin typeface="JetBrains Mono"/>
                <a:ea typeface="JetBrains Mono"/>
              </a:rPr>
              <a:t>"r"</a:t>
            </a: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as </a:t>
            </a:r>
            <a:r>
              <a:rPr b="0" lang="en-US" sz="1000" spc="-1" strike="noStrike">
                <a:solidFill>
                  <a:srgbClr val="080808"/>
                </a:solidFill>
                <a:latin typeface="JetBrains Mono"/>
                <a:ea typeface="JetBrains Mono"/>
              </a:rPr>
              <a:t>f:</a:t>
            </a:r>
            <a:br/>
            <a:r>
              <a:rPr b="0" lang="en-US" sz="1000" spc="-1" strike="noStrike">
                <a:solidFill>
                  <a:srgbClr val="080808"/>
                </a:solidFill>
                <a:latin typeface="JetBrains Mono"/>
                <a:ea typeface="JetBrains Mono"/>
              </a:rPr>
              <a:t>                sig = f.read()</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if </a:t>
            </a:r>
            <a:r>
              <a:rPr b="0" lang="en-US" sz="1000" spc="-1" strike="noStrike">
                <a:solidFill>
                  <a:srgbClr val="080808"/>
                </a:solidFill>
                <a:latin typeface="JetBrains Mono"/>
                <a:ea typeface="JetBrains Mono"/>
              </a:rPr>
              <a:t>sig == </a:t>
            </a:r>
            <a:r>
              <a:rPr b="1" lang="en-US" sz="1000" spc="-1" strike="noStrike">
                <a:solidFill>
                  <a:srgbClr val="008080"/>
                </a:solidFill>
                <a:latin typeface="JetBrains Mono"/>
                <a:ea typeface="JetBrains Mono"/>
              </a:rPr>
              <a:t>"666"</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flow_process.terminate()</a:t>
            </a:r>
            <a:br/>
            <a:r>
              <a:rPr b="0" lang="en-US" sz="1000" spc="-1" strike="noStrike">
                <a:solidFill>
                  <a:srgbClr val="080808"/>
                </a:solidFill>
                <a:latin typeface="JetBrains Mono"/>
                <a:ea typeface="JetBrains Mono"/>
              </a:rPr>
              <a:t>            update_state(uuid, </a:t>
            </a:r>
            <a:r>
              <a:rPr b="1" lang="en-US" sz="1000" spc="-1" strike="noStrike">
                <a:solidFill>
                  <a:srgbClr val="008080"/>
                </a:solidFill>
                <a:latin typeface="JetBrains Mono"/>
                <a:ea typeface="JetBrains Mono"/>
              </a:rPr>
              <a:t>"ERROR"</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if not </a:t>
            </a:r>
            <a:r>
              <a:rPr b="0" lang="en-US" sz="1000" spc="-1" strike="noStrike">
                <a:solidFill>
                  <a:srgbClr val="080808"/>
                </a:solidFill>
                <a:latin typeface="JetBrains Mono"/>
                <a:ea typeface="JetBrains Mono"/>
              </a:rPr>
              <a:t>flow_process.is_alive():</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break</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Task Status</a:t>
            </a:r>
            <a:endParaRPr b="0" lang="en-US" sz="4400" spc="-1" strike="noStrike">
              <a:latin typeface="Arial"/>
            </a:endParaRPr>
          </a:p>
        </p:txBody>
      </p:sp>
      <p:sp>
        <p:nvSpPr>
          <p:cNvPr id="62" name=""/>
          <p:cNvSpPr txBox="1"/>
          <p:nvPr/>
        </p:nvSpPr>
        <p:spPr>
          <a:xfrm>
            <a:off x="2971800" y="1920600"/>
            <a:ext cx="3381840" cy="2422800"/>
          </a:xfrm>
          <a:prstGeom prst="rect">
            <a:avLst/>
          </a:prstGeom>
          <a:noFill/>
          <a:ln w="0">
            <a:noFill/>
          </a:ln>
        </p:spPr>
        <p:txBody>
          <a:bodyPr lIns="90000" rIns="90000" tIns="45000" bIns="45000">
            <a:noAutofit/>
          </a:bodyPr>
          <a:p>
            <a:r>
              <a:rPr b="0" lang="en-US" sz="1000" spc="-1" strike="noStrike">
                <a:solidFill>
                  <a:srgbClr val="0033b3"/>
                </a:solidFill>
                <a:latin typeface="JetBrains Mono"/>
                <a:ea typeface="JetBrains Mono"/>
              </a:rPr>
              <a:t>from </a:t>
            </a:r>
            <a:r>
              <a:rPr b="0" lang="en-US" sz="1000" spc="-1" strike="noStrike">
                <a:solidFill>
                  <a:srgbClr val="080808"/>
                </a:solidFill>
                <a:latin typeface="JetBrains Mono"/>
                <a:ea typeface="JetBrains Mono"/>
              </a:rPr>
              <a:t>huey </a:t>
            </a:r>
            <a:r>
              <a:rPr b="0" lang="en-US" sz="1000" spc="-1" strike="noStrike">
                <a:solidFill>
                  <a:srgbClr val="0033b3"/>
                </a:solidFill>
                <a:latin typeface="JetBrains Mono"/>
                <a:ea typeface="JetBrains Mono"/>
              </a:rPr>
              <a:t>import </a:t>
            </a:r>
            <a:r>
              <a:rPr b="0" lang="en-US" sz="1000" spc="-1" strike="noStrike">
                <a:solidFill>
                  <a:srgbClr val="080808"/>
                </a:solidFill>
                <a:latin typeface="JetBrains Mono"/>
                <a:ea typeface="JetBrains Mono"/>
              </a:rPr>
              <a:t>FileTaskQueue</a:t>
            </a:r>
            <a:br/>
            <a:br/>
            <a:r>
              <a:rPr b="0" lang="en-US" sz="1000" spc="-1" strike="noStrike">
                <a:solidFill>
                  <a:srgbClr val="080808"/>
                </a:solidFill>
                <a:latin typeface="JetBrains Mono"/>
                <a:ea typeface="JetBrains Mono"/>
              </a:rPr>
              <a:t>tq = FileTaskQueue()</a:t>
            </a:r>
            <a:br/>
            <a:br/>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long_running_task</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i="1" lang="en-US" sz="1000" spc="-1" strike="noStrike">
                <a:solidFill>
                  <a:srgbClr val="8c8c8c"/>
                </a:solidFill>
                <a:latin typeface="JetBrains Mono"/>
                <a:ea typeface="JetBrains Mono"/>
              </a:rPr>
              <a:t># do some long running operation</a:t>
            </a:r>
            <a:br/>
            <a:r>
              <a:rPr b="0" i="1" lang="en-US" sz="1000" spc="-1" strike="noStrike">
                <a:solidFill>
                  <a:srgbClr val="8c8c8c"/>
                </a:solidFill>
                <a:latin typeface="JetBrains Mono"/>
                <a:ea typeface="JetBrains Mono"/>
              </a:rPr>
              <a:t>    </a:t>
            </a:r>
            <a:r>
              <a:rPr b="0" lang="en-US" sz="1000" spc="-1" strike="noStrike">
                <a:solidFill>
                  <a:srgbClr val="0033b3"/>
                </a:solidFill>
                <a:latin typeface="JetBrains Mono"/>
                <a:ea typeface="JetBrains Mono"/>
              </a:rPr>
              <a:t>pass</a:t>
            </a:r>
            <a:br/>
            <a:br/>
            <a:r>
              <a:rPr b="0" lang="en-US" sz="1000" spc="-1" strike="noStrike">
                <a:solidFill>
                  <a:srgbClr val="080808"/>
                </a:solidFill>
                <a:latin typeface="JetBrains Mono"/>
                <a:ea typeface="JetBrains Mono"/>
              </a:rPr>
              <a:t>task = long_running_task()</a:t>
            </a:r>
            <a:br/>
            <a:br/>
            <a:r>
              <a:rPr b="0" i="1" lang="en-US" sz="1000" spc="-1" strike="noStrike">
                <a:solidFill>
                  <a:srgbClr val="8c8c8c"/>
                </a:solidFill>
                <a:latin typeface="JetBrains Mono"/>
                <a:ea typeface="JetBrains Mono"/>
              </a:rPr>
              <a:t># Check if the task is still running</a:t>
            </a:r>
            <a:br/>
            <a:r>
              <a:rPr b="0" lang="en-US" sz="1000" spc="-1" strike="noStrike">
                <a:solidFill>
                  <a:srgbClr val="0033b3"/>
                </a:solidFill>
                <a:latin typeface="JetBrains Mono"/>
                <a:ea typeface="JetBrains Mono"/>
              </a:rPr>
              <a:t>if </a:t>
            </a:r>
            <a:r>
              <a:rPr b="0" lang="en-US" sz="1000" spc="-1" strike="noStrike">
                <a:solidFill>
                  <a:srgbClr val="080808"/>
                </a:solidFill>
                <a:latin typeface="JetBrains Mono"/>
                <a:ea typeface="JetBrains Mono"/>
              </a:rPr>
              <a:t>task.result() </a:t>
            </a:r>
            <a:r>
              <a:rPr b="0" lang="en-US" sz="1000" spc="-1" strike="noStrike">
                <a:solidFill>
                  <a:srgbClr val="0033b3"/>
                </a:solidFill>
                <a:latin typeface="JetBrains Mono"/>
                <a:ea typeface="JetBrains Mono"/>
              </a:rPr>
              <a:t>is None</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"Task is still running"</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else</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f"Task result: </a:t>
            </a:r>
            <a:r>
              <a:rPr b="0" lang="en-US" sz="1000" spc="-1" strike="noStrike">
                <a:solidFill>
                  <a:srgbClr val="0037a6"/>
                </a:solidFill>
                <a:latin typeface="JetBrains Mono"/>
                <a:ea typeface="JetBrains Mono"/>
              </a:rPr>
              <a:t>{</a:t>
            </a:r>
            <a:r>
              <a:rPr b="0" lang="en-US" sz="1000" spc="-1" strike="noStrike">
                <a:solidFill>
                  <a:srgbClr val="080808"/>
                </a:solidFill>
                <a:latin typeface="JetBrains Mono"/>
                <a:ea typeface="JetBrains Mono"/>
              </a:rPr>
              <a:t>task.result()</a:t>
            </a:r>
            <a:r>
              <a:rPr b="0" lang="en-US" sz="1000" spc="-1" strike="noStrike">
                <a:solidFill>
                  <a:srgbClr val="0037a6"/>
                </a:solidFill>
                <a:latin typeface="JetBrains Mono"/>
                <a:ea typeface="JetBrains Mono"/>
              </a:rPr>
              <a:t>}</a:t>
            </a:r>
            <a:r>
              <a:rPr b="1" lang="en-US" sz="1000" spc="-1" strike="noStrike">
                <a:solidFill>
                  <a:srgbClr val="008080"/>
                </a:solidFill>
                <a:latin typeface="JetBrains Mono"/>
                <a:ea typeface="JetBrains Mono"/>
              </a:rPr>
              <a:t>"</a:t>
            </a:r>
            <a:r>
              <a:rPr b="0" lang="en-US" sz="1000" spc="-1" strike="noStrike">
                <a:solidFill>
                  <a:srgbClr val="080808"/>
                </a:solidFill>
                <a:latin typeface="JetBrains Mono"/>
                <a:ea typeface="JetBrains Mono"/>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txBox="1"/>
          <p:nvPr/>
        </p:nvSpPr>
        <p:spPr>
          <a:xfrm>
            <a:off x="5715000" y="226080"/>
            <a:ext cx="3860640" cy="946440"/>
          </a:xfrm>
          <a:prstGeom prst="rect">
            <a:avLst/>
          </a:prstGeom>
          <a:noFill/>
          <a:ln w="0">
            <a:noFill/>
          </a:ln>
        </p:spPr>
        <p:txBody>
          <a:bodyPr lIns="0" rIns="0" tIns="0" bIns="0" anchor="ctr">
            <a:noAutofit/>
          </a:bodyPr>
          <a:p>
            <a:pPr algn="ctr"/>
            <a:r>
              <a:rPr b="0" lang="en-US" sz="4400" spc="-1" strike="noStrike">
                <a:latin typeface="Arial"/>
              </a:rPr>
              <a:t>Task Status</a:t>
            </a:r>
            <a:endParaRPr b="0" lang="en-US" sz="4400" spc="-1" strike="noStrike">
              <a:latin typeface="Arial"/>
            </a:endParaRPr>
          </a:p>
        </p:txBody>
      </p:sp>
      <p:sp>
        <p:nvSpPr>
          <p:cNvPr id="64" name=""/>
          <p:cNvSpPr txBox="1"/>
          <p:nvPr/>
        </p:nvSpPr>
        <p:spPr>
          <a:xfrm>
            <a:off x="352800" y="228600"/>
            <a:ext cx="5362200" cy="5096160"/>
          </a:xfrm>
          <a:prstGeom prst="rect">
            <a:avLst/>
          </a:prstGeom>
          <a:noFill/>
          <a:ln w="0">
            <a:noFill/>
          </a:ln>
        </p:spPr>
        <p:txBody>
          <a:bodyPr lIns="90000" rIns="90000" tIns="45000" bIns="45000">
            <a:noAutofit/>
          </a:bodyPr>
          <a:p>
            <a:r>
              <a:rPr b="0" lang="en-US" sz="1000" spc="-1" strike="noStrike">
                <a:solidFill>
                  <a:srgbClr val="0033b3"/>
                </a:solidFill>
                <a:latin typeface="JetBrains Mono"/>
                <a:ea typeface="JetBrains Mono"/>
              </a:rPr>
              <a:t>from </a:t>
            </a:r>
            <a:r>
              <a:rPr b="0" lang="en-US" sz="1000" spc="-1" strike="noStrike">
                <a:solidFill>
                  <a:srgbClr val="080808"/>
                </a:solidFill>
                <a:latin typeface="JetBrains Mono"/>
                <a:ea typeface="JetBrains Mono"/>
              </a:rPr>
              <a:t>flask </a:t>
            </a:r>
            <a:r>
              <a:rPr b="0" lang="en-US" sz="1000" spc="-1" strike="noStrike">
                <a:solidFill>
                  <a:srgbClr val="0033b3"/>
                </a:solidFill>
                <a:latin typeface="JetBrains Mono"/>
                <a:ea typeface="JetBrains Mono"/>
              </a:rPr>
              <a:t>import </a:t>
            </a:r>
            <a:r>
              <a:rPr b="0" lang="en-US" sz="1000" spc="-1" strike="noStrike">
                <a:solidFill>
                  <a:srgbClr val="080808"/>
                </a:solidFill>
                <a:latin typeface="JetBrains Mono"/>
                <a:ea typeface="JetBrains Mono"/>
              </a:rPr>
              <a:t>Flask, jsonify</a:t>
            </a:r>
            <a:br/>
            <a:r>
              <a:rPr b="0" lang="en-US" sz="1000" spc="-1" strike="noStrike">
                <a:solidFill>
                  <a:srgbClr val="0033b3"/>
                </a:solidFill>
                <a:latin typeface="JetBrains Mono"/>
                <a:ea typeface="JetBrains Mono"/>
              </a:rPr>
              <a:t>from </a:t>
            </a:r>
            <a:r>
              <a:rPr b="0" lang="en-US" sz="1000" spc="-1" strike="noStrike">
                <a:solidFill>
                  <a:srgbClr val="080808"/>
                </a:solidFill>
                <a:latin typeface="JetBrains Mono"/>
                <a:ea typeface="JetBrains Mono"/>
              </a:rPr>
              <a:t>tasks </a:t>
            </a:r>
            <a:r>
              <a:rPr b="0" lang="en-US" sz="1000" spc="-1" strike="noStrike">
                <a:solidFill>
                  <a:srgbClr val="0033b3"/>
                </a:solidFill>
                <a:latin typeface="JetBrains Mono"/>
                <a:ea typeface="JetBrains Mono"/>
              </a:rPr>
              <a:t>import tq</a:t>
            </a:r>
            <a:r>
              <a:rPr b="0" lang="en-US" sz="1000" spc="-1" strike="noStrike">
                <a:solidFill>
                  <a:srgbClr val="080808"/>
                </a:solidFill>
                <a:latin typeface="JetBrains Mono"/>
                <a:ea typeface="JetBrains Mono"/>
              </a:rPr>
              <a:t>, my_task</a:t>
            </a:r>
            <a:br/>
            <a:br/>
            <a:r>
              <a:rPr b="0" lang="en-US" sz="1000" spc="-1" strike="noStrike">
                <a:solidFill>
                  <a:srgbClr val="080808"/>
                </a:solidFill>
                <a:latin typeface="JetBrains Mono"/>
                <a:ea typeface="JetBrains Mono"/>
              </a:rPr>
              <a:t>app = Flask(__name__)</a:t>
            </a:r>
            <a:br/>
            <a:br/>
            <a:r>
              <a:rPr b="0" lang="en-US" sz="1000" spc="-1" strike="noStrike">
                <a:solidFill>
                  <a:srgbClr val="0000b2"/>
                </a:solidFill>
                <a:latin typeface="JetBrains Mono"/>
                <a:ea typeface="JetBrains Mono"/>
              </a:rPr>
              <a:t>@app.route</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'/task'</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run_task</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task = my_task(</a:t>
            </a:r>
            <a:r>
              <a:rPr b="1" lang="en-US" sz="1000" spc="-1" strike="noStrike">
                <a:solidFill>
                  <a:srgbClr val="008080"/>
                </a:solidFill>
                <a:latin typeface="JetBrains Mono"/>
                <a:ea typeface="JetBrains Mono"/>
              </a:rPr>
              <a:t>'param'</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'task_id'</a:t>
            </a:r>
            <a:r>
              <a:rPr b="0" lang="en-US" sz="1000" spc="-1" strike="noStrike">
                <a:solidFill>
                  <a:srgbClr val="080808"/>
                </a:solidFill>
                <a:latin typeface="JetBrains Mono"/>
                <a:ea typeface="JetBrains Mono"/>
              </a:rPr>
              <a:t>: task.id})</a:t>
            </a:r>
            <a:br/>
            <a:br/>
            <a:r>
              <a:rPr b="0" lang="en-US" sz="1000" spc="-1" strike="noStrike">
                <a:solidFill>
                  <a:srgbClr val="0000b2"/>
                </a:solidFill>
                <a:latin typeface="JetBrains Mono"/>
                <a:ea typeface="JetBrains Mono"/>
              </a:rPr>
              <a:t>@app.route</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'/task_status/&lt;task_id&gt;'</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task_status</a:t>
            </a:r>
            <a:r>
              <a:rPr b="0" lang="en-US" sz="1000" spc="-1" strike="noStrike">
                <a:solidFill>
                  <a:srgbClr val="080808"/>
                </a:solidFill>
                <a:latin typeface="JetBrains Mono"/>
                <a:ea typeface="JetBrains Mono"/>
              </a:rPr>
              <a:t>(task_id):</a:t>
            </a:r>
            <a:br/>
            <a:r>
              <a:rPr b="0" lang="en-US" sz="1000" spc="-1" strike="noStrike">
                <a:solidFill>
                  <a:srgbClr val="080808"/>
                </a:solidFill>
                <a:latin typeface="JetBrains Mono"/>
                <a:ea typeface="JetBrains Mono"/>
              </a:rPr>
              <a:t>    task = tq.get(task_id)</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if </a:t>
            </a:r>
            <a:r>
              <a:rPr b="0" lang="en-US" sz="1000" spc="-1" strike="noStrike">
                <a:solidFill>
                  <a:srgbClr val="080808"/>
                </a:solidFill>
                <a:latin typeface="JetBrains Mono"/>
                <a:ea typeface="JetBrains Mono"/>
              </a:rPr>
              <a:t>task </a:t>
            </a:r>
            <a:r>
              <a:rPr b="0" lang="en-US" sz="1000" spc="-1" strike="noStrike">
                <a:solidFill>
                  <a:srgbClr val="0033b3"/>
                </a:solidFill>
                <a:latin typeface="JetBrains Mono"/>
                <a:ea typeface="JetBrains Mono"/>
              </a:rPr>
              <a:t>is None</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'status'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'unknown'</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elif </a:t>
            </a:r>
            <a:r>
              <a:rPr b="0" lang="en-US" sz="1000" spc="-1" strike="noStrike">
                <a:solidFill>
                  <a:srgbClr val="080808"/>
                </a:solidFill>
                <a:latin typeface="JetBrains Mono"/>
                <a:ea typeface="JetBrains Mono"/>
              </a:rPr>
              <a:t>task.is_pending():</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'status'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'pending'</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elif </a:t>
            </a:r>
            <a:r>
              <a:rPr b="0" lang="en-US" sz="1000" spc="-1" strike="noStrike">
                <a:solidFill>
                  <a:srgbClr val="080808"/>
                </a:solidFill>
                <a:latin typeface="JetBrains Mono"/>
                <a:ea typeface="JetBrains Mono"/>
              </a:rPr>
              <a:t>task.is_started():</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'status'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'started'</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elif </a:t>
            </a:r>
            <a:r>
              <a:rPr b="0" lang="en-US" sz="1000" spc="-1" strike="noStrike">
                <a:solidFill>
                  <a:srgbClr val="080808"/>
                </a:solidFill>
                <a:latin typeface="JetBrains Mono"/>
                <a:ea typeface="JetBrains Mono"/>
              </a:rPr>
              <a:t>task.is_finished():</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'status'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'finished'</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elif </a:t>
            </a:r>
            <a:r>
              <a:rPr b="0" lang="en-US" sz="1000" spc="-1" strike="noStrike">
                <a:solidFill>
                  <a:srgbClr val="080808"/>
                </a:solidFill>
                <a:latin typeface="JetBrains Mono"/>
                <a:ea typeface="JetBrains Mono"/>
              </a:rPr>
              <a:t>task.is_failed():</a:t>
            </a:r>
            <a:br/>
            <a:r>
              <a:rPr b="0" lang="en-US" sz="1000" spc="-1" strike="noStrike">
                <a:solidFill>
                  <a:srgbClr val="080808"/>
                </a:solidFill>
                <a:latin typeface="JetBrains Mono"/>
                <a:ea typeface="JetBrains Mono"/>
              </a:rPr>
              <a:t>        </a:t>
            </a:r>
            <a:r>
              <a:rPr b="0" lang="en-US" sz="1000" spc="-1" strike="noStrike">
                <a:solidFill>
                  <a:srgbClr val="0033b3"/>
                </a:solidFill>
                <a:latin typeface="JetBrains Mono"/>
                <a:ea typeface="JetBrains Mono"/>
              </a:rPr>
              <a:t>return </a:t>
            </a:r>
            <a:r>
              <a:rPr b="0" lang="en-US" sz="1000" spc="-1" strike="noStrike">
                <a:solidFill>
                  <a:srgbClr val="080808"/>
                </a:solidFill>
                <a:latin typeface="JetBrains Mono"/>
                <a:ea typeface="JetBrains Mono"/>
              </a:rPr>
              <a:t>jsonify({</a:t>
            </a:r>
            <a:r>
              <a:rPr b="1" lang="en-US" sz="1000" spc="-1" strike="noStrike">
                <a:solidFill>
                  <a:srgbClr val="008080"/>
                </a:solidFill>
                <a:latin typeface="JetBrains Mono"/>
                <a:ea typeface="JetBrains Mono"/>
              </a:rPr>
              <a:t>'status'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'failed'</a:t>
            </a:r>
            <a:r>
              <a:rPr b="0" lang="en-US" sz="1000" spc="-1" strike="noStrike">
                <a:solidFill>
                  <a:srgbClr val="080808"/>
                </a:solidFill>
                <a:latin typeface="JetBrains Mono"/>
                <a:ea typeface="JetBrains Mono"/>
              </a:rPr>
              <a:t>})</a:t>
            </a:r>
            <a:endParaRPr b="0" lang="en-US" sz="1000" spc="-1" strike="noStrike">
              <a:latin typeface="Arial"/>
            </a:endParaRPr>
          </a:p>
        </p:txBody>
      </p:sp>
      <p:sp>
        <p:nvSpPr>
          <p:cNvPr id="65" name=""/>
          <p:cNvSpPr txBox="1"/>
          <p:nvPr/>
        </p:nvSpPr>
        <p:spPr>
          <a:xfrm>
            <a:off x="5486400" y="2059560"/>
            <a:ext cx="2847600" cy="683640"/>
          </a:xfrm>
          <a:prstGeom prst="rect">
            <a:avLst/>
          </a:prstGeom>
          <a:noFill/>
          <a:ln w="0">
            <a:noFill/>
          </a:ln>
        </p:spPr>
        <p:txBody>
          <a:bodyPr lIns="90000" rIns="90000" tIns="45000" bIns="45000">
            <a:noAutofit/>
          </a:bodyPr>
          <a:p>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my_task</a:t>
            </a:r>
            <a:r>
              <a:rPr b="0" lang="en-US" sz="1000" spc="-1" strike="noStrike">
                <a:solidFill>
                  <a:srgbClr val="080808"/>
                </a:solidFill>
                <a:latin typeface="JetBrains Mono"/>
                <a:ea typeface="JetBrains Mono"/>
              </a:rPr>
              <a:t>(param):</a:t>
            </a:r>
            <a:br/>
            <a:r>
              <a:rPr b="0" lang="en-US" sz="1000" spc="-1" strike="noStrike">
                <a:solidFill>
                  <a:srgbClr val="080808"/>
                </a:solidFill>
                <a:latin typeface="JetBrains Mono"/>
                <a:ea typeface="JetBrains Mono"/>
              </a:rPr>
              <a:t>    </a:t>
            </a:r>
            <a:r>
              <a:rPr b="0" i="1" lang="en-US" sz="1000" spc="-1" strike="noStrike">
                <a:solidFill>
                  <a:srgbClr val="8c8c8c"/>
                </a:solidFill>
                <a:latin typeface="JetBrains Mono"/>
                <a:ea typeface="JetBrains Mono"/>
              </a:rPr>
              <a:t># Do something</a:t>
            </a:r>
            <a:br/>
            <a:r>
              <a:rPr b="0" i="1" lang="en-US" sz="1000" spc="-1" strike="noStrike">
                <a:solidFill>
                  <a:srgbClr val="8c8c8c"/>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'Task completed:'</a:t>
            </a:r>
            <a:r>
              <a:rPr b="0" lang="en-US" sz="1000" spc="-1" strike="noStrike">
                <a:solidFill>
                  <a:srgbClr val="080808"/>
                </a:solidFill>
                <a:latin typeface="JetBrains Mono"/>
                <a:ea typeface="JetBrains Mono"/>
              </a:rPr>
              <a:t>, param)</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Introduction</a:t>
            </a:r>
            <a:endParaRPr b="0" lang="en-US" sz="4400" spc="-1" strike="noStrike">
              <a:latin typeface="Arial"/>
            </a:endParaRPr>
          </a:p>
        </p:txBody>
      </p:sp>
      <p:sp>
        <p:nvSpPr>
          <p:cNvPr id="44" name=""/>
          <p:cNvSpPr txBox="1"/>
          <p:nvPr/>
        </p:nvSpPr>
        <p:spPr>
          <a:xfrm>
            <a:off x="504000" y="1326600"/>
            <a:ext cx="9071640" cy="3288240"/>
          </a:xfrm>
          <a:prstGeom prst="rect">
            <a:avLst/>
          </a:prstGeom>
          <a:noFill/>
          <a:ln w="0">
            <a:noFill/>
          </a:ln>
        </p:spPr>
        <p:txBody>
          <a:bodyPr lIns="0" rIns="0" tIns="0" bIns="0">
            <a:normAutofit fontScale="7000"/>
          </a:bodyPr>
          <a:p>
            <a:pPr marL="432000" indent="-324000">
              <a:spcBef>
                <a:spcPts val="1417"/>
              </a:spcBef>
              <a:buClr>
                <a:srgbClr val="000000"/>
              </a:buClr>
              <a:buSzPct val="45000"/>
              <a:buFont typeface="Wingdings" charset="2"/>
              <a:buChar char=""/>
            </a:pPr>
            <a:r>
              <a:rPr b="1" lang="en-US" sz="4800" spc="-1" strike="noStrike">
                <a:latin typeface="Arial"/>
              </a:rPr>
              <a:t>A. What is TaskQueue?</a:t>
            </a:r>
            <a:endParaRPr b="0" lang="en-US" sz="4800" spc="-1" strike="noStrike">
              <a:latin typeface="Arial"/>
            </a:endParaRPr>
          </a:p>
          <a:p>
            <a:pPr marL="432000" indent="-324000">
              <a:spcBef>
                <a:spcPts val="1417"/>
              </a:spcBef>
              <a:buClr>
                <a:srgbClr val="000000"/>
              </a:buClr>
              <a:buSzPct val="45000"/>
              <a:buFont typeface="Wingdings" charset="2"/>
              <a:buChar char=""/>
            </a:pPr>
            <a:endParaRPr b="0" lang="en-US" sz="48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TaskQueue</a:t>
            </a:r>
            <a:r>
              <a:rPr b="0" lang="en-US" sz="3200" spc="-1" strike="noStrike">
                <a:latin typeface="Arial"/>
              </a:rPr>
              <a:t> is a lightweight task queue for Python. It allows you to offload tasks from your web application to a background process, making your application more responsive to user requests.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1" lang="en-US" sz="4800" spc="-1" strike="noStrike">
                <a:latin typeface="Arial"/>
                <a:ea typeface="Microsoft YaHei"/>
              </a:rPr>
              <a:t>B. Benefits of using </a:t>
            </a:r>
            <a:r>
              <a:rPr b="1" lang="en-US" sz="4800" spc="-1" strike="noStrike">
                <a:latin typeface="Arial"/>
              </a:rPr>
              <a:t>TaskQueue</a:t>
            </a:r>
            <a:endParaRPr b="0" lang="en-US" sz="4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Using Huey can have several benefits for your web application, including improved performance, increased scalability, and better fault tolerance. Huey also supports a wide range of features such as task scheduling, retries, and periodic tasks.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1" lang="en-US" sz="4800" spc="-1" strike="noStrike">
                <a:latin typeface="Arial"/>
                <a:ea typeface="Microsoft YaHei"/>
              </a:rPr>
              <a:t>C. Key features of TaskQueue</a:t>
            </a:r>
            <a:endParaRPr b="0" lang="en-US" sz="4800" spc="-1" strike="noStrike">
              <a:latin typeface="Arial"/>
            </a:endParaRPr>
          </a:p>
          <a:p>
            <a:pPr marL="432000" indent="-324000">
              <a:spcBef>
                <a:spcPts val="1417"/>
              </a:spcBef>
              <a:buClr>
                <a:srgbClr val="000000"/>
              </a:buClr>
              <a:buSzPct val="45000"/>
              <a:buFont typeface="Wingdings" charset="2"/>
              <a:buChar char=""/>
            </a:pPr>
            <a:endParaRPr b="0" lang="en-US" sz="4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Lightweight and easy to use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Supports multiple workers and concurrency modes ( threads and processes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Task retries and error handling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Task scheduling and periodic tasks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Supports a wide range of storage backends, including Redis and SQLite, MySQL, SQL Server and Oracle Server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Can be integrated with Flask, Django, and other web frameworks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Overall, TaskQueue is a powerful and flexible tool for managing background tasks in Python web applications.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Architecture</a:t>
            </a:r>
            <a:endParaRPr b="0" lang="en-US" sz="4400" spc="-1" strike="noStrike">
              <a:latin typeface="Arial"/>
            </a:endParaRPr>
          </a:p>
        </p:txBody>
      </p:sp>
      <p:pic>
        <p:nvPicPr>
          <p:cNvPr id="46" name="" descr=""/>
          <p:cNvPicPr/>
          <p:nvPr/>
        </p:nvPicPr>
        <p:blipFill>
          <a:blip r:embed="rId1"/>
          <a:stretch/>
        </p:blipFill>
        <p:spPr>
          <a:xfrm>
            <a:off x="565920" y="1550880"/>
            <a:ext cx="8962560" cy="2580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How It was made</a:t>
            </a:r>
            <a:endParaRPr b="0" lang="en-US" sz="4400" spc="-1" strike="noStrike">
              <a:latin typeface="Arial"/>
            </a:endParaRPr>
          </a:p>
        </p:txBody>
      </p:sp>
      <p:sp>
        <p:nvSpPr>
          <p:cNvPr id="48" name=""/>
          <p:cNvSpPr txBox="1"/>
          <p:nvPr/>
        </p:nvSpPr>
        <p:spPr>
          <a:xfrm>
            <a:off x="504000" y="1326600"/>
            <a:ext cx="9071640" cy="3288240"/>
          </a:xfrm>
          <a:prstGeom prst="rect">
            <a:avLst/>
          </a:prstGeom>
          <a:noFill/>
          <a:ln w="0">
            <a:noFill/>
          </a:ln>
        </p:spPr>
        <p:txBody>
          <a:bodyPr lIns="0" rIns="0" tIns="0" bIns="0">
            <a:normAutofit fontScale="82000"/>
          </a:bodyPr>
          <a:p>
            <a:pPr marL="432000" indent="-324000">
              <a:spcBef>
                <a:spcPts val="1417"/>
              </a:spcBef>
              <a:buClr>
                <a:srgbClr val="000000"/>
              </a:buClr>
              <a:buSzPct val="45000"/>
              <a:buFont typeface="Wingdings" charset="2"/>
              <a:buChar char=""/>
            </a:pPr>
            <a:r>
              <a:rPr b="0" lang="en-US" sz="1600" spc="-1" strike="noStrike">
                <a:latin typeface="Arial"/>
              </a:rPr>
              <a:t>TaskQueue is inspired by Celery along with other popular frameworks like Kafka and huey, and there are bits of code directly taken from the source code of celery.</a:t>
            </a:r>
            <a:b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Since Celery and Kafka requires huge infrastructures to run, I lowered the requirements by reimplementing key features that uses tools like Redis or MongoDB and to allow it to use more basic storage backends like simple Files, SQLite databases and In general Any SQL database (I implemented a database backend for mysql and sql server).</a:t>
            </a:r>
            <a:endParaRPr b="0" lang="en-US" sz="1600" spc="-1" strike="noStrike">
              <a:latin typeface="Arial"/>
            </a:endParaRPr>
          </a:p>
          <a:p>
            <a:pPr marL="432000" indent="-324000">
              <a:spcBef>
                <a:spcPts val="1417"/>
              </a:spcBef>
              <a:buClr>
                <a:srgbClr val="000000"/>
              </a:buClr>
              <a:buSzPct val="45000"/>
              <a:buFont typeface="Wingdings" charset="2"/>
              <a:buChar char=""/>
            </a:pPr>
            <a:br/>
            <a:r>
              <a:rPr b="0" lang="en-US" sz="1600" spc="-1" strike="noStrike">
                <a:latin typeface="Arial"/>
              </a:rPr>
              <a:t>The workers created by TaskQueue can be run in a single machine ( which is not the case for celery ) and can be scaled up to be able to run on multiple machines while sharing the same state, by overcoming the Python GIL limitation for concurrency by using FileLocks instead of the usual thread locks used in celery for example.</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TaskQueue is open to improvements and is very easy to extend, writing a new storage backend should not take more than few hours for any expert developer.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Creating a TaskQueue instance</a:t>
            </a:r>
            <a:endParaRPr b="0" lang="en-US" sz="4400" spc="-1" strike="noStrike">
              <a:latin typeface="Arial"/>
            </a:endParaRPr>
          </a:p>
        </p:txBody>
      </p:sp>
      <p:sp>
        <p:nvSpPr>
          <p:cNvPr id="50" name=""/>
          <p:cNvSpPr txBox="1"/>
          <p:nvPr/>
        </p:nvSpPr>
        <p:spPr>
          <a:xfrm>
            <a:off x="504000" y="1326600"/>
            <a:ext cx="9071640" cy="3288240"/>
          </a:xfrm>
          <a:prstGeom prst="rect">
            <a:avLst/>
          </a:prstGeom>
          <a:noFill/>
          <a:ln w="0">
            <a:noFill/>
          </a:ln>
        </p:spPr>
        <p:txBody>
          <a:bodyPr lIns="0" rIns="0" tIns="0" bIns="0">
            <a:normAutofit fontScale="81000"/>
          </a:bodyPr>
          <a:p>
            <a:r>
              <a:rPr b="0" lang="en-US" sz="800" spc="-1" strike="noStrike">
                <a:solidFill>
                  <a:srgbClr val="0033b3"/>
                </a:solidFill>
                <a:latin typeface="JetBrains Mono"/>
                <a:ea typeface="JetBrains Mono"/>
              </a:rPr>
              <a:t>from </a:t>
            </a:r>
            <a:r>
              <a:rPr b="0" lang="en-US" sz="800" spc="-1" strike="noStrike">
                <a:solidFill>
                  <a:srgbClr val="080808"/>
                </a:solidFill>
                <a:latin typeface="JetBrains Mono"/>
                <a:ea typeface="JetBrains Mono"/>
              </a:rPr>
              <a:t>task_queue </a:t>
            </a:r>
            <a:r>
              <a:rPr b="0" lang="en-US" sz="800" spc="-1" strike="noStrike">
                <a:solidFill>
                  <a:srgbClr val="0033b3"/>
                </a:solidFill>
                <a:latin typeface="JetBrains Mono"/>
                <a:ea typeface="JetBrains Mono"/>
              </a:rPr>
              <a:t>import </a:t>
            </a:r>
            <a:r>
              <a:rPr b="0" lang="en-US" sz="800" spc="-1" strike="noStrike">
                <a:solidFill>
                  <a:srgbClr val="080808"/>
                </a:solidFill>
                <a:latin typeface="JetBrains Mono"/>
                <a:ea typeface="JetBrains Mono"/>
              </a:rPr>
              <a:t>SqliteTaskQueue, FileTaskQueue</a:t>
            </a:r>
            <a:br/>
            <a:r>
              <a:rPr b="0" lang="en-US" sz="800" spc="-1" strike="noStrike">
                <a:solidFill>
                  <a:srgbClr val="0033b3"/>
                </a:solidFill>
                <a:latin typeface="JetBrains Mono"/>
                <a:ea typeface="JetBrains Mono"/>
              </a:rPr>
              <a:t>from </a:t>
            </a:r>
            <a:r>
              <a:rPr b="0" lang="en-US" sz="800" spc="-1" strike="noStrike">
                <a:solidFill>
                  <a:srgbClr val="080808"/>
                </a:solidFill>
                <a:latin typeface="JetBrains Mono"/>
                <a:ea typeface="JetBrains Mono"/>
              </a:rPr>
              <a:t>task_queue.api </a:t>
            </a:r>
            <a:r>
              <a:rPr b="0" lang="en-US" sz="800" spc="-1" strike="noStrike">
                <a:solidFill>
                  <a:srgbClr val="0033b3"/>
                </a:solidFill>
                <a:latin typeface="JetBrains Mono"/>
                <a:ea typeface="JetBrains Mono"/>
              </a:rPr>
              <a:t>import </a:t>
            </a:r>
            <a:r>
              <a:rPr b="0" lang="en-US" sz="800" spc="-1" strike="noStrike">
                <a:solidFill>
                  <a:srgbClr val="080808"/>
                </a:solidFill>
                <a:latin typeface="JetBrains Mono"/>
                <a:ea typeface="JetBrains Mono"/>
              </a:rPr>
              <a:t>MySqlTaskQueue, RedisTaskQueue</a:t>
            </a:r>
            <a:br/>
            <a:br/>
            <a:br/>
            <a:r>
              <a:rPr b="0" lang="en-US" sz="800" spc="-1" strike="noStrike">
                <a:solidFill>
                  <a:srgbClr val="0033b3"/>
                </a:solidFill>
                <a:latin typeface="JetBrains Mono"/>
                <a:ea typeface="JetBrains Mono"/>
              </a:rPr>
              <a:t>def </a:t>
            </a:r>
            <a:r>
              <a:rPr b="0" lang="en-US" sz="800" spc="-1" strike="noStrike">
                <a:solidFill>
                  <a:srgbClr val="000000"/>
                </a:solidFill>
                <a:latin typeface="JetBrains Mono"/>
                <a:ea typeface="JetBrains Mono"/>
              </a:rPr>
              <a:t>create_sqlite_queue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_task_queue = SqliteTaskQueue(</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name</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"AMLCM"</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filename</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'taskqueue.db'</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br/>
            <a:br/>
            <a:br/>
            <a:r>
              <a:rPr b="0" lang="en-US" sz="800" spc="-1" strike="noStrike">
                <a:solidFill>
                  <a:srgbClr val="0033b3"/>
                </a:solidFill>
                <a:latin typeface="JetBrains Mono"/>
                <a:ea typeface="JetBrains Mono"/>
              </a:rPr>
              <a:t>def </a:t>
            </a:r>
            <a:r>
              <a:rPr b="0" lang="en-US" sz="800" spc="-1" strike="noStrike">
                <a:solidFill>
                  <a:srgbClr val="000000"/>
                </a:solidFill>
                <a:latin typeface="JetBrains Mono"/>
                <a:ea typeface="JetBrains Mono"/>
              </a:rPr>
              <a:t>create_file_queue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_task_queue = FileTaskQueue(</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name</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"AMLCM"</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path</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r"&lt;folder_path&gt;"</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use_thread_lock</a:t>
            </a:r>
            <a:r>
              <a:rPr b="0" lang="en-US" sz="800" spc="-1" strike="noStrike">
                <a:solidFill>
                  <a:srgbClr val="080808"/>
                </a:solidFill>
                <a:latin typeface="JetBrains Mono"/>
                <a:ea typeface="JetBrains Mono"/>
              </a:rPr>
              <a:t>=</a:t>
            </a:r>
            <a:r>
              <a:rPr b="0" lang="en-US" sz="800" spc="-1" strike="noStrike">
                <a:solidFill>
                  <a:srgbClr val="0033b3"/>
                </a:solidFill>
                <a:latin typeface="JetBrains Mono"/>
                <a:ea typeface="JetBrains Mono"/>
              </a:rPr>
              <a:t>True</a:t>
            </a:r>
            <a:br/>
            <a:r>
              <a:rPr b="0" lang="en-US" sz="800" spc="-1" strike="noStrike">
                <a:solidFill>
                  <a:srgbClr val="0033b3"/>
                </a:solidFill>
                <a:latin typeface="JetBrains Mono"/>
                <a:ea typeface="JetBrains Mono"/>
              </a:rPr>
              <a:t>    </a:t>
            </a:r>
            <a:r>
              <a:rPr b="0" lang="en-US" sz="800" spc="-1" strike="noStrike">
                <a:solidFill>
                  <a:srgbClr val="080808"/>
                </a:solidFill>
                <a:latin typeface="JetBrains Mono"/>
                <a:ea typeface="JetBrains Mono"/>
              </a:rPr>
              <a:t>)</a:t>
            </a:r>
            <a:br/>
            <a:br/>
            <a:br/>
            <a:r>
              <a:rPr b="0" lang="en-US" sz="800" spc="-1" strike="noStrike">
                <a:solidFill>
                  <a:srgbClr val="0033b3"/>
                </a:solidFill>
                <a:latin typeface="JetBrains Mono"/>
                <a:ea typeface="JetBrains Mono"/>
              </a:rPr>
              <a:t>def </a:t>
            </a:r>
            <a:r>
              <a:rPr b="0" lang="en-US" sz="800" spc="-1" strike="noStrike">
                <a:solidFill>
                  <a:srgbClr val="000000"/>
                </a:solidFill>
                <a:latin typeface="JetBrains Mono"/>
                <a:ea typeface="JetBrains Mono"/>
              </a:rPr>
              <a:t>create_mysql_queue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_task_queue = MySqlTaskQueue(</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name</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"AMLCM"</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host</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"localhost"</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user</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"taskqueue"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password</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"taskqueue"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a:t>
            </a:r>
            <a:r>
              <a:rPr b="0" lang="en-US" sz="800" spc="-1" strike="noStrike">
                <a:solidFill>
                  <a:srgbClr val="660099"/>
                </a:solidFill>
                <a:latin typeface="JetBrains Mono"/>
                <a:ea typeface="JetBrains Mono"/>
              </a:rPr>
              <a:t>database</a:t>
            </a:r>
            <a:r>
              <a:rPr b="0" lang="en-US" sz="800" spc="-1" strike="noStrike">
                <a:solidFill>
                  <a:srgbClr val="080808"/>
                </a:solidFill>
                <a:latin typeface="JetBrains Mono"/>
                <a:ea typeface="JetBrains Mono"/>
              </a:rPr>
              <a:t>=</a:t>
            </a:r>
            <a:r>
              <a:rPr b="1" lang="en-US" sz="800" spc="-1" strike="noStrike">
                <a:solidFill>
                  <a:srgbClr val="008080"/>
                </a:solidFill>
                <a:latin typeface="JetBrains Mono"/>
                <a:ea typeface="JetBrains Mono"/>
              </a:rPr>
              <a:t>"taskqueue"</a:t>
            </a:r>
            <a:br/>
            <a:r>
              <a:rPr b="1" lang="en-US" sz="800" spc="-1" strike="noStrike">
                <a:solidFill>
                  <a:srgbClr val="008080"/>
                </a:solidFill>
                <a:latin typeface="JetBrains Mono"/>
                <a:ea typeface="JetBrains Mono"/>
              </a:rPr>
              <a:t>    </a:t>
            </a:r>
            <a:r>
              <a:rPr b="0" lang="en-US" sz="800" spc="-1" strike="noStrike">
                <a:solidFill>
                  <a:srgbClr val="080808"/>
                </a:solidFill>
                <a:latin typeface="JetBrains Mono"/>
                <a:ea typeface="JetBrains Mono"/>
              </a:rPr>
              <a:t>)</a:t>
            </a:r>
            <a:br/>
            <a:br/>
            <a:br/>
            <a:r>
              <a:rPr b="0" lang="en-US" sz="800" spc="-1" strike="noStrike">
                <a:solidFill>
                  <a:srgbClr val="0033b3"/>
                </a:solidFill>
                <a:latin typeface="JetBrains Mono"/>
                <a:ea typeface="JetBrains Mono"/>
              </a:rPr>
              <a:t>def </a:t>
            </a:r>
            <a:r>
              <a:rPr b="0" lang="en-US" sz="800" spc="-1" strike="noStrike">
                <a:solidFill>
                  <a:srgbClr val="000000"/>
                </a:solidFill>
                <a:latin typeface="JetBrains Mono"/>
                <a:ea typeface="JetBrains Mono"/>
              </a:rPr>
              <a:t>create_redis_queue</a:t>
            </a:r>
            <a:r>
              <a:rPr b="0" lang="en-US" sz="800" spc="-1" strike="noStrike">
                <a:solidFill>
                  <a:srgbClr val="080808"/>
                </a:solidFill>
                <a:latin typeface="JetBrains Mono"/>
                <a:ea typeface="JetBrains Mono"/>
              </a:rPr>
              <a:t>():</a:t>
            </a:r>
            <a:br/>
            <a:r>
              <a:rPr b="0" lang="en-US" sz="800" spc="-1" strike="noStrike">
                <a:solidFill>
                  <a:srgbClr val="080808"/>
                </a:solidFill>
                <a:latin typeface="JetBrains Mono"/>
                <a:ea typeface="JetBrains Mono"/>
              </a:rPr>
              <a:t>    _task_queue = RedisTaskQueue()</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txBox="1"/>
          <p:nvPr/>
        </p:nvSpPr>
        <p:spPr>
          <a:xfrm>
            <a:off x="504000" y="74160"/>
            <a:ext cx="9071640" cy="1250280"/>
          </a:xfrm>
          <a:prstGeom prst="rect">
            <a:avLst/>
          </a:prstGeom>
          <a:noFill/>
          <a:ln w="0">
            <a:noFill/>
          </a:ln>
        </p:spPr>
        <p:txBody>
          <a:bodyPr lIns="0" rIns="0" tIns="0" bIns="0" anchor="ctr">
            <a:noAutofit/>
          </a:bodyPr>
          <a:p>
            <a:pPr algn="ctr"/>
            <a:r>
              <a:rPr b="0" lang="en-US" sz="4400" spc="-1" strike="noStrike">
                <a:latin typeface="Arial"/>
              </a:rPr>
              <a:t>Create TaskQueue Consumer Instance</a:t>
            </a:r>
            <a:endParaRPr b="0" lang="en-US" sz="4400" spc="-1" strike="noStrike">
              <a:latin typeface="Arial"/>
            </a:endParaRPr>
          </a:p>
        </p:txBody>
      </p:sp>
      <p:sp>
        <p:nvSpPr>
          <p:cNvPr id="52"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050" spc="-1" strike="noStrike">
                <a:latin typeface="Arial"/>
              </a:rPr>
              <a:t>You can create a consumer instance using cli</a:t>
            </a:r>
            <a:endParaRPr b="0" lang="en-US" sz="1050" spc="-1" strike="noStrike">
              <a:latin typeface="Arial"/>
            </a:endParaRPr>
          </a:p>
          <a:p>
            <a:pPr marL="432000" indent="-324000">
              <a:spcBef>
                <a:spcPts val="1417"/>
              </a:spcBef>
              <a:buClr>
                <a:srgbClr val="000000"/>
              </a:buClr>
              <a:buSzPct val="45000"/>
              <a:buFont typeface="Wingdings" charset="2"/>
              <a:buChar char=""/>
            </a:pPr>
            <a:r>
              <a:rPr b="0" lang="en-US" sz="1050" spc="-1" strike="noStrike">
                <a:latin typeface="Courier New"/>
              </a:rPr>
              <a:t>Python consumer.py app.tasks.tq -k thread -w 5</a:t>
            </a:r>
            <a:endParaRPr b="0" lang="en-US" sz="1050" spc="-1" strike="noStrike">
              <a:latin typeface="Arial"/>
            </a:endParaRPr>
          </a:p>
          <a:p>
            <a:pPr marL="432000" indent="-324000">
              <a:spcBef>
                <a:spcPts val="1417"/>
              </a:spcBef>
              <a:buClr>
                <a:srgbClr val="000000"/>
              </a:buClr>
              <a:buSzPct val="45000"/>
              <a:buFont typeface="Wingdings" charset="2"/>
              <a:buChar char=""/>
            </a:pPr>
            <a:r>
              <a:rPr b="0" lang="en-US" sz="1050" spc="-1" strike="noStrike">
                <a:latin typeface="Arial"/>
              </a:rPr>
              <a:t>Or by making your own consumer code</a:t>
            </a:r>
            <a:br/>
            <a:br/>
            <a:r>
              <a:rPr b="0" lang="en-US" sz="1000" spc="-1" strike="noStrike">
                <a:solidFill>
                  <a:srgbClr val="080808"/>
                </a:solidFill>
                <a:latin typeface="JetBrains Mono"/>
                <a:ea typeface="JetBrains Mono"/>
              </a:rPr>
              <a:t>options = {</a:t>
            </a:r>
            <a:r>
              <a:rPr b="1" lang="en-US" sz="1000" spc="-1" strike="noStrike">
                <a:solidFill>
                  <a:srgbClr val="008080"/>
                </a:solidFill>
                <a:latin typeface="JetBrains Mono"/>
                <a:ea typeface="JetBrains Mono"/>
              </a:rPr>
              <a:t>'logfile'</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'aaa.logs'</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'workers'</a:t>
            </a:r>
            <a:r>
              <a:rPr b="0" lang="en-US" sz="1000" spc="-1" strike="noStrike">
                <a:solidFill>
                  <a:srgbClr val="080808"/>
                </a:solidFill>
                <a:latin typeface="JetBrains Mono"/>
                <a:ea typeface="JetBrains Mono"/>
              </a:rPr>
              <a:t>: </a:t>
            </a:r>
            <a:r>
              <a:rPr b="0" lang="en-US" sz="1000" spc="-1" strike="noStrike">
                <a:solidFill>
                  <a:srgbClr val="1750eb"/>
                </a:solidFill>
                <a:latin typeface="JetBrains Mono"/>
                <a:ea typeface="JetBrains Mono"/>
              </a:rPr>
              <a:t>5</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'worker_type'</a:t>
            </a:r>
            <a:r>
              <a:rPr b="0" lang="en-US" sz="1000" spc="-1" strike="noStrike">
                <a:solidFill>
                  <a:srgbClr val="080808"/>
                </a:solidFill>
                <a:latin typeface="JetBrains Mono"/>
                <a:ea typeface="JetBrains Mono"/>
              </a:rPr>
              <a:t>: </a:t>
            </a:r>
            <a:r>
              <a:rPr b="1" lang="en-US" sz="1000" spc="-1" strike="noStrike">
                <a:solidFill>
                  <a:srgbClr val="008080"/>
                </a:solidFill>
                <a:latin typeface="JetBrains Mono"/>
                <a:ea typeface="JetBrains Mono"/>
              </a:rPr>
              <a:t>'thread'</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config = ConsumerConfig(**options)</a:t>
            </a:r>
            <a:br/>
            <a:r>
              <a:rPr b="0" lang="en-US" sz="1000" spc="-1" strike="noStrike">
                <a:solidFill>
                  <a:srgbClr val="080808"/>
                </a:solidFill>
                <a:latin typeface="JetBrains Mono"/>
                <a:ea typeface="JetBrains Mono"/>
              </a:rPr>
              <a:t>config.validate()</a:t>
            </a:r>
            <a:br/>
            <a:br/>
            <a:r>
              <a:rPr b="0" lang="en-US" sz="1000" spc="-1" strike="noStrike">
                <a:solidFill>
                  <a:srgbClr val="080808"/>
                </a:solidFill>
                <a:latin typeface="JetBrains Mono"/>
                <a:ea typeface="JetBrains Mono"/>
              </a:rPr>
              <a:t>#instance = load_taskqueue(</a:t>
            </a:r>
            <a:r>
              <a:rPr b="1" lang="en-US" sz="1000" spc="-1" strike="noStrike">
                <a:solidFill>
                  <a:srgbClr val="008080"/>
                </a:solidFill>
                <a:latin typeface="JetBrains Mono"/>
                <a:ea typeface="JetBrains Mono"/>
              </a:rPr>
              <a:t>'server.tasks.tq'</a:t>
            </a:r>
            <a:r>
              <a:rPr b="0" lang="en-US" sz="1000" spc="-1" strike="noStrike">
                <a:solidFill>
                  <a:srgbClr val="080808"/>
                </a:solidFill>
                <a:latin typeface="JetBrains Mono"/>
                <a:ea typeface="JetBrains Mono"/>
              </a:rPr>
              <a:t>) # To load the TaskQueue instance from a class</a:t>
            </a:r>
            <a:br/>
            <a:r>
              <a:rPr b="0" lang="en-US" sz="1000" spc="-1" strike="noStrike">
                <a:solidFill>
                  <a:srgbClr val="080808"/>
                </a:solidFill>
                <a:latin typeface="JetBrains Mono"/>
                <a:ea typeface="JetBrains Mono"/>
              </a:rPr>
              <a:t>instance = create_file_queue(</a:t>
            </a:r>
            <a:r>
              <a:rPr b="0" lang="en-US" sz="1000" spc="-1" strike="noStrike">
                <a:solidFill>
                  <a:srgbClr val="080808"/>
                </a:solidFill>
                <a:latin typeface="JetBrains Mono"/>
                <a:ea typeface="JetBrains Mono"/>
              </a:rPr>
              <a:t>) # To create a new TaskQueue instance</a:t>
            </a:r>
            <a:endParaRPr b="0" lang="en-US" sz="1000" spc="-1" strike="noStrike">
              <a:latin typeface="Arial"/>
            </a:endParaRPr>
          </a:p>
          <a:p>
            <a:pPr marL="432000" indent="-324000">
              <a:spcBef>
                <a:spcPts val="1417"/>
              </a:spcBef>
              <a:buClr>
                <a:srgbClr val="000000"/>
              </a:buClr>
              <a:buSzPct val="45000"/>
              <a:buFont typeface="Wingdings" charset="2"/>
              <a:buChar char=""/>
            </a:pPr>
            <a:br/>
            <a:r>
              <a:rPr b="0" i="1" lang="en-US" sz="1000" spc="-1" strike="noStrike">
                <a:solidFill>
                  <a:srgbClr val="8c8c8c"/>
                </a:solidFill>
                <a:latin typeface="JetBrains Mono"/>
                <a:ea typeface="JetBrains Mono"/>
              </a:rPr>
              <a:t># Set up logging for the "taskqueue" namespace.</a:t>
            </a:r>
            <a:br/>
            <a:r>
              <a:rPr b="0" lang="en-US" sz="1000" spc="-1" strike="noStrike">
                <a:solidFill>
                  <a:srgbClr val="080808"/>
                </a:solidFill>
                <a:latin typeface="JetBrains Mono"/>
                <a:ea typeface="JetBrains Mono"/>
              </a:rPr>
              <a:t>logger = logging.getLogger(</a:t>
            </a:r>
            <a:r>
              <a:rPr b="1" lang="en-US" sz="1000" spc="-1" strike="noStrike">
                <a:solidFill>
                  <a:srgbClr val="008080"/>
                </a:solidFill>
                <a:latin typeface="JetBrains Mono"/>
                <a:ea typeface="JetBrains Mono"/>
              </a:rPr>
              <a:t>'taskqueue'</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config.setup_logger(logger)</a:t>
            </a:r>
            <a:br/>
            <a:br/>
            <a:r>
              <a:rPr b="0" lang="en-US" sz="1000" spc="-1" strike="noStrike">
                <a:solidFill>
                  <a:srgbClr val="080808"/>
                </a:solidFill>
                <a:latin typeface="JetBrains Mono"/>
                <a:ea typeface="JetBrains Mono"/>
              </a:rPr>
              <a:t>consumer = instance.create_consumer(**config.values)</a:t>
            </a:r>
            <a:br/>
            <a:r>
              <a:rPr b="0" lang="en-US" sz="1000" spc="-1" strike="noStrike">
                <a:solidFill>
                  <a:srgbClr val="080808"/>
                </a:solidFill>
                <a:latin typeface="JetBrains Mono"/>
                <a:ea typeface="JetBrains Mono"/>
              </a:rPr>
              <a:t>consumer.run()</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Create Tasks</a:t>
            </a:r>
            <a:endParaRPr b="0" lang="en-US" sz="4400" spc="-1" strike="noStrike">
              <a:latin typeface="Arial"/>
            </a:endParaRPr>
          </a:p>
        </p:txBody>
      </p:sp>
      <p:sp>
        <p:nvSpPr>
          <p:cNvPr id="54" name=""/>
          <p:cNvSpPr txBox="1"/>
          <p:nvPr/>
        </p:nvSpPr>
        <p:spPr>
          <a:xfrm>
            <a:off x="504000" y="1326600"/>
            <a:ext cx="9071640" cy="3288240"/>
          </a:xfrm>
          <a:prstGeom prst="rect">
            <a:avLst/>
          </a:prstGeom>
          <a:noFill/>
          <a:ln w="0">
            <a:noFill/>
          </a:ln>
        </p:spPr>
        <p:txBody>
          <a:bodyPr lIns="0" rIns="0" tIns="0" bIns="0">
            <a:normAutofit fontScale="61000"/>
          </a:bodyPr>
          <a:p>
            <a:endParaRPr b="0" lang="en-US" sz="3200" spc="-1" strike="noStrike">
              <a:latin typeface="Arial"/>
            </a:endParaRPr>
          </a:p>
          <a:p>
            <a:r>
              <a:rPr b="0" lang="en-US" sz="3200" spc="-1" strike="noStrike">
                <a:latin typeface="Arial"/>
              </a:rPr>
              <a:t>Tasks will not run on the main thread ( or process ), each task will be attached to an existing worker and its life cycle will depend on the life cycle of that worker not the main thread.</a:t>
            </a:r>
            <a:endParaRPr b="0" lang="en-US" sz="3200" spc="-1" strike="noStrike">
              <a:latin typeface="Arial"/>
            </a:endParaRPr>
          </a:p>
          <a:p>
            <a:endParaRPr b="0" lang="en-US" sz="3200" spc="-1" strike="noStrike">
              <a:latin typeface="Arial"/>
            </a:endParaRPr>
          </a:p>
          <a:p>
            <a:r>
              <a:rPr b="0" lang="en-US" sz="1000" spc="-1" strike="noStrike">
                <a:solidFill>
                  <a:srgbClr val="0033b3"/>
                </a:solidFill>
                <a:latin typeface="JetBrains Mono"/>
                <a:ea typeface="JetBrains Mono"/>
              </a:rPr>
              <a:t>import </a:t>
            </a:r>
            <a:r>
              <a:rPr b="0" lang="en-US" sz="1000" spc="-1" strike="noStrike">
                <a:solidFill>
                  <a:srgbClr val="080808"/>
                </a:solidFill>
                <a:latin typeface="JetBrains Mono"/>
                <a:ea typeface="JetBrains Mono"/>
              </a:rPr>
              <a:t>time</a:t>
            </a:r>
            <a:br/>
            <a:br/>
            <a:r>
              <a:rPr b="0" lang="en-US" sz="1000" spc="-1" strike="noStrike">
                <a:solidFill>
                  <a:srgbClr val="0033b3"/>
                </a:solidFill>
                <a:latin typeface="JetBrains Mono"/>
                <a:ea typeface="JetBrains Mono"/>
              </a:rPr>
              <a:t>from </a:t>
            </a:r>
            <a:r>
              <a:rPr b="0" lang="en-US" sz="1000" spc="-1" strike="noStrike">
                <a:solidFill>
                  <a:srgbClr val="080808"/>
                </a:solidFill>
                <a:latin typeface="JetBrains Mono"/>
                <a:ea typeface="JetBrains Mono"/>
              </a:rPr>
              <a:t>queue_extension </a:t>
            </a:r>
            <a:r>
              <a:rPr b="0" lang="en-US" sz="1000" spc="-1" strike="noStrike">
                <a:solidFill>
                  <a:srgbClr val="0033b3"/>
                </a:solidFill>
                <a:latin typeface="JetBrains Mono"/>
                <a:ea typeface="JetBrains Mono"/>
              </a:rPr>
              <a:t>import </a:t>
            </a:r>
            <a:r>
              <a:rPr b="0" lang="en-US" sz="1000" spc="-1" strike="noStrike">
                <a:solidFill>
                  <a:srgbClr val="080808"/>
                </a:solidFill>
                <a:latin typeface="JetBrains Mono"/>
                <a:ea typeface="JetBrains Mono"/>
              </a:rPr>
              <a:t>create_file_queue</a:t>
            </a:r>
            <a:br/>
            <a:br/>
            <a:r>
              <a:rPr b="0" lang="en-US" sz="1000" spc="-1" strike="noStrike">
                <a:solidFill>
                  <a:srgbClr val="080808"/>
                </a:solidFill>
                <a:latin typeface="JetBrains Mono"/>
                <a:ea typeface="JetBrains Mono"/>
              </a:rPr>
              <a:t>tq = create_file_queue()</a:t>
            </a:r>
            <a:br/>
            <a:br/>
            <a:br/>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send_email</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time.sleep(</a:t>
            </a:r>
            <a:r>
              <a:rPr b="0" lang="en-US" sz="1000" spc="-1" strike="noStrike">
                <a:solidFill>
                  <a:srgbClr val="1750eb"/>
                </a:solidFill>
                <a:latin typeface="JetBrains Mono"/>
                <a:ea typeface="JetBrains Mono"/>
              </a:rPr>
              <a:t>10</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"I simulate sending emails"</a:t>
            </a:r>
            <a:r>
              <a:rPr b="0" lang="en-US" sz="1000" spc="-1" strike="noStrike">
                <a:solidFill>
                  <a:srgbClr val="080808"/>
                </a:solidFill>
                <a:latin typeface="JetBrains Mono"/>
                <a:ea typeface="JetBrains Mono"/>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Create Scheduled Tasks</a:t>
            </a:r>
            <a:endParaRPr b="0" lang="en-US" sz="4400" spc="-1" strike="noStrike">
              <a:latin typeface="Arial"/>
            </a:endParaRPr>
          </a:p>
        </p:txBody>
      </p:sp>
      <p:sp>
        <p:nvSpPr>
          <p:cNvPr id="56" name=""/>
          <p:cNvSpPr txBox="1"/>
          <p:nvPr/>
        </p:nvSpPr>
        <p:spPr>
          <a:xfrm>
            <a:off x="504000" y="1326600"/>
            <a:ext cx="9071640" cy="3288240"/>
          </a:xfrm>
          <a:prstGeom prst="rect">
            <a:avLst/>
          </a:prstGeom>
          <a:noFill/>
          <a:ln w="0">
            <a:noFill/>
          </a:ln>
        </p:spPr>
        <p:txBody>
          <a:bodyPr lIns="0" rIns="0" tIns="0" bIns="0">
            <a:normAutofit/>
          </a:bodyPr>
          <a:p>
            <a:endParaRPr b="0" lang="en-US" sz="3200" spc="-1" strike="noStrike">
              <a:latin typeface="Arial"/>
            </a:endParaRPr>
          </a:p>
          <a:p>
            <a:r>
              <a:rPr b="0" lang="en-US" sz="1800" spc="-1" strike="noStrike">
                <a:latin typeface="Arial"/>
              </a:rPr>
              <a:t>Scheduled tasks does not require a producer they run as soon as the Consumer start running</a:t>
            </a:r>
            <a:endParaRPr b="0" lang="en-US" sz="1800" spc="-1" strike="noStrike">
              <a:latin typeface="Arial"/>
            </a:endParaRPr>
          </a:p>
          <a:p>
            <a:endParaRPr b="0" lang="en-US" sz="1800" spc="-1" strike="noStrike">
              <a:latin typeface="Arial"/>
            </a:endParaRPr>
          </a:p>
          <a:p>
            <a:r>
              <a:rPr b="0" lang="en-US" sz="1000" spc="-1" strike="noStrike">
                <a:solidFill>
                  <a:srgbClr val="0000b2"/>
                </a:solidFill>
                <a:latin typeface="JetBrains Mono"/>
                <a:ea typeface="JetBrains Mono"/>
              </a:rPr>
              <a:t>@tq.periodic_task</a:t>
            </a:r>
            <a:r>
              <a:rPr b="0" lang="en-US" sz="1000" spc="-1" strike="noStrike">
                <a:solidFill>
                  <a:srgbClr val="080808"/>
                </a:solidFill>
                <a:latin typeface="JetBrains Mono"/>
                <a:ea typeface="JetBrains Mono"/>
              </a:rPr>
              <a:t>(crontab(</a:t>
            </a:r>
            <a:r>
              <a:rPr b="0" lang="en-US" sz="1000" spc="-1" strike="noStrike">
                <a:solidFill>
                  <a:srgbClr val="660099"/>
                </a:solidFill>
                <a:latin typeface="JetBrains Mono"/>
                <a:ea typeface="JetBrains Mono"/>
              </a:rPr>
              <a:t>minute</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'*/3'</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every_three_minutes</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'This task runs every three minutes'</a:t>
            </a:r>
            <a:r>
              <a:rPr b="0" lang="en-US" sz="1000" spc="-1" strike="noStrike">
                <a:solidFill>
                  <a:srgbClr val="080808"/>
                </a:solidFill>
                <a:latin typeface="JetBrains Mono"/>
                <a:ea typeface="JetBrains Mono"/>
              </a:rPr>
              <a:t>)</a:t>
            </a:r>
            <a:br/>
            <a:br/>
            <a:br/>
            <a:r>
              <a:rPr b="0" lang="en-US" sz="1000" spc="-1" strike="noStrike">
                <a:solidFill>
                  <a:srgbClr val="0000b2"/>
                </a:solidFill>
                <a:latin typeface="JetBrains Mono"/>
                <a:ea typeface="JetBrains Mono"/>
              </a:rPr>
              <a:t>@tq.periodic_task</a:t>
            </a:r>
            <a:r>
              <a:rPr b="0" lang="en-US" sz="1000" spc="-1" strike="noStrike">
                <a:solidFill>
                  <a:srgbClr val="080808"/>
                </a:solidFill>
                <a:latin typeface="JetBrains Mono"/>
                <a:ea typeface="JetBrains Mono"/>
              </a:rPr>
              <a:t>(crontab(</a:t>
            </a:r>
            <a:r>
              <a:rPr b="0" lang="en-US" sz="1000" spc="-1" strike="noStrike">
                <a:solidFill>
                  <a:srgbClr val="660099"/>
                </a:solidFill>
                <a:latin typeface="JetBrains Mono"/>
                <a:ea typeface="JetBrains Mono"/>
              </a:rPr>
              <a:t>minute</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'*/10'</a:t>
            </a:r>
            <a:r>
              <a:rPr b="0" lang="en-US" sz="1000" spc="-1" strike="noStrike">
                <a:solidFill>
                  <a:srgbClr val="080808"/>
                </a:solidFill>
                <a:latin typeface="JetBrains Mono"/>
                <a:ea typeface="JetBrains Mono"/>
              </a:rPr>
              <a:t>, </a:t>
            </a:r>
            <a:r>
              <a:rPr b="0" lang="en-US" sz="1000" spc="-1" strike="noStrike">
                <a:solidFill>
                  <a:srgbClr val="660099"/>
                </a:solidFill>
                <a:latin typeface="JetBrains Mono"/>
                <a:ea typeface="JetBrains Mono"/>
              </a:rPr>
              <a:t>hour</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'9-11,16-18'</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every_ten_minutes</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'Runs every 10 minutes between 9a and 11a, and 4p-6p.'</a:t>
            </a:r>
            <a:r>
              <a:rPr b="0" lang="en-US" sz="1000" spc="-1" strike="noStrike">
                <a:solidFill>
                  <a:srgbClr val="080808"/>
                </a:solidFill>
                <a:latin typeface="JetBrains Mono"/>
                <a:ea typeface="JetBrains Mono"/>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Task Priority Management</a:t>
            </a:r>
            <a:endParaRPr b="0" lang="en-US" sz="4400" spc="-1" strike="noStrike">
              <a:latin typeface="Arial"/>
            </a:endParaRPr>
          </a:p>
        </p:txBody>
      </p:sp>
      <p:sp>
        <p:nvSpPr>
          <p:cNvPr id="58" name=""/>
          <p:cNvSpPr txBox="1"/>
          <p:nvPr/>
        </p:nvSpPr>
        <p:spPr>
          <a:xfrm>
            <a:off x="504000" y="1326600"/>
            <a:ext cx="9071640" cy="3288240"/>
          </a:xfrm>
          <a:prstGeom prst="rect">
            <a:avLst/>
          </a:prstGeom>
          <a:noFill/>
          <a:ln w="0">
            <a:noFill/>
          </a:ln>
        </p:spPr>
        <p:txBody>
          <a:bodyPr lIns="0" rIns="0" tIns="0" bIns="0">
            <a:normAutofit/>
          </a:bodyPr>
          <a:p>
            <a:r>
              <a:rPr b="0" lang="en-US" sz="1000" spc="-1" strike="noStrike">
                <a:solidFill>
                  <a:srgbClr val="080808"/>
                </a:solidFill>
                <a:latin typeface="Arial"/>
              </a:rPr>
              <a:t>When we invoke this task, it will be processed before any other pending tasks whose priority is less than 10.</a:t>
            </a:r>
            <a:endParaRPr b="0" lang="en-US" sz="1000" spc="-1" strike="noStrike">
              <a:latin typeface="Arial"/>
            </a:endParaRPr>
          </a:p>
          <a:p>
            <a:r>
              <a:rPr b="0" lang="en-US" sz="1000" spc="-1" strike="noStrike">
                <a:solidFill>
                  <a:srgbClr val="080808"/>
                </a:solidFill>
                <a:latin typeface="Arial"/>
              </a:rPr>
              <a:t>When no priority is given, the task will default to a priority of 0.</a:t>
            </a:r>
            <a:endParaRPr b="0" lang="en-US" sz="1000" spc="-1" strike="noStrike">
              <a:latin typeface="Arial"/>
            </a:endParaRPr>
          </a:p>
          <a:p>
            <a:endParaRPr b="0" lang="en-US" sz="1000" spc="-1" strike="noStrike">
              <a:latin typeface="Arial"/>
            </a:endParaRPr>
          </a:p>
          <a:p>
            <a:br/>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r>
              <a:rPr b="0" lang="en-US" sz="1000" spc="-1" strike="noStrike">
                <a:solidFill>
                  <a:srgbClr val="660099"/>
                </a:solidFill>
                <a:latin typeface="JetBrains Mono"/>
                <a:ea typeface="JetBrains Mono"/>
              </a:rPr>
              <a:t>priority</a:t>
            </a:r>
            <a:r>
              <a:rPr b="0" lang="en-US" sz="1000" spc="-1" strike="noStrike">
                <a:solidFill>
                  <a:srgbClr val="080808"/>
                </a:solidFill>
                <a:latin typeface="JetBrains Mono"/>
                <a:ea typeface="JetBrains Mono"/>
              </a:rPr>
              <a:t>=</a:t>
            </a:r>
            <a:r>
              <a:rPr b="0" lang="en-US" sz="1000" spc="-1" strike="noStrike">
                <a:solidFill>
                  <a:srgbClr val="1750eb"/>
                </a:solidFill>
                <a:latin typeface="JetBrains Mono"/>
                <a:ea typeface="JetBrains Mono"/>
              </a:rPr>
              <a:t>10</a:t>
            </a:r>
            <a:r>
              <a:rPr b="0" lang="en-US" sz="1000" spc="-1" strike="noStrike">
                <a:solidFill>
                  <a:srgbClr val="080808"/>
                </a:solidFill>
                <a:latin typeface="JetBrains Mono"/>
                <a:ea typeface="JetBrains Mono"/>
              </a:rPr>
              <a:t>)</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send_email</a:t>
            </a:r>
            <a:r>
              <a:rPr b="0" lang="en-US" sz="1000" spc="-1" strike="noStrike">
                <a:solidFill>
                  <a:srgbClr val="080808"/>
                </a:solidFill>
                <a:latin typeface="JetBrains Mono"/>
                <a:ea typeface="JetBrains Mono"/>
              </a:rPr>
              <a:t>(</a:t>
            </a:r>
            <a:r>
              <a:rPr b="0" lang="en-US" sz="1000" spc="-1" strike="noStrike">
                <a:solidFill>
                  <a:srgbClr val="808080"/>
                </a:solidFill>
                <a:latin typeface="JetBrains Mono"/>
                <a:ea typeface="JetBrains Mono"/>
              </a:rPr>
              <a:t>to</a:t>
            </a:r>
            <a:r>
              <a:rPr b="0" lang="en-US" sz="1000" spc="-1" strike="noStrike">
                <a:solidFill>
                  <a:srgbClr val="080808"/>
                </a:solidFill>
                <a:latin typeface="JetBrains Mono"/>
                <a:ea typeface="JetBrains Mono"/>
              </a:rPr>
              <a:t>, </a:t>
            </a:r>
            <a:r>
              <a:rPr b="0" lang="en-US" sz="1000" spc="-1" strike="noStrike">
                <a:solidFill>
                  <a:srgbClr val="808080"/>
                </a:solidFill>
                <a:latin typeface="JetBrains Mono"/>
                <a:ea typeface="JetBrains Mono"/>
              </a:rPr>
              <a:t>subj</a:t>
            </a:r>
            <a:r>
              <a:rPr b="0" lang="en-US" sz="1000" spc="-1" strike="noStrike">
                <a:solidFill>
                  <a:srgbClr val="080808"/>
                </a:solidFill>
                <a:latin typeface="JetBrains Mono"/>
                <a:ea typeface="JetBrains Mono"/>
              </a:rPr>
              <a:t>, </a:t>
            </a:r>
            <a:r>
              <a:rPr b="0" lang="en-US" sz="1000" spc="-1" strike="noStrike">
                <a:solidFill>
                  <a:srgbClr val="808080"/>
                </a:solidFill>
                <a:latin typeface="JetBrains Mono"/>
                <a:ea typeface="JetBrains Mono"/>
              </a:rPr>
              <a:t>body</a:t>
            </a:r>
            <a:r>
              <a:rPr b="0" lang="en-US" sz="1000" spc="-1" strike="noStrike">
                <a:solidFill>
                  <a:srgbClr val="080808"/>
                </a:solidFill>
                <a:latin typeface="JetBrains Mono"/>
                <a:ea typeface="JetBrains Mono"/>
              </a:rPr>
              <a:t>):</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"I simulate sending emails"</a:t>
            </a:r>
            <a:r>
              <a:rPr b="0" lang="en-US" sz="1000" spc="-1" strike="noStrike">
                <a:solidFill>
                  <a:srgbClr val="080808"/>
                </a:solidFill>
                <a:latin typeface="JetBrains Mono"/>
                <a:ea typeface="JetBrains Mono"/>
              </a:rPr>
              <a:t>)</a:t>
            </a:r>
            <a:endParaRPr b="0" lang="en-US" sz="1000" spc="-1" strike="noStrike">
              <a:latin typeface="Arial"/>
            </a:endParaRPr>
          </a:p>
          <a:p>
            <a:endParaRPr b="0" lang="en-US" sz="1000" spc="-1" strike="noStrike">
              <a:latin typeface="Arial"/>
            </a:endParaRPr>
          </a:p>
          <a:p>
            <a:br/>
            <a:r>
              <a:rPr b="0" lang="en-US" sz="1000" spc="-1" strike="noStrike">
                <a:solidFill>
                  <a:srgbClr val="0000b2"/>
                </a:solidFill>
                <a:latin typeface="JetBrains Mono"/>
                <a:ea typeface="JetBrains Mono"/>
              </a:rPr>
              <a:t>@tq.task</a:t>
            </a:r>
            <a:r>
              <a:rPr b="0" lang="en-US" sz="1000" spc="-1" strike="noStrike">
                <a:solidFill>
                  <a:srgbClr val="080808"/>
                </a:solidFill>
                <a:latin typeface="JetBrains Mono"/>
                <a:ea typeface="JetBrains Mono"/>
              </a:rPr>
              <a:t>(</a:t>
            </a:r>
            <a:r>
              <a:rPr b="0" lang="en-US" sz="1000" spc="-1" strike="noStrike">
                <a:solidFill>
                  <a:srgbClr val="660099"/>
                </a:solidFill>
                <a:latin typeface="JetBrains Mono"/>
                <a:ea typeface="JetBrains Mono"/>
              </a:rPr>
              <a:t>priority</a:t>
            </a:r>
            <a:r>
              <a:rPr b="0" lang="en-US" sz="1000" spc="-1" strike="noStrike">
                <a:solidFill>
                  <a:srgbClr val="080808"/>
                </a:solidFill>
                <a:latin typeface="JetBrains Mono"/>
                <a:ea typeface="JetBrains Mono"/>
              </a:rPr>
              <a:t>=</a:t>
            </a:r>
            <a:r>
              <a:rPr b="0" lang="en-US" sz="1000" spc="-1" strike="noStrike">
                <a:solidFill>
                  <a:srgbClr val="1750eb"/>
                </a:solidFill>
                <a:latin typeface="JetBrains Mono"/>
                <a:ea typeface="JetBrains Mono"/>
              </a:rPr>
              <a:t>1</a:t>
            </a:r>
            <a:r>
              <a:rPr b="0" lang="en-US" sz="1000" spc="-1" strike="noStrike">
                <a:solidFill>
                  <a:srgbClr val="080808"/>
                </a:solidFill>
                <a:latin typeface="JetBrains Mono"/>
                <a:ea typeface="JetBrains Mono"/>
              </a:rPr>
              <a:t>) </a:t>
            </a:r>
            <a:br/>
            <a:r>
              <a:rPr b="0" lang="en-US" sz="1000" spc="-1" strike="noStrike">
                <a:solidFill>
                  <a:srgbClr val="0033b3"/>
                </a:solidFill>
                <a:latin typeface="JetBrains Mono"/>
                <a:ea typeface="JetBrains Mono"/>
              </a:rPr>
              <a:t>def </a:t>
            </a:r>
            <a:r>
              <a:rPr b="0" lang="en-US" sz="1000" spc="-1" strike="noStrike">
                <a:solidFill>
                  <a:srgbClr val="000000"/>
                </a:solidFill>
                <a:latin typeface="JetBrains Mono"/>
                <a:ea typeface="JetBrains Mono"/>
              </a:rPr>
              <a:t>send_email2</a:t>
            </a:r>
            <a:r>
              <a:rPr b="0" lang="en-US" sz="1000" spc="-1" strike="noStrike">
                <a:solidFill>
                  <a:srgbClr val="080808"/>
                </a:solidFill>
                <a:latin typeface="JetBrains Mono"/>
                <a:ea typeface="JetBrains Mono"/>
              </a:rPr>
              <a:t>(</a:t>
            </a:r>
            <a:r>
              <a:rPr b="0" lang="en-US" sz="1000" spc="-1" strike="noStrike">
                <a:solidFill>
                  <a:srgbClr val="808080"/>
                </a:solidFill>
                <a:latin typeface="JetBrains Mono"/>
                <a:ea typeface="JetBrains Mono"/>
              </a:rPr>
              <a:t>to</a:t>
            </a:r>
            <a:r>
              <a:rPr b="0" lang="en-US" sz="1000" spc="-1" strike="noStrike">
                <a:solidFill>
                  <a:srgbClr val="080808"/>
                </a:solidFill>
                <a:latin typeface="JetBrains Mono"/>
                <a:ea typeface="JetBrains Mono"/>
              </a:rPr>
              <a:t>, </a:t>
            </a:r>
            <a:r>
              <a:rPr b="0" lang="en-US" sz="1000" spc="-1" strike="noStrike">
                <a:solidFill>
                  <a:srgbClr val="808080"/>
                </a:solidFill>
                <a:latin typeface="JetBrains Mono"/>
                <a:ea typeface="JetBrains Mono"/>
              </a:rPr>
              <a:t>subj</a:t>
            </a:r>
            <a:r>
              <a:rPr b="0" lang="en-US" sz="1000" spc="-1" strike="noStrike">
                <a:solidFill>
                  <a:srgbClr val="080808"/>
                </a:solidFill>
                <a:latin typeface="JetBrains Mono"/>
                <a:ea typeface="JetBrains Mono"/>
              </a:rPr>
              <a:t>, </a:t>
            </a:r>
            <a:r>
              <a:rPr b="0" lang="en-US" sz="1000" spc="-1" strike="noStrike">
                <a:solidFill>
                  <a:srgbClr val="808080"/>
                </a:solidFill>
                <a:latin typeface="JetBrains Mono"/>
                <a:ea typeface="JetBrains Mono"/>
              </a:rPr>
              <a:t>body</a:t>
            </a:r>
            <a:r>
              <a:rPr b="0" lang="en-US" sz="1000" spc="-1" strike="noStrike">
                <a:solidFill>
                  <a:srgbClr val="080808"/>
                </a:solidFill>
                <a:latin typeface="JetBrains Mono"/>
                <a:ea typeface="JetBrains Mono"/>
              </a:rPr>
              <a:t>): </a:t>
            </a:r>
            <a:br/>
            <a:r>
              <a:rPr b="0" lang="en-US" sz="1000" spc="-1" strike="noStrike">
                <a:solidFill>
                  <a:srgbClr val="080808"/>
                </a:solidFill>
                <a:latin typeface="JetBrains Mono"/>
                <a:ea typeface="JetBrains Mono"/>
              </a:rPr>
              <a:t>    </a:t>
            </a:r>
            <a:r>
              <a:rPr b="0" lang="en-US" sz="1000" spc="-1" strike="noStrike">
                <a:solidFill>
                  <a:srgbClr val="000080"/>
                </a:solidFill>
                <a:latin typeface="JetBrains Mono"/>
                <a:ea typeface="JetBrains Mono"/>
              </a:rPr>
              <a:t>print</a:t>
            </a:r>
            <a:r>
              <a:rPr b="0" lang="en-US" sz="1000" spc="-1" strike="noStrike">
                <a:solidFill>
                  <a:srgbClr val="080808"/>
                </a:solidFill>
                <a:latin typeface="JetBrains Mono"/>
                <a:ea typeface="JetBrains Mono"/>
              </a:rPr>
              <a:t>(</a:t>
            </a:r>
            <a:r>
              <a:rPr b="1" lang="en-US" sz="1000" spc="-1" strike="noStrike">
                <a:solidFill>
                  <a:srgbClr val="008080"/>
                </a:solidFill>
                <a:latin typeface="JetBrains Mono"/>
                <a:ea typeface="JetBrains Mono"/>
              </a:rPr>
              <a:t>"I simulate sending emails"</a:t>
            </a:r>
            <a:r>
              <a:rPr b="0" lang="en-US" sz="1000" spc="-1" strike="noStrike">
                <a:solidFill>
                  <a:srgbClr val="080808"/>
                </a:solidFill>
                <a:latin typeface="JetBrains Mono"/>
                <a:ea typeface="JetBrains Mono"/>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LibreOffice/7.1.1.2$Windows_X86_64 LibreOffice_project/fe0b08f4af1bacafe4c7ecc87ce55bb426164676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2023-04-04T13:04:55Z</dcterms:created>
  <dc:creator/>
  <dc:description/>
  <dc:language>en-US</dc:language>
  <cp:lastModifiedBy/>
  <dcterms:modified xsi:type="dcterms:W3CDTF">2023-04-04T14:29:18Z</dcterms:modified>
  <cp:revision>1</cp:revision>
  <dc:subject/>
  <dc:title/>
</cp:coreProperties>
</file>