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302" r:id="rId4"/>
    <p:sldId id="280" r:id="rId5"/>
    <p:sldId id="266" r:id="rId6"/>
    <p:sldId id="292" r:id="rId7"/>
    <p:sldId id="304" r:id="rId8"/>
    <p:sldId id="305" r:id="rId9"/>
    <p:sldId id="303" r:id="rId10"/>
    <p:sldId id="264" r:id="rId11"/>
    <p:sldId id="286" r:id="rId12"/>
    <p:sldId id="287" r:id="rId13"/>
    <p:sldId id="288" r:id="rId14"/>
    <p:sldId id="298" r:id="rId15"/>
    <p:sldId id="306" r:id="rId16"/>
    <p:sldId id="261" r:id="rId1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66FF"/>
    <a:srgbClr val="000000"/>
    <a:srgbClr val="3333CC"/>
    <a:srgbClr val="FF3300"/>
    <a:srgbClr val="CC0000"/>
    <a:srgbClr val="CC3300"/>
    <a:srgbClr val="FF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60BCE8-1EBB-4F88-86C9-9790C9DEE6BE}" type="datetimeFigureOut">
              <a:rPr lang="en-US"/>
              <a:pPr>
                <a:defRPr/>
              </a:pPr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47F89D-9D42-4192-9B6C-3096973BB4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556A3-4955-4929-97A6-5E51F7C10B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0033-26F3-45EB-87DC-F334128D778C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C6038-C99E-4B4C-8A2F-634CDDB76FD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BB983-349B-4B56-842E-DB70A6C41A70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B4DBE-A593-4FEE-AAB7-D5AAAD54BCE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9CCD-6B3D-40F5-810D-A3066E648B66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329C-F145-4071-8545-84F2D426043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8DCC-39DF-4B51-8DB2-491ADFCF9478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31731-9195-4A45-993F-ACBE6C31D38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AC83-93AF-4DAF-A8BC-EFE85B22F846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17D4A-B94C-4508-B96D-6CB9F9CCF51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3A290-47ED-4333-9BE5-26C3D58EF127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ED7BD-D250-49BD-999F-076BE030F3DB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F4882-0BC4-4C89-9494-BA8F04990A07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0732-3C97-4941-9F0F-F95D4BE28373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6BB1-4757-4FFD-9437-4150F1FF0115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E8BA-EAD0-48F5-9CBE-A4976956B36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43D6-37A6-4F2D-8F80-FBF0D6F249E2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F85CC-C412-4AF5-9905-08188965E37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2FC3-7E8B-4473-94E4-1EF0ADAADEB1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94214-4314-4CED-90D3-F12D25B6BF0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EA975-1BD9-4C0A-A1DB-E54BF8AABD81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331A-1FF9-434B-8ECB-421966618C3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9F95766-7A25-4ADC-A46F-77A8A86F3236}" type="datetimeFigureOut">
              <a:rPr lang="fr-FR"/>
              <a:pPr>
                <a:defRPr/>
              </a:pPr>
              <a:t>13/12/2019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4C2F14-C7D8-4B14-AF16-AE4D5BAE7644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puanalysissentiment.epiz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28600" y="4724400"/>
            <a:ext cx="4953000" cy="1143000"/>
          </a:xfrm>
        </p:spPr>
        <p:txBody>
          <a:bodyPr rtlCol="0">
            <a:normAutofit fontScale="62500" lnSpcReduction="20000"/>
          </a:bodyPr>
          <a:lstStyle/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Roni Budianto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: 		1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6115266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Dr.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Miftah Andriansyah SSi., MMSi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CA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8" descr="UG1A.png"/>
          <p:cNvPicPr>
            <a:picLocks noChangeAspect="1"/>
          </p:cNvPicPr>
          <p:nvPr/>
        </p:nvPicPr>
        <p:blipFill>
          <a:blip r:embed="rId2"/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7" name="Picture 7" descr="INDONESIAN CULTUR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4419600" cy="2212975"/>
          </a:xfrm>
        </p:spPr>
        <p:txBody>
          <a:bodyPr/>
          <a:lstStyle/>
          <a:p>
            <a:pPr eaLnBrk="1" hangingPunct="1"/>
            <a:r>
              <a:rPr lang="fr-CA" sz="2000" b="1" dirty="0" smtClean="0">
                <a:latin typeface="Times New Roman" pitchFamily="18" charset="0"/>
                <a:cs typeface="Times New Roman" pitchFamily="18" charset="0"/>
              </a:rPr>
              <a:t>ANALISIS SENTIMEN TERHADAP INSTITUSI KOMISI PEMILIHAN INDONESIA (KPU) PADA PEMILU 2019 DI MEDIA SOSIAL TWITTER MENGGUNAKAN METODE KLASIFIKASI SUPPORT VECTOR MACHINE (SVM) DAN FITUR LEXICON BASED</a:t>
            </a:r>
          </a:p>
        </p:txBody>
      </p:sp>
      <p:pic>
        <p:nvPicPr>
          <p:cNvPr id="3079" name="Picture 9" descr="SKRIPSI.png"/>
          <p:cNvPicPr>
            <a:picLocks noChangeAspect="1"/>
          </p:cNvPicPr>
          <p:nvPr/>
        </p:nvPicPr>
        <p:blipFill>
          <a:blip r:embed="rId4"/>
          <a:srcRect r="44000"/>
          <a:stretch>
            <a:fillRect/>
          </a:stretch>
        </p:blipFill>
        <p:spPr bwMode="auto">
          <a:xfrm>
            <a:off x="6477000" y="5989638"/>
            <a:ext cx="2514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69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1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Terminator 8"/>
          <p:cNvSpPr/>
          <p:nvPr/>
        </p:nvSpPr>
        <p:spPr>
          <a:xfrm>
            <a:off x="304800" y="1063625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038600" y="91440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990600" y="1828800"/>
            <a:ext cx="2466975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955675" y="3200400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55675" y="4267200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Membandingkan dengan hyperplane (b)</a:t>
            </a:r>
            <a:endParaRPr lang="en-US" dirty="0"/>
          </a:p>
        </p:txBody>
      </p:sp>
      <p:sp>
        <p:nvSpPr>
          <p:cNvPr id="16" name="Flowchart: Terminator 15"/>
          <p:cNvSpPr/>
          <p:nvPr/>
        </p:nvSpPr>
        <p:spPr>
          <a:xfrm>
            <a:off x="1752600" y="53340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1371600" y="9906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Data Uji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20" idx="2"/>
          </p:cNvCxnSpPr>
          <p:nvPr/>
        </p:nvCxnSpPr>
        <p:spPr>
          <a:xfrm>
            <a:off x="1235075" y="1217613"/>
            <a:ext cx="35750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5"/>
            <a:endCxn id="11" idx="1"/>
          </p:cNvCxnSpPr>
          <p:nvPr/>
        </p:nvCxnSpPr>
        <p:spPr>
          <a:xfrm>
            <a:off x="3360420" y="1219200"/>
            <a:ext cx="678180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14" idx="0"/>
          </p:cNvCxnSpPr>
          <p:nvPr/>
        </p:nvCxnSpPr>
        <p:spPr>
          <a:xfrm rot="16200000" flipH="1">
            <a:off x="2112963" y="3082925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5" idx="0"/>
          </p:cNvCxnSpPr>
          <p:nvPr/>
        </p:nvCxnSpPr>
        <p:spPr>
          <a:xfrm rot="5400000">
            <a:off x="2123282" y="4160043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6" idx="0"/>
          </p:cNvCxnSpPr>
          <p:nvPr/>
        </p:nvCxnSpPr>
        <p:spPr>
          <a:xfrm rot="5400000">
            <a:off x="2116932" y="5220494"/>
            <a:ext cx="214312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1" idx="2"/>
            <a:endCxn id="12" idx="3"/>
          </p:cNvCxnSpPr>
          <p:nvPr/>
        </p:nvCxnSpPr>
        <p:spPr>
          <a:xfrm rot="5400000">
            <a:off x="3967163" y="1262063"/>
            <a:ext cx="628650" cy="1647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Crawling Twitter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Text Tweet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Bersihkan KPU dari praktek demokrasi kotor, https://t.co/07RXap5JOH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2. 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@KPU_ID: Anak Kelas ll MTS Bobol Situs KPU Pemilu 2019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3.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@reno_2 @Dody_Lucas__ @AkunTofa @KPU_ID @bawaslu_RI Mantap...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4.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@Nadiku18 Yaa itu mah 02 nya gak legowo sama hasil situng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5.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RT @mansiank83: KOMPLEK MEGA PERMAI 1  MANA SUARANYA??\n\nKESALAHAN INPUT KPU DI TPS 5 KELURAHAN PADANG SARAI KOMPLEK MEGA PERMAI 1 KOTA PADA\u2026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@RadioElshinta @KPU_ID @republikaonline https://t.co/XrnX1ecCtz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7.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@b0y4n_05: Palembang :\n350.539 suara (38,52%) :  559.422 suara (61,48%)\n\nhttps://t.co/seqAqbRzgx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8.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@Yswn_Kawilarang: TPS 10 Gerung utara kec Gerung, Lombok barat NTB. Input di web KPU tidak sesuai dengan C1 asli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9.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Ini \ud83d\udc4e malah lebih dahsyat salah inputnya:\n\nhttps://t.co/7lrEZTrcbV"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Cleansing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229600" cy="44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Text Tweet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bersihkan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praktek demokrasi kotor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kelas bobol situs kpu pemilu  hoax hati   jadi sebut tahun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bawasluri mantap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egowo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sama hasil situng emng kalah legowo pilgub dki aman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liat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timeline kpu bakal tabrak hehe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komplek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mega permai  mana suaranya salah input kpu tps  lurah padang sarai komplek mega permai  kota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tps  gerung utara gerung lombok barat ntb input web kpu suai c asli janggal 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lebih dahsyat salah inputnya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input data  formulir c manusiawi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...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Labelling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172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Text Tweet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kpuid bawasluri mantap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legowo sama hasil situng emng kalah legowo pilgub dki 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liat timeline kpu bakal tabrak hehe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400" dirty="0">
                          <a:latin typeface="Courier New" pitchFamily="49" charset="0"/>
                          <a:cs typeface="Courier New" pitchFamily="49" charset="0"/>
                        </a:rPr>
                        <a:t>komplek mega mai mana suaranya salah input kpu tps lurah padang sarai komplek mega mai 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tps gerung utara gerung lombok barat ntb input web kpu suai c asli janggal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malah lebih dahsyat salah inputnya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salah kpu input data formulir c manusiawi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kpuid sedikit bocor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salah kpuid kpu tanya komisi ii dpr pilih manusia goblok gini jadi komisioner kpu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09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1722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Tweet 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jokowi 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bakal menang kalau curang maya curang manana sama kpuid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ketua kpuid harusnya mundur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fadlizon kpuid harusnya lgsg ditembak tempat tpstps salah input c c valid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sekelas kpuid seleranya </a:t>
                      </a:r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akun </a:t>
                      </a:r>
                      <a:r>
                        <a:rPr lang="id-ID" sz="1200" b="0" i="0" u="none" strike="noStrike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penghina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manfaatnya dilakukn pihak jawab mungkin pihak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mana kau dusta kerja kotor kau bayar mahal goblok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kalau aplikasi situng buka luang salah input ang baik stop baiki dulu artinya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msaiddidu desioon kpuid tdk nah berfikir jauh sangka rakyat cara rentak mengam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hampir semua lihat curang bawaslu curang ketidak netralan ribu kpps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0" y="1295400"/>
          <a:ext cx="5386705" cy="2209800"/>
        </p:xfrm>
        <a:graphic>
          <a:graphicData uri="http://schemas.openxmlformats.org/drawingml/2006/table">
            <a:tbl>
              <a:tblPr/>
              <a:tblGrid>
                <a:gridCol w="1795145"/>
                <a:gridCol w="1795780"/>
                <a:gridCol w="1795780"/>
              </a:tblGrid>
              <a:tr h="3683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Times New Roman"/>
                          <a:ea typeface="Times New Roman"/>
                          <a:cs typeface="Times New Roman"/>
                        </a:rPr>
                        <a:t>Prediction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 Values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8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TP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62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FN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TN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99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91000"/>
            <a:ext cx="4191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/>
            <a:r>
              <a:rPr lang="fr-CA" sz="4000" b="1" smtClean="0">
                <a:solidFill>
                  <a:schemeClr val="bg1"/>
                </a:solidFill>
              </a:rPr>
              <a:t>Kesimpulan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id-ID" sz="2400" dirty="0" smtClean="0"/>
              <a:t>hasil sentimen negatif sebesar 589 (58.9%) dan sentimen positif sebesar 411 (41.1%)</a:t>
            </a:r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id-ID" sz="2400" dirty="0" smtClean="0"/>
              <a:t>juga menghasilkan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80.55%, </a:t>
            </a:r>
            <a:r>
              <a:rPr lang="en-US" sz="2400" dirty="0" err="1" smtClean="0"/>
              <a:t>presisi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74%, recall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77% </a:t>
            </a:r>
            <a:r>
              <a:rPr lang="en-US" sz="2400" dirty="0" err="1" smtClean="0"/>
              <a:t>dan</a:t>
            </a:r>
            <a:r>
              <a:rPr lang="en-US" sz="2400" dirty="0" smtClean="0"/>
              <a:t> f1-score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75.4%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latih</a:t>
            </a:r>
            <a:r>
              <a:rPr lang="en-US" sz="2400" dirty="0" smtClean="0"/>
              <a:t> 80%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uji</a:t>
            </a:r>
            <a:r>
              <a:rPr lang="en-US" sz="2400" dirty="0" smtClean="0"/>
              <a:t> 20%.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id-ID" sz="2400" u="sng" dirty="0" smtClean="0">
                <a:hlinkClick r:id="rId2"/>
              </a:rPr>
              <a:t>http://kpuanalysissentiment.epizy.com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22532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152400"/>
            <a:ext cx="403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KPU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singkatan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Umum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badan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menyelenggarakan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Indonesia</a:t>
            </a:r>
            <a:endParaRPr lang="id-ID" sz="2000" b="1" dirty="0" smtClean="0"/>
          </a:p>
          <a:p>
            <a:pPr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id-ID" sz="2000" b="1" dirty="0" smtClean="0"/>
              <a:t>pada era digital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kritis</a:t>
            </a:r>
            <a:r>
              <a:rPr lang="en-US" sz="2000" b="1" dirty="0" smtClean="0"/>
              <a:t> </a:t>
            </a:r>
            <a:r>
              <a:rPr lang="id-ID" sz="2000" b="1" dirty="0" smtClean="0"/>
              <a:t>untuk segala hal baik interaksi pribadi maupun interaksi masyarakat dan pemerintahan, tidak terkecuali KPU</a:t>
            </a:r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en-US" sz="2000" b="1" dirty="0" err="1" smtClean="0"/>
              <a:t>Analisis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analisis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seseorang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organisasi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topik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perusahaan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tertentu</a:t>
            </a:r>
            <a:r>
              <a:rPr lang="en-US" sz="2000" b="1" dirty="0" smtClean="0"/>
              <a:t>. </a:t>
            </a:r>
            <a:endParaRPr lang="id-ID" sz="2000" b="1" dirty="0" smtClean="0"/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id-ID" sz="2000" b="1" dirty="0" smtClean="0"/>
              <a:t>Analisis 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media </a:t>
            </a:r>
            <a:r>
              <a:rPr lang="en-US" sz="2000" b="1" dirty="0" err="1" smtClean="0"/>
              <a:t>sosial</a:t>
            </a:r>
            <a:r>
              <a:rPr lang="en-US" sz="2000" b="1" dirty="0" smtClean="0"/>
              <a:t> twitter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mengetahui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jumlah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positif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negatif</a:t>
            </a:r>
            <a:endParaRPr lang="fr-CA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Latar Belakang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257800"/>
          </a:xfrm>
        </p:spPr>
        <p:txBody>
          <a:bodyPr/>
          <a:lstStyle/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i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twitter?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berjalanya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KPU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 2019,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dikategorikan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id-ID" sz="2400" dirty="0" smtClean="0"/>
              <a:t> atau </a:t>
            </a:r>
            <a:r>
              <a:rPr lang="en-US" sz="2400" dirty="0" err="1" smtClean="0"/>
              <a:t>negati</a:t>
            </a:r>
            <a:r>
              <a:rPr lang="id-ID" sz="2400" dirty="0" smtClean="0"/>
              <a:t>f</a:t>
            </a:r>
            <a:r>
              <a:rPr lang="en-US" sz="2400" dirty="0" smtClean="0"/>
              <a:t>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 algn="just" eaLnBrk="1" hangingPunct="1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pengklasifikasian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memvisualisasikan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tweet?</a:t>
            </a:r>
            <a:endParaRPr lang="id-ID" sz="2400" dirty="0" smtClean="0"/>
          </a:p>
          <a:p>
            <a:pPr algn="just" eaLnBrk="1" hangingPunct="1"/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Rumusan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3000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media Twitter API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1000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berbahasa</a:t>
            </a:r>
            <a:r>
              <a:rPr lang="en-US" sz="2400" dirty="0" smtClean="0"/>
              <a:t> Indonesia.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smtClean="0"/>
              <a:t> Data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28 April 2019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22 Mei 2019 (</a:t>
            </a:r>
            <a:r>
              <a:rPr lang="en-US" sz="2400" dirty="0" err="1" smtClean="0"/>
              <a:t>pasca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 </a:t>
            </a:r>
            <a:r>
              <a:rPr lang="en-US" sz="2400" dirty="0" smtClean="0"/>
              <a:t>(SVM)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lain.</a:t>
            </a:r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Batasan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i="1" dirty="0" smtClean="0"/>
              <a:t>Support Vector Machine</a:t>
            </a:r>
            <a:r>
              <a:rPr lang="en-US" sz="2800" dirty="0" smtClean="0"/>
              <a:t> (SVM)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media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i="1" dirty="0" smtClean="0"/>
              <a:t>Twitter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KPU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Pemilu</a:t>
            </a:r>
            <a:r>
              <a:rPr lang="en-US" sz="2800" dirty="0" smtClean="0"/>
              <a:t> 2019</a:t>
            </a:r>
            <a:endParaRPr lang="id-ID" sz="2800" dirty="0" smtClean="0"/>
          </a:p>
          <a:p>
            <a:pPr algn="just" eaLnBrk="1" hangingPunct="1"/>
            <a:endParaRPr lang="id-ID" sz="2800" dirty="0" smtClean="0"/>
          </a:p>
          <a:p>
            <a:pPr algn="just" eaLnBrk="1" hangingPunct="1"/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sejauh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fr-CA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133600" y="4419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charset="0"/>
              <a:buChar char="•"/>
            </a:pPr>
            <a:endParaRPr lang="fr-CA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fr-CA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 Penelitian</a:t>
            </a:r>
            <a:endParaRPr lang="en-US" sz="32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525588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886200" y="990600"/>
            <a:ext cx="1066800" cy="3651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429000" y="1577974"/>
            <a:ext cx="1981200" cy="555625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</a:t>
            </a:r>
            <a:r>
              <a:rPr lang="id-ID" dirty="0" smtClean="0"/>
              <a:t>Tweets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438400"/>
            <a:ext cx="1904999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200400"/>
            <a:ext cx="1905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Pembobotan Kata (TF-IDF)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33763" y="4114800"/>
            <a:ext cx="20526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Klasifikasi SVM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4" idx="1"/>
          </p:cNvCxnSpPr>
          <p:nvPr/>
        </p:nvCxnSpPr>
        <p:spPr>
          <a:xfrm rot="5400000">
            <a:off x="4308476" y="1466849"/>
            <a:ext cx="2222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16200000" flipH="1">
            <a:off x="4286250" y="2266949"/>
            <a:ext cx="3048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4343400" y="3086100"/>
            <a:ext cx="228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rot="16200000" flipH="1">
            <a:off x="4306491" y="3961209"/>
            <a:ext cx="30480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3505200" y="4876800"/>
            <a:ext cx="1981200" cy="457200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Hasil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9" idx="1"/>
          </p:cNvCxnSpPr>
          <p:nvPr/>
        </p:nvCxnSpPr>
        <p:spPr>
          <a:xfrm rot="16200000" flipH="1">
            <a:off x="4325541" y="4706541"/>
            <a:ext cx="304800" cy="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038600" y="5502275"/>
            <a:ext cx="914400" cy="2889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9" idx="4"/>
            <a:endCxn id="33" idx="0"/>
          </p:cNvCxnSpPr>
          <p:nvPr/>
        </p:nvCxnSpPr>
        <p:spPr>
          <a:xfrm rot="5400000">
            <a:off x="4411663" y="5418137"/>
            <a:ext cx="168275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Preprocessing Data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533400" y="1447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905000" y="1447800"/>
            <a:ext cx="1981200" cy="5588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Input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112963" y="2209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Cleansing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5181600" y="4114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17" name="Straight Arrow Connector 9216"/>
          <p:cNvCxnSpPr>
            <a:stCxn id="39" idx="4"/>
          </p:cNvCxnSpPr>
          <p:nvPr/>
        </p:nvCxnSpPr>
        <p:spPr>
          <a:xfrm rot="5400000">
            <a:off x="2793206" y="2108200"/>
            <a:ext cx="20399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endCxn id="41" idx="0"/>
          </p:cNvCxnSpPr>
          <p:nvPr/>
        </p:nvCxnSpPr>
        <p:spPr>
          <a:xfrm rot="5400000">
            <a:off x="5524500" y="39243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12963" y="2971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Case Folding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12963" y="38100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Remove Double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12963" y="4648200"/>
            <a:ext cx="1544637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Tokenizing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32363" y="1447800"/>
            <a:ext cx="1544637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Stopword Removal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32363" y="23622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Stemming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4724400" y="3175000"/>
            <a:ext cx="1981200" cy="6350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</a:t>
            </a:r>
            <a:r>
              <a:rPr lang="id-ID" sz="1600" dirty="0" smtClean="0"/>
              <a:t>leaned Tweetss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40" idx="2"/>
            <a:endCxn id="42" idx="0"/>
          </p:cNvCxnSpPr>
          <p:nvPr/>
        </p:nvCxnSpPr>
        <p:spPr>
          <a:xfrm rot="5400000">
            <a:off x="2770982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4" idx="0"/>
          </p:cNvCxnSpPr>
          <p:nvPr/>
        </p:nvCxnSpPr>
        <p:spPr>
          <a:xfrm rot="5400000">
            <a:off x="2732882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46" idx="0"/>
          </p:cNvCxnSpPr>
          <p:nvPr/>
        </p:nvCxnSpPr>
        <p:spPr>
          <a:xfrm rot="5400000">
            <a:off x="2732882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5552282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16200000" flipH="1">
            <a:off x="5570141" y="3030141"/>
            <a:ext cx="279400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6" idx="3"/>
            <a:endCxn id="48" idx="1"/>
          </p:cNvCxnSpPr>
          <p:nvPr/>
        </p:nvCxnSpPr>
        <p:spPr>
          <a:xfrm flipV="1">
            <a:off x="3657600" y="1752600"/>
            <a:ext cx="1274763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7" idx="3"/>
            <a:endCxn id="39" idx="2"/>
          </p:cNvCxnSpPr>
          <p:nvPr/>
        </p:nvCxnSpPr>
        <p:spPr>
          <a:xfrm>
            <a:off x="1600200" y="1714500"/>
            <a:ext cx="5029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22" name="Content Placeholder 21" descr="Captu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219200"/>
            <a:ext cx="3576839" cy="1715356"/>
          </a:xfrm>
        </p:spPr>
      </p:pic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Pembobotan TF-IDF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990600" y="1066800"/>
            <a:ext cx="914400" cy="38735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457200" y="1752599"/>
            <a:ext cx="19812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Cleaned Tweets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2438399"/>
            <a:ext cx="1544637" cy="11191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Labeling dengan Klasifikasi Lexicon Based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1298576" y="1603374"/>
            <a:ext cx="2984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0"/>
          </p:cNvCxnSpPr>
          <p:nvPr/>
        </p:nvCxnSpPr>
        <p:spPr>
          <a:xfrm rot="16200000" flipH="1">
            <a:off x="1338659" y="2318939"/>
            <a:ext cx="228600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5800" y="3809999"/>
            <a:ext cx="1544637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65" name="Flowchart: Alternate Process 64"/>
          <p:cNvSpPr/>
          <p:nvPr/>
        </p:nvSpPr>
        <p:spPr>
          <a:xfrm>
            <a:off x="990600" y="5333999"/>
            <a:ext cx="914400" cy="43973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32" name="Straight Arrow Connector 9231"/>
          <p:cNvCxnSpPr>
            <a:stCxn id="55" idx="2"/>
            <a:endCxn id="63" idx="0"/>
          </p:cNvCxnSpPr>
          <p:nvPr/>
        </p:nvCxnSpPr>
        <p:spPr>
          <a:xfrm rot="5400000">
            <a:off x="1331913" y="3683792"/>
            <a:ext cx="2524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381000" y="4648199"/>
            <a:ext cx="22098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3" idx="2"/>
          </p:cNvCxnSpPr>
          <p:nvPr/>
        </p:nvCxnSpPr>
        <p:spPr>
          <a:xfrm rot="16200000" flipH="1">
            <a:off x="1357709" y="4520008"/>
            <a:ext cx="228600" cy="2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352550" y="5200649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4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owchart: Terminator 1"/>
          <p:cNvSpPr/>
          <p:nvPr/>
        </p:nvSpPr>
        <p:spPr>
          <a:xfrm>
            <a:off x="304800" y="990600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066800" y="165735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5800" y="2714625"/>
            <a:ext cx="2895600" cy="86677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" idx="2"/>
            <a:endCxn id="17" idx="0"/>
          </p:cNvCxnSpPr>
          <p:nvPr/>
        </p:nvCxnSpPr>
        <p:spPr>
          <a:xfrm rot="5400000">
            <a:off x="2033588" y="2614612"/>
            <a:ext cx="200025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806450" y="3795713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806450" y="4862512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bobot (w) dan hyperplane (b)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1616075" y="5865812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2" idx="0"/>
          </p:cNvCxnSpPr>
          <p:nvPr/>
        </p:nvCxnSpPr>
        <p:spPr>
          <a:xfrm rot="5400000">
            <a:off x="2000251" y="3662363"/>
            <a:ext cx="214313" cy="5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9" idx="0"/>
          </p:cNvCxnSpPr>
          <p:nvPr/>
        </p:nvCxnSpPr>
        <p:spPr>
          <a:xfrm rot="5400000">
            <a:off x="1974057" y="4755356"/>
            <a:ext cx="2143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30" idx="0"/>
          </p:cNvCxnSpPr>
          <p:nvPr/>
        </p:nvCxnSpPr>
        <p:spPr>
          <a:xfrm rot="5400000">
            <a:off x="2005807" y="5790406"/>
            <a:ext cx="1508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962400" y="1295400"/>
            <a:ext cx="2913063" cy="52546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Fungsi Transformasi Vektor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1219200" y="9144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" idx="3"/>
            <a:endCxn id="26" idx="2"/>
          </p:cNvCxnSpPr>
          <p:nvPr/>
        </p:nvCxnSpPr>
        <p:spPr>
          <a:xfrm flipV="1">
            <a:off x="1235075" y="1143000"/>
            <a:ext cx="2051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" idx="0"/>
          </p:cNvCxnSpPr>
          <p:nvPr/>
        </p:nvCxnSpPr>
        <p:spPr>
          <a:xfrm rot="16200000" flipH="1">
            <a:off x="1975485" y="1499235"/>
            <a:ext cx="285750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32" descr="rumustransform.PNG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2133600"/>
            <a:ext cx="44958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993</Words>
  <Application>Microsoft Office PowerPoint</Application>
  <PresentationFormat>On-screen Show (4:3)</PresentationFormat>
  <Paragraphs>225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ANALISIS SENTIMEN TERHADAP INSTITUSI KOMISI PEMILIHAN INDONESIA (KPU) PADA PEMILU 2019 DI MEDIA SOSIAL TWITTER MENGGUNAKAN METODE KLASIFIKASI SUPPORT VECTOR MACHINE (SVM) DAN FITUR LEXICON BASED</vt:lpstr>
      <vt:lpstr>Latar Belakang</vt:lpstr>
      <vt:lpstr>Rumusan Masalah</vt:lpstr>
      <vt:lpstr>Batasan Masalah</vt:lpstr>
      <vt:lpstr>Tujuan Penelitian</vt:lpstr>
      <vt:lpstr>Struktur Navigasi</vt:lpstr>
      <vt:lpstr>Struktur Navigasi</vt:lpstr>
      <vt:lpstr>Struktur Navigasi</vt:lpstr>
      <vt:lpstr>Struktur Navigasi</vt:lpstr>
      <vt:lpstr>Struktur Navigasi</vt:lpstr>
      <vt:lpstr>Hasil Crawling Twitter</vt:lpstr>
      <vt:lpstr>Hasil Cleansing</vt:lpstr>
      <vt:lpstr>Hasil Labelling</vt:lpstr>
      <vt:lpstr>Hasil Uji Data</vt:lpstr>
      <vt:lpstr>Hasil Uji Data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Elektronik Kota Bekasi dengan Teknologi GPS pada Platform ANdroid</dc:title>
  <dc:creator>Juju</dc:creator>
  <cp:lastModifiedBy>MzBudi123</cp:lastModifiedBy>
  <cp:revision>452</cp:revision>
  <dcterms:created xsi:type="dcterms:W3CDTF">2011-08-13T17:12:08Z</dcterms:created>
  <dcterms:modified xsi:type="dcterms:W3CDTF">2019-12-13T15:47:43Z</dcterms:modified>
</cp:coreProperties>
</file>