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302" r:id="rId4"/>
    <p:sldId id="280" r:id="rId5"/>
    <p:sldId id="266" r:id="rId6"/>
    <p:sldId id="292" r:id="rId7"/>
    <p:sldId id="304" r:id="rId8"/>
    <p:sldId id="307" r:id="rId9"/>
    <p:sldId id="305" r:id="rId10"/>
    <p:sldId id="303" r:id="rId11"/>
    <p:sldId id="264" r:id="rId12"/>
    <p:sldId id="286" r:id="rId13"/>
    <p:sldId id="287" r:id="rId14"/>
    <p:sldId id="288" r:id="rId15"/>
    <p:sldId id="298" r:id="rId16"/>
    <p:sldId id="306" r:id="rId17"/>
    <p:sldId id="261" r:id="rId1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666FF"/>
    <a:srgbClr val="000000"/>
    <a:srgbClr val="3333CC"/>
    <a:srgbClr val="FF3300"/>
    <a:srgbClr val="CC0000"/>
    <a:srgbClr val="CC3300"/>
    <a:srgbClr val="FFFFFF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9" autoAdjust="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D60BCE8-1EBB-4F88-86C9-9790C9DEE6BE}" type="datetimeFigureOut">
              <a:rPr lang="en-US"/>
              <a:pPr>
                <a:defRPr/>
              </a:pPr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347F89D-9D42-4192-9B6C-3096973BB4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0556A3-4955-4929-97A6-5E51F7C10BF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80033-26F3-45EB-87DC-F334128D778C}" type="datetimeFigureOut">
              <a:rPr lang="fr-FR"/>
              <a:pPr>
                <a:defRPr/>
              </a:pPr>
              <a:t>20/12/2019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C6038-C99E-4B4C-8A2F-634CDDB76FD6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BB983-349B-4B56-842E-DB70A6C41A70}" type="datetimeFigureOut">
              <a:rPr lang="fr-FR"/>
              <a:pPr>
                <a:defRPr/>
              </a:pPr>
              <a:t>20/12/2019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B4DBE-A593-4FEE-AAB7-D5AAAD54BCE6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39CCD-6B3D-40F5-810D-A3066E648B66}" type="datetimeFigureOut">
              <a:rPr lang="fr-FR"/>
              <a:pPr>
                <a:defRPr/>
              </a:pPr>
              <a:t>20/12/2019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329C-F145-4071-8545-84F2D426043A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18DCC-39DF-4B51-8DB2-491ADFCF9478}" type="datetimeFigureOut">
              <a:rPr lang="fr-FR"/>
              <a:pPr>
                <a:defRPr/>
              </a:pPr>
              <a:t>20/12/2019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31731-9195-4A45-993F-ACBE6C31D38D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BAC83-93AF-4DAF-A8BC-EFE85B22F846}" type="datetimeFigureOut">
              <a:rPr lang="fr-FR"/>
              <a:pPr>
                <a:defRPr/>
              </a:pPr>
              <a:t>20/12/2019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17D4A-B94C-4508-B96D-6CB9F9CCF51D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3A290-47ED-4333-9BE5-26C3D58EF127}" type="datetimeFigureOut">
              <a:rPr lang="fr-FR"/>
              <a:pPr>
                <a:defRPr/>
              </a:pPr>
              <a:t>20/12/2019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ED7BD-D250-49BD-999F-076BE030F3DB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F4882-0BC4-4C89-9494-BA8F04990A07}" type="datetimeFigureOut">
              <a:rPr lang="fr-FR"/>
              <a:pPr>
                <a:defRPr/>
              </a:pPr>
              <a:t>20/12/2019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C0732-3C97-4941-9F0F-F95D4BE28373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56BB1-4757-4FFD-9437-4150F1FF0115}" type="datetimeFigureOut">
              <a:rPr lang="fr-FR"/>
              <a:pPr>
                <a:defRPr/>
              </a:pPr>
              <a:t>20/12/2019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DE8BA-EAD0-48F5-9CBE-A4976956B361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43D6-37A6-4F2D-8F80-FBF0D6F249E2}" type="datetimeFigureOut">
              <a:rPr lang="fr-FR"/>
              <a:pPr>
                <a:defRPr/>
              </a:pPr>
              <a:t>20/12/2019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F85CC-C412-4AF5-9905-08188965E372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2FC3-7E8B-4473-94E4-1EF0ADAADEB1}" type="datetimeFigureOut">
              <a:rPr lang="fr-FR"/>
              <a:pPr>
                <a:defRPr/>
              </a:pPr>
              <a:t>20/12/2019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94214-4314-4CED-90D3-F12D25B6BF00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EA975-1BD9-4C0A-A1DB-E54BF8AABD81}" type="datetimeFigureOut">
              <a:rPr lang="fr-FR"/>
              <a:pPr>
                <a:defRPr/>
              </a:pPr>
              <a:t>20/12/2019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331A-1FF9-434B-8ECB-421966618C3E}" type="slidenum">
              <a:rPr lang="fr-CA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9F95766-7A25-4ADC-A46F-77A8A86F3236}" type="datetimeFigureOut">
              <a:rPr lang="fr-FR"/>
              <a:pPr>
                <a:defRPr/>
              </a:pPr>
              <a:t>20/12/2019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E4C2F14-C7D8-4B14-AF16-AE4D5BAE7644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kpuanalysissentiment.epiz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28600" y="4724400"/>
            <a:ext cx="4953000" cy="1143000"/>
          </a:xfrm>
        </p:spPr>
        <p:txBody>
          <a:bodyPr rtlCol="0">
            <a:normAutofit fontScale="62500" lnSpcReduction="20000"/>
          </a:bodyPr>
          <a:lstStyle/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		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Roni Budianto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: 		1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6115266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	Dr. </a:t>
            </a:r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Miftah Andriansyah SSi., MMSi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		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CA" sz="24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8" descr="UG1A.png"/>
          <p:cNvPicPr>
            <a:picLocks noChangeAspect="1"/>
          </p:cNvPicPr>
          <p:nvPr/>
        </p:nvPicPr>
        <p:blipFill>
          <a:blip r:embed="rId2"/>
          <a:srcRect l="17439" r="9309"/>
          <a:stretch>
            <a:fillRect/>
          </a:stretch>
        </p:blipFill>
        <p:spPr bwMode="auto">
          <a:xfrm>
            <a:off x="76200" y="1524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77" name="Picture 7" descr="INDONESIAN CULTUR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057400"/>
            <a:ext cx="457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4419600" cy="2212975"/>
          </a:xfrm>
        </p:spPr>
        <p:txBody>
          <a:bodyPr/>
          <a:lstStyle/>
          <a:p>
            <a:pPr eaLnBrk="1" hangingPunct="1"/>
            <a:r>
              <a:rPr lang="fr-CA" sz="2000" b="1" dirty="0" smtClean="0">
                <a:latin typeface="Times New Roman" pitchFamily="18" charset="0"/>
                <a:cs typeface="Times New Roman" pitchFamily="18" charset="0"/>
              </a:rPr>
              <a:t>ANALISIS SENTIMEN TERHADAP INSTITUSI KOMISI PEMILIHAN INDONESIA (KPU) PADA PEMILU 2019 DI MEDIA SOSIAL TWITTER MENGGUNAKAN METODE KLASIFIKASI SUPPORT VECTOR MACHINE (SVM) DAN FITUR LEXICON BASED</a:t>
            </a:r>
          </a:p>
        </p:txBody>
      </p:sp>
      <p:pic>
        <p:nvPicPr>
          <p:cNvPr id="3079" name="Picture 9" descr="SKRIPSI.png"/>
          <p:cNvPicPr>
            <a:picLocks noChangeAspect="1"/>
          </p:cNvPicPr>
          <p:nvPr/>
        </p:nvPicPr>
        <p:blipFill>
          <a:blip r:embed="rId4"/>
          <a:srcRect r="44000"/>
          <a:stretch>
            <a:fillRect/>
          </a:stretch>
        </p:blipFill>
        <p:spPr bwMode="auto">
          <a:xfrm>
            <a:off x="6477000" y="5989638"/>
            <a:ext cx="2514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uiExpand="1" build="p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24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Klasifikasi</a:t>
            </a:r>
            <a:r>
              <a:rPr lang="en-US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6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lowchart: Terminator 1"/>
          <p:cNvSpPr/>
          <p:nvPr/>
        </p:nvSpPr>
        <p:spPr>
          <a:xfrm>
            <a:off x="228600" y="990600"/>
            <a:ext cx="930275" cy="307975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1066800" y="1657350"/>
            <a:ext cx="2133600" cy="85725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Vektorisasi TF –IDF dan Hitung iterasi Kernel Linear untuk x dan y</a:t>
            </a:r>
            <a:endParaRPr lang="en-US" sz="1400" dirty="0"/>
          </a:p>
        </p:txBody>
      </p:sp>
      <p:sp>
        <p:nvSpPr>
          <p:cNvPr id="17" name="Flowchart: Process 16"/>
          <p:cNvSpPr/>
          <p:nvPr/>
        </p:nvSpPr>
        <p:spPr>
          <a:xfrm>
            <a:off x="685800" y="2714625"/>
            <a:ext cx="2895600" cy="86677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Mengubah x dan y ke bentuk matrix dan menjumlahkannya untuk menentukan titik x dan y setiap kalimat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3" idx="2"/>
            <a:endCxn id="17" idx="0"/>
          </p:cNvCxnSpPr>
          <p:nvPr/>
        </p:nvCxnSpPr>
        <p:spPr>
          <a:xfrm rot="5400000">
            <a:off x="2033588" y="2614612"/>
            <a:ext cx="200025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806450" y="3795713"/>
            <a:ext cx="2549525" cy="852487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Menghitung Transformasi Vektor</a:t>
            </a:r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806450" y="4862512"/>
            <a:ext cx="2549525" cy="85248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Menentukan support vektor</a:t>
            </a:r>
            <a:endParaRPr lang="en-US" dirty="0"/>
          </a:p>
        </p:txBody>
      </p:sp>
      <p:sp>
        <p:nvSpPr>
          <p:cNvPr id="30" name="Flowchart: Terminator 29"/>
          <p:cNvSpPr/>
          <p:nvPr/>
        </p:nvSpPr>
        <p:spPr>
          <a:xfrm>
            <a:off x="6705600" y="5105400"/>
            <a:ext cx="930275" cy="3063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2"/>
            <a:endCxn id="22" idx="0"/>
          </p:cNvCxnSpPr>
          <p:nvPr/>
        </p:nvCxnSpPr>
        <p:spPr>
          <a:xfrm rot="5400000">
            <a:off x="2000251" y="3662363"/>
            <a:ext cx="214313" cy="52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9" idx="0"/>
          </p:cNvCxnSpPr>
          <p:nvPr/>
        </p:nvCxnSpPr>
        <p:spPr>
          <a:xfrm rot="5400000">
            <a:off x="1974057" y="4755356"/>
            <a:ext cx="214312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3962400" y="1295400"/>
            <a:ext cx="2913063" cy="525463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Fungsi Transformasi Vektor</a:t>
            </a:r>
            <a:endParaRPr lang="en-US" dirty="0"/>
          </a:p>
        </p:txBody>
      </p:sp>
      <p:sp>
        <p:nvSpPr>
          <p:cNvPr id="26" name="Flowchart: Data 25"/>
          <p:cNvSpPr/>
          <p:nvPr/>
        </p:nvSpPr>
        <p:spPr>
          <a:xfrm>
            <a:off x="1219200" y="914400"/>
            <a:ext cx="2209800" cy="45720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Hasil TF-IDF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" idx="3"/>
            <a:endCxn id="26" idx="2"/>
          </p:cNvCxnSpPr>
          <p:nvPr/>
        </p:nvCxnSpPr>
        <p:spPr>
          <a:xfrm flipV="1">
            <a:off x="1158875" y="1143000"/>
            <a:ext cx="2813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3" idx="0"/>
          </p:cNvCxnSpPr>
          <p:nvPr/>
        </p:nvCxnSpPr>
        <p:spPr>
          <a:xfrm rot="16200000" flipH="1">
            <a:off x="1975485" y="1499235"/>
            <a:ext cx="285750" cy="30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32" descr="rumustransform.PNG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38600" y="2133600"/>
            <a:ext cx="4495800" cy="1371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038600" y="3505200"/>
            <a:ext cx="50289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Dimana,</a:t>
            </a:r>
          </a:p>
          <a:p>
            <a:endParaRPr lang="id-ID" sz="1400" dirty="0" smtClean="0"/>
          </a:p>
          <a:p>
            <a:r>
              <a:rPr lang="id-ID" sz="1400" dirty="0" smtClean="0"/>
              <a:t> x dan y adalah nilai titik dari proses perhitungan sebelumnya</a:t>
            </a:r>
            <a:endParaRPr lang="id-ID" sz="1600" dirty="0"/>
          </a:p>
        </p:txBody>
      </p:sp>
      <p:sp>
        <p:nvSpPr>
          <p:cNvPr id="28" name="Flowchart: Process 27"/>
          <p:cNvSpPr/>
          <p:nvPr/>
        </p:nvSpPr>
        <p:spPr>
          <a:xfrm>
            <a:off x="3657600" y="4876800"/>
            <a:ext cx="2549525" cy="85248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Menentukan bobot (w) dan hyperplane (b)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3"/>
            <a:endCxn id="28" idx="1"/>
          </p:cNvCxnSpPr>
          <p:nvPr/>
        </p:nvCxnSpPr>
        <p:spPr>
          <a:xfrm>
            <a:off x="3355975" y="5288756"/>
            <a:ext cx="301625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30" idx="1"/>
          </p:cNvCxnSpPr>
          <p:nvPr/>
        </p:nvCxnSpPr>
        <p:spPr>
          <a:xfrm flipV="1">
            <a:off x="6207125" y="5258594"/>
            <a:ext cx="498475" cy="4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2055812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1269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71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6400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lowchart: Terminator 8"/>
          <p:cNvSpPr/>
          <p:nvPr/>
        </p:nvSpPr>
        <p:spPr>
          <a:xfrm>
            <a:off x="2057400" y="1138237"/>
            <a:ext cx="930275" cy="307975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5867400" y="989012"/>
            <a:ext cx="2133600" cy="85725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Vektorisasi TF –IDF dan Hitung iterasi Kernel Linear untuk x dan y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2819400" y="1903412"/>
            <a:ext cx="2466975" cy="1143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00" dirty="0" smtClean="0"/>
              <a:t>Mengubah x dan y ke bentuk matrix dan menjumlahkannya untuk menentukan titik x dan y setiap kalimat</a:t>
            </a:r>
            <a:endParaRPr lang="en-US" sz="1400" dirty="0"/>
          </a:p>
        </p:txBody>
      </p:sp>
      <p:sp>
        <p:nvSpPr>
          <p:cNvPr id="14" name="Flowchart: Process 13"/>
          <p:cNvSpPr/>
          <p:nvPr/>
        </p:nvSpPr>
        <p:spPr>
          <a:xfrm>
            <a:off x="2784475" y="3275012"/>
            <a:ext cx="2549525" cy="852487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Menghitung Transformasi Vektor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2784475" y="4341812"/>
            <a:ext cx="2549525" cy="106838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600" dirty="0" smtClean="0"/>
              <a:t>Mengkalikan bobot dengan Transformasi vektor dan Membandingkan dengan hyperplane (b)</a:t>
            </a:r>
            <a:endParaRPr lang="en-US" sz="1600" dirty="0"/>
          </a:p>
        </p:txBody>
      </p:sp>
      <p:sp>
        <p:nvSpPr>
          <p:cNvPr id="16" name="Flowchart: Terminator 15"/>
          <p:cNvSpPr/>
          <p:nvPr/>
        </p:nvSpPr>
        <p:spPr>
          <a:xfrm>
            <a:off x="3581400" y="5791200"/>
            <a:ext cx="930275" cy="3063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20" name="Flowchart: Data 19"/>
          <p:cNvSpPr/>
          <p:nvPr/>
        </p:nvSpPr>
        <p:spPr>
          <a:xfrm>
            <a:off x="3124200" y="1065212"/>
            <a:ext cx="2209800" cy="45720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Data Uji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9" idx="3"/>
            <a:endCxn id="20" idx="2"/>
          </p:cNvCxnSpPr>
          <p:nvPr/>
        </p:nvCxnSpPr>
        <p:spPr>
          <a:xfrm>
            <a:off x="2987675" y="1292225"/>
            <a:ext cx="35750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5"/>
            <a:endCxn id="11" idx="1"/>
          </p:cNvCxnSpPr>
          <p:nvPr/>
        </p:nvCxnSpPr>
        <p:spPr>
          <a:xfrm>
            <a:off x="5113020" y="1293812"/>
            <a:ext cx="754380" cy="12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2"/>
            <a:endCxn id="14" idx="0"/>
          </p:cNvCxnSpPr>
          <p:nvPr/>
        </p:nvCxnSpPr>
        <p:spPr>
          <a:xfrm rot="16200000" flipH="1">
            <a:off x="3941763" y="3157537"/>
            <a:ext cx="2286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15" idx="0"/>
          </p:cNvCxnSpPr>
          <p:nvPr/>
        </p:nvCxnSpPr>
        <p:spPr>
          <a:xfrm rot="5400000">
            <a:off x="3952082" y="4234655"/>
            <a:ext cx="214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2"/>
            <a:endCxn id="16" idx="0"/>
          </p:cNvCxnSpPr>
          <p:nvPr/>
        </p:nvCxnSpPr>
        <p:spPr>
          <a:xfrm rot="5400000">
            <a:off x="3862388" y="5594350"/>
            <a:ext cx="3810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11" idx="2"/>
            <a:endCxn id="12" idx="3"/>
          </p:cNvCxnSpPr>
          <p:nvPr/>
        </p:nvCxnSpPr>
        <p:spPr>
          <a:xfrm rot="5400000">
            <a:off x="5795963" y="1336675"/>
            <a:ext cx="628650" cy="16478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Crawling Twitter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8229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7696200"/>
              </a:tblGrid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Text Tweet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1.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Bersihkan KPU dari praktek demokrasi kotor, https://t.co/07RXap5JOH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2. 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RT @KPU_ID: Anak Kelas ll MTS Bobol Situs KPU Pemilu 2019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3.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@reno_2 @Dody_Lucas__ @AkunTofa @KPU_ID @bawaslu_RI Mantap...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4.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@Nadiku18 Yaa itu mah 02 nya gak legowo sama hasil situng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5.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RT @mansiank83: KOMPLEK MEGA PERMAI 1  MANA SUARANYA??\n\nKESALAHAN INPUT KPU DI TPS 5 KELURAHAN PADANG SARAI KOMPLEK MEGA PERMAI 1 KOTA PADA\u2026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6.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@RadioElshinta @KPU_ID @republikaonline https://t.co/XrnX1ecCtz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7.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RT @b0y4n_05: Palembang :\n350.539 suara (38,52%) :  559.422 suara (61,48%)\n\nhttps://t.co/seqAqbRzgx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8.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Calibri"/>
                          <a:cs typeface="Times New Roman"/>
                        </a:rPr>
                        <a:t>RT @Yswn_Kawilarang: TPS 10 Gerung utara kec Gerung, Lombok barat NTB. Input di web KPU tidak sesuai dengan C1 asli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9.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Calibri"/>
                          <a:cs typeface="Times New Roman"/>
                        </a:rPr>
                        <a:t>Ini \ud83d\udc4e malah lebih dahsyat salah inputnya:\n\nhttps://t.co/7lrEZTrcbV"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Calibri"/>
                          <a:ea typeface="Calibri"/>
                          <a:cs typeface="Times New Roman"/>
                        </a:rPr>
                        <a:t>...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latin typeface="Calibri"/>
                          <a:ea typeface="Calibri"/>
                          <a:cs typeface="Times New Roman"/>
                        </a:rPr>
                        <a:t>...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id-ID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</a:t>
            </a:r>
            <a:r>
              <a:rPr lang="id-ID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28600" y="914400"/>
          <a:ext cx="8229600" cy="445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Text Tweet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bersihkan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 praktek demokrasi kotor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anak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kelas bobol situs kpu pemilu  hoax hati   jadi sebut tahun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kpuid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bawasluri mantap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egowo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sama hasil situng emng kalah legowo pilgub dki aman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liat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timeline kpu bakal tabrak hehe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komplek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mega permai  mana suaranya salah input kpu tps  lurah padang sarai komplek mega permai  kota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tps  gerung utara gerung lombok barat ntb input web kpu suai c asli janggal c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malah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lebih dahsyat salah inputnya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id-ID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salah 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 input data  formulir c manusiawi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...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...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id-ID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Labelling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0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229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1722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Text Tweet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Label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kpuid bawasluri mantap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legowo sama hasil situng emng kalah legowo pilgub dki 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liat timeline kpu bakal tabrak hehe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n-NO" sz="1400" dirty="0">
                          <a:latin typeface="Courier New" pitchFamily="49" charset="0"/>
                          <a:cs typeface="Courier New" pitchFamily="49" charset="0"/>
                        </a:rPr>
                        <a:t>komplek mega mai mana suaranya salah input kpu tps lurah padang sarai komplek mega mai 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tps gerung utara gerung lombok barat ntb input web kpu suai c asli janggal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malah lebih dahsyat salah inputnya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salah kpu input data formulir c manusiawi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kpuid sedikit bocor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>
                          <a:latin typeface="Courier New" pitchFamily="49" charset="0"/>
                          <a:cs typeface="Courier New" pitchFamily="49" charset="0"/>
                        </a:rPr>
                        <a:t>salah kpuid kpu tanya komisi ii dpr pilih manusia goblok gini jadi komisioner kpu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400" dirty="0">
                          <a:latin typeface="Courier New" pitchFamily="49" charset="0"/>
                          <a:cs typeface="Courier New" pitchFamily="49" charset="0"/>
                        </a:rPr>
                        <a:t>-1.0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fr-CA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Uji Data</a:t>
            </a:r>
            <a:endParaRPr lang="en-US" sz="24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229600" cy="409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172200"/>
                <a:gridCol w="7620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Tweet Text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jokowi 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bakal menang kalau curang maya curang manana sama kpuid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ketua kpuid harusnya mundur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fadlizon kpuid harusnya lgsg ditembak tempat tpstps salah input c c valid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kpuid nyata sekelas kpuid seleranya </a:t>
                      </a:r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akun </a:t>
                      </a:r>
                      <a:r>
                        <a:rPr lang="id-ID" sz="1200" b="0" i="0" u="none" strike="noStrike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penghina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manfaatnya dilakukn pihak jawab mungkin pihak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kpuid nyata mana kau dusta kerja kotor kau bayar mahal goblok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kalau aplikasi situng buka luang salah input ang baik stop baiki dulu artinya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msaiddidu desioon kpuid tdk nah berfikir jauh sangka rakyat cara rentak mengam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hampir semua lihat curang bawaslu curang ketidak netralan ribu kpps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fr-CA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 Uji Data</a:t>
            </a:r>
            <a:endParaRPr lang="en-US" sz="24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524000" y="1295400"/>
          <a:ext cx="5386705" cy="2209800"/>
        </p:xfrm>
        <a:graphic>
          <a:graphicData uri="http://schemas.openxmlformats.org/drawingml/2006/table">
            <a:tbl>
              <a:tblPr/>
              <a:tblGrid>
                <a:gridCol w="1795145"/>
                <a:gridCol w="1795780"/>
                <a:gridCol w="1795780"/>
              </a:tblGrid>
              <a:tr h="36830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Times New Roman"/>
                          <a:ea typeface="Times New Roman"/>
                          <a:cs typeface="Times New Roman"/>
                        </a:rPr>
                        <a:t>Prediction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True Values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683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False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Times New Roman"/>
                          <a:cs typeface="Times New Roman"/>
                        </a:rPr>
                        <a:t>TP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62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Courier New"/>
                          <a:ea typeface="Times New Roman"/>
                          <a:cs typeface="Times New Roman"/>
                        </a:rPr>
                        <a:t>FP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ourier New"/>
                          <a:ea typeface="Times New Roman"/>
                          <a:cs typeface="Times New Roman"/>
                        </a:rPr>
                        <a:t>18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Times New Roman"/>
                          <a:cs typeface="Times New Roman"/>
                        </a:rPr>
                        <a:t>False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  <a:cs typeface="Times New Roman"/>
                        </a:rPr>
                        <a:t>FN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21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Courier New"/>
                          <a:ea typeface="Times New Roman"/>
                          <a:cs typeface="Times New Roman"/>
                        </a:rPr>
                        <a:t>TN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ourier New"/>
                          <a:ea typeface="Times New Roman"/>
                          <a:cs typeface="Times New Roman"/>
                        </a:rPr>
                        <a:t>99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191000"/>
            <a:ext cx="4191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eaLnBrk="1" hangingPunct="1"/>
            <a:r>
              <a:rPr lang="fr-CA" sz="4000" b="1" smtClean="0">
                <a:solidFill>
                  <a:schemeClr val="bg1"/>
                </a:solidFill>
              </a:rPr>
              <a:t>Kesimpulan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dirty="0" err="1" smtClean="0"/>
              <a:t>memperoleh</a:t>
            </a:r>
            <a:r>
              <a:rPr lang="en-US" sz="2400" dirty="0" smtClean="0"/>
              <a:t> </a:t>
            </a:r>
            <a:r>
              <a:rPr lang="id-ID" sz="2400" dirty="0" smtClean="0"/>
              <a:t>hasil sentimen negatif sebesar 589 (58.9%) dan sentimen positif sebesar 411 (41.1%)</a:t>
            </a:r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id-ID" sz="2400" dirty="0" smtClean="0"/>
              <a:t>juga menghasilkan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akurasi</a:t>
            </a:r>
            <a:r>
              <a:rPr lang="en-US" sz="2400" dirty="0" smtClean="0"/>
              <a:t>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80.55%, </a:t>
            </a:r>
            <a:r>
              <a:rPr lang="en-US" sz="2400" dirty="0" err="1" smtClean="0"/>
              <a:t>presisi</a:t>
            </a:r>
            <a:r>
              <a:rPr lang="en-US" sz="2400" dirty="0" smtClean="0"/>
              <a:t>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74%, recall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77% </a:t>
            </a:r>
            <a:r>
              <a:rPr lang="en-US" sz="2400" dirty="0" err="1" smtClean="0"/>
              <a:t>dan</a:t>
            </a:r>
            <a:r>
              <a:rPr lang="en-US" sz="2400" dirty="0" smtClean="0"/>
              <a:t> f1-score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75.4%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komposisi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latih</a:t>
            </a:r>
            <a:r>
              <a:rPr lang="en-US" sz="2400" dirty="0" smtClean="0"/>
              <a:t> 80% </a:t>
            </a:r>
            <a:r>
              <a:rPr lang="en-US" sz="2400" dirty="0" err="1" smtClean="0"/>
              <a:t>dan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uji</a:t>
            </a:r>
            <a:r>
              <a:rPr lang="en-US" sz="2400" dirty="0" smtClean="0"/>
              <a:t> 20%.</a:t>
            </a:r>
            <a:endParaRPr lang="id-ID" sz="2400" dirty="0" smtClean="0"/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url</a:t>
            </a:r>
            <a:r>
              <a:rPr lang="en-US" sz="2400" dirty="0" smtClean="0"/>
              <a:t> </a:t>
            </a:r>
            <a:r>
              <a:rPr lang="id-ID" sz="2400" u="sng" dirty="0" smtClean="0">
                <a:hlinkClick r:id="rId2"/>
              </a:rPr>
              <a:t>http://kpuanalysissentiment.epizy.com</a:t>
            </a:r>
            <a:r>
              <a:rPr lang="en-US" sz="2400" dirty="0" smtClean="0"/>
              <a:t>.</a:t>
            </a:r>
            <a:endParaRPr lang="id-ID" sz="2400" dirty="0" smtClean="0"/>
          </a:p>
        </p:txBody>
      </p:sp>
      <p:pic>
        <p:nvPicPr>
          <p:cNvPr id="22532" name="Picture 7" descr="HEADER1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9" descr="FOOTER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3600" y="152400"/>
            <a:ext cx="4038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Kesimpulan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0292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KPU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singkatan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Komisi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Pemilihan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Umum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yaitu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badan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menyelenggarakan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pemilu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</a:t>
            </a:r>
            <a:r>
              <a:rPr lang="en-US" sz="2000" b="1" dirty="0" smtClean="0"/>
              <a:t> Indonesia</a:t>
            </a:r>
            <a:endParaRPr lang="id-ID" sz="2000" b="1" dirty="0" smtClean="0"/>
          </a:p>
          <a:p>
            <a:pPr eaLnBrk="1" hangingPunct="1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000" b="1" dirty="0" err="1" smtClean="0"/>
              <a:t>Masyarakat</a:t>
            </a:r>
            <a:r>
              <a:rPr lang="en-US" sz="2000" b="1" dirty="0" smtClean="0"/>
              <a:t> </a:t>
            </a:r>
            <a:r>
              <a:rPr lang="id-ID" sz="2000" b="1" dirty="0" smtClean="0"/>
              <a:t>pada era digital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lebih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kritis</a:t>
            </a:r>
            <a:r>
              <a:rPr lang="en-US" sz="2000" b="1" dirty="0" smtClean="0"/>
              <a:t> </a:t>
            </a:r>
            <a:r>
              <a:rPr lang="id-ID" sz="2000" b="1" dirty="0" smtClean="0"/>
              <a:t>untuk segala hal baik interaksi pribadi maupun interaksi masyarakat dan pemerintahan, </a:t>
            </a:r>
            <a:r>
              <a:rPr lang="id-ID" sz="2000" b="1" smtClean="0"/>
              <a:t>tidak terkecuali kritis terhadap </a:t>
            </a:r>
            <a:r>
              <a:rPr lang="id-ID" sz="2000" b="1" dirty="0" smtClean="0"/>
              <a:t>KPU</a:t>
            </a:r>
          </a:p>
          <a:p>
            <a:pPr algn="just" eaLnBrk="1" hangingPunct="1"/>
            <a:endParaRPr lang="id-ID" sz="2000" b="1" dirty="0" smtClean="0"/>
          </a:p>
          <a:p>
            <a:pPr algn="just" eaLnBrk="1" hangingPunct="1"/>
            <a:r>
              <a:rPr lang="en-US" sz="2000" b="1" dirty="0" err="1" smtClean="0"/>
              <a:t>Analisis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sentimen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analisis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dilakukan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pendapat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seseorang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tentang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suatu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organisasi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topik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perusahaan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tertentu</a:t>
            </a:r>
            <a:r>
              <a:rPr lang="en-US" sz="2000" b="1" dirty="0" smtClean="0"/>
              <a:t>. </a:t>
            </a:r>
            <a:endParaRPr lang="id-ID" sz="2000" b="1" dirty="0" smtClean="0"/>
          </a:p>
          <a:p>
            <a:pPr algn="just" eaLnBrk="1" hangingPunct="1"/>
            <a:endParaRPr lang="id-ID" sz="2000" b="1" dirty="0" smtClean="0"/>
          </a:p>
          <a:p>
            <a:pPr algn="just" eaLnBrk="1" hangingPunct="1"/>
            <a:r>
              <a:rPr lang="id-ID" sz="2000" b="1" dirty="0" smtClean="0"/>
              <a:t>Analisis dilakukan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media </a:t>
            </a:r>
            <a:r>
              <a:rPr lang="en-US" sz="2000" b="1" dirty="0" err="1" smtClean="0"/>
              <a:t>sosial</a:t>
            </a:r>
            <a:r>
              <a:rPr lang="en-US" sz="2000" b="1" dirty="0" smtClean="0"/>
              <a:t> twitter </a:t>
            </a:r>
            <a:r>
              <a:rPr lang="en-US" sz="2000" b="1" dirty="0" err="1" smtClean="0"/>
              <a:t>untuk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mengetahui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jumlah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sentimen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positif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sentimen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negatif</a:t>
            </a:r>
            <a:endParaRPr lang="fr-CA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60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Latar Belakang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257800"/>
          </a:xfrm>
        </p:spPr>
        <p:txBody>
          <a:bodyPr/>
          <a:lstStyle/>
          <a:p>
            <a:pPr lvl="0"/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sentimen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i="1" dirty="0" smtClean="0"/>
              <a:t>python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twitter?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pPr lvl="0"/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berjalanya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KPU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Pemilu</a:t>
            </a:r>
            <a:r>
              <a:rPr lang="en-US" sz="2400" dirty="0" smtClean="0"/>
              <a:t> 2019,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dikategorikan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id-ID" sz="2400" dirty="0" smtClean="0"/>
              <a:t> atau </a:t>
            </a:r>
            <a:r>
              <a:rPr lang="en-US" sz="2400" dirty="0" err="1" smtClean="0"/>
              <a:t>negati</a:t>
            </a:r>
            <a:r>
              <a:rPr lang="id-ID" sz="2400" dirty="0" smtClean="0"/>
              <a:t>f</a:t>
            </a:r>
            <a:r>
              <a:rPr lang="en-US" sz="2400" dirty="0" smtClean="0"/>
              <a:t>?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pPr lvl="0" algn="just" eaLnBrk="1" hangingPunct="1"/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menerapkan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Support Vector Machine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pengklasifikasian</a:t>
            </a:r>
            <a:r>
              <a:rPr lang="en-US" sz="2400" dirty="0" smtClean="0"/>
              <a:t> </a:t>
            </a:r>
            <a:r>
              <a:rPr lang="en-US" sz="2400" dirty="0" err="1" smtClean="0"/>
              <a:t>tanggapan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memvisualisasikan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tweet?</a:t>
            </a:r>
            <a:endParaRPr lang="id-ID" sz="2400" dirty="0" smtClean="0"/>
          </a:p>
          <a:p>
            <a:pPr algn="just" eaLnBrk="1" hangingPunct="1"/>
            <a:endParaRPr lang="fr-CA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60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Rumusan Masalah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609600" y="1143000"/>
            <a:ext cx="8305800" cy="4953000"/>
          </a:xfrm>
        </p:spPr>
        <p:txBody>
          <a:bodyPr/>
          <a:lstStyle/>
          <a:p>
            <a:pPr algn="just" eaLnBrk="1" hangingPunct="1"/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media Twitter API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data 1000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berbahasa</a:t>
            </a:r>
            <a:r>
              <a:rPr lang="en-US" sz="2400" dirty="0" smtClean="0"/>
              <a:t> Indonesia.</a:t>
            </a:r>
            <a:endParaRPr lang="id-ID" sz="2400" dirty="0" smtClean="0"/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en-US" sz="2400" dirty="0" smtClean="0"/>
              <a:t> Data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rentan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28 April 2019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22 Mei 2019 (</a:t>
            </a:r>
            <a:r>
              <a:rPr lang="en-US" sz="2400" dirty="0" err="1" smtClean="0"/>
              <a:t>pasca</a:t>
            </a:r>
            <a:r>
              <a:rPr lang="en-US" sz="2400" dirty="0" smtClean="0"/>
              <a:t> </a:t>
            </a:r>
            <a:r>
              <a:rPr lang="en-US" sz="2400" dirty="0" err="1" smtClean="0"/>
              <a:t>pemilu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pPr algn="just" eaLnBrk="1" hangingPunct="1"/>
            <a:endParaRPr lang="id-ID" sz="2400" dirty="0" smtClean="0"/>
          </a:p>
          <a:p>
            <a:pPr algn="just" eaLnBrk="1" hangingPunct="1"/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Support Vector Machine </a:t>
            </a:r>
            <a:r>
              <a:rPr lang="en-US" sz="2400" dirty="0" smtClean="0"/>
              <a:t>(SVM)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membandingkannya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lain.</a:t>
            </a:r>
            <a:endParaRPr lang="fr-CA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7" descr="HEADER1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60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6" descr="FOOTER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Batasan Masalah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10000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menerapkan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klasifikasi</a:t>
            </a:r>
            <a:r>
              <a:rPr lang="en-US" sz="2800" dirty="0" smtClean="0"/>
              <a:t> </a:t>
            </a:r>
            <a:r>
              <a:rPr lang="en-US" sz="2800" i="1" dirty="0" smtClean="0"/>
              <a:t>Support Vector Machine</a:t>
            </a:r>
            <a:r>
              <a:rPr lang="en-US" sz="2800" dirty="0" smtClean="0"/>
              <a:t> (SVM)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sentimen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media </a:t>
            </a:r>
            <a:r>
              <a:rPr lang="en-US" sz="2800" dirty="0" err="1" smtClean="0"/>
              <a:t>sosial</a:t>
            </a:r>
            <a:r>
              <a:rPr lang="en-US" sz="2800" dirty="0" smtClean="0"/>
              <a:t> </a:t>
            </a:r>
            <a:r>
              <a:rPr lang="en-US" sz="2800" i="1" dirty="0" smtClean="0"/>
              <a:t>Twitter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kinerja</a:t>
            </a:r>
            <a:r>
              <a:rPr lang="en-US" sz="2800" dirty="0" smtClean="0"/>
              <a:t> KPU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Pemilu</a:t>
            </a:r>
            <a:r>
              <a:rPr lang="en-US" sz="2800" dirty="0" smtClean="0"/>
              <a:t> 2019</a:t>
            </a:r>
            <a:endParaRPr lang="id-ID" sz="2800" dirty="0" smtClean="0"/>
          </a:p>
          <a:p>
            <a:pPr algn="just" eaLnBrk="1" hangingPunct="1"/>
            <a:endParaRPr lang="id-ID" sz="2800" dirty="0" smtClean="0"/>
          </a:p>
          <a:p>
            <a:pPr algn="just" eaLnBrk="1" hangingPunct="1"/>
            <a:r>
              <a:rPr lang="en-US" sz="2800" dirty="0" err="1" smtClean="0"/>
              <a:t>melihat</a:t>
            </a:r>
            <a:r>
              <a:rPr lang="en-US" sz="2800" dirty="0" smtClean="0"/>
              <a:t> </a:t>
            </a:r>
            <a:r>
              <a:rPr lang="en-US" sz="2800" dirty="0" err="1" smtClean="0"/>
              <a:t>sejauh</a:t>
            </a:r>
            <a:r>
              <a:rPr lang="en-US" sz="2800" dirty="0" smtClean="0"/>
              <a:t> </a:t>
            </a:r>
            <a:r>
              <a:rPr lang="en-US" sz="2800" dirty="0" err="1" smtClean="0"/>
              <a:t>mana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akurasi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sentimen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algn="just" eaLnBrk="1" hangingPunct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fr-CA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2133600" y="441960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Font typeface="Arial" charset="0"/>
              <a:buChar char="•"/>
            </a:pPr>
            <a:endParaRPr lang="fr-CA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6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fr-CA" sz="3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Tujuan Penelitian</a:t>
            </a:r>
            <a:endParaRPr lang="en-US" sz="32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" presetClass="entr" presetSubtype="16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525588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owchart: Alternate Process 2"/>
          <p:cNvSpPr/>
          <p:nvPr/>
        </p:nvSpPr>
        <p:spPr>
          <a:xfrm>
            <a:off x="3962400" y="1006475"/>
            <a:ext cx="1066800" cy="36512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2438400"/>
            <a:ext cx="1904999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Preprocessing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200400"/>
            <a:ext cx="1905000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Pembobotan Kata (TF-IDF)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33763" y="4114800"/>
            <a:ext cx="20526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Klasifikasi SVM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  <a:endCxn id="20" idx="0"/>
          </p:cNvCxnSpPr>
          <p:nvPr/>
        </p:nvCxnSpPr>
        <p:spPr>
          <a:xfrm rot="5400000">
            <a:off x="4362450" y="1466850"/>
            <a:ext cx="2286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0" idx="2"/>
            <a:endCxn id="5" idx="0"/>
          </p:cNvCxnSpPr>
          <p:nvPr/>
        </p:nvCxnSpPr>
        <p:spPr>
          <a:xfrm rot="5400000">
            <a:off x="4305300" y="22860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5400000">
            <a:off x="4343400" y="3086100"/>
            <a:ext cx="228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7" idx="0"/>
          </p:cNvCxnSpPr>
          <p:nvPr/>
        </p:nvCxnSpPr>
        <p:spPr>
          <a:xfrm rot="16200000" flipH="1">
            <a:off x="4306491" y="3961209"/>
            <a:ext cx="304800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3505200" y="4876800"/>
            <a:ext cx="1981200" cy="457200"/>
          </a:xfrm>
          <a:prstGeom prst="flowChartInputOutp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Hasil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2"/>
            <a:endCxn id="29" idx="1"/>
          </p:cNvCxnSpPr>
          <p:nvPr/>
        </p:nvCxnSpPr>
        <p:spPr>
          <a:xfrm rot="16200000" flipH="1">
            <a:off x="4325541" y="4706541"/>
            <a:ext cx="304800" cy="3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4038600" y="5502275"/>
            <a:ext cx="914400" cy="28892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9" idx="4"/>
            <a:endCxn id="33" idx="0"/>
          </p:cNvCxnSpPr>
          <p:nvPr/>
        </p:nvCxnSpPr>
        <p:spPr>
          <a:xfrm rot="5400000">
            <a:off x="4411663" y="5418137"/>
            <a:ext cx="168275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05200" y="1600200"/>
            <a:ext cx="190499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Ekstraksi Tweet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Ekstraksi Tweet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219450" y="917575"/>
            <a:ext cx="1846263" cy="314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838200" y="1066800"/>
            <a:ext cx="1143000" cy="5334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838200" y="4800600"/>
            <a:ext cx="1143000" cy="5334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9228" name="Straight Arrow Connector 9227"/>
          <p:cNvCxnSpPr>
            <a:stCxn id="52" idx="4"/>
            <a:endCxn id="41" idx="0"/>
          </p:cNvCxnSpPr>
          <p:nvPr/>
        </p:nvCxnSpPr>
        <p:spPr>
          <a:xfrm rot="5400000">
            <a:off x="1257300" y="46482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533400" y="19050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Mendapatkan Twitter API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3400" y="2895600"/>
            <a:ext cx="1752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Melakukan Ekstraksi Data</a:t>
            </a:r>
            <a:endParaRPr lang="en-US" dirty="0"/>
          </a:p>
        </p:txBody>
      </p:sp>
      <p:sp>
        <p:nvSpPr>
          <p:cNvPr id="52" name="Flowchart: Data 51"/>
          <p:cNvSpPr/>
          <p:nvPr/>
        </p:nvSpPr>
        <p:spPr>
          <a:xfrm>
            <a:off x="381000" y="3860800"/>
            <a:ext cx="2057400" cy="635000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600" smtClean="0"/>
              <a:t>Extracted </a:t>
            </a:r>
            <a:r>
              <a:rPr lang="id-ID" sz="1600" dirty="0" smtClean="0"/>
              <a:t>Tweets</a:t>
            </a:r>
            <a:endParaRPr lang="en-US" sz="1600" dirty="0"/>
          </a:p>
        </p:txBody>
      </p:sp>
      <p:cxnSp>
        <p:nvCxnSpPr>
          <p:cNvPr id="74" name="Straight Arrow Connector 73"/>
          <p:cNvCxnSpPr>
            <a:stCxn id="48" idx="2"/>
            <a:endCxn id="50" idx="0"/>
          </p:cNvCxnSpPr>
          <p:nvPr/>
        </p:nvCxnSpPr>
        <p:spPr>
          <a:xfrm rot="5400000">
            <a:off x="1295400" y="2781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50" idx="2"/>
            <a:endCxn id="52" idx="1"/>
          </p:cNvCxnSpPr>
          <p:nvPr/>
        </p:nvCxnSpPr>
        <p:spPr>
          <a:xfrm rot="5400000">
            <a:off x="1270000" y="3721100"/>
            <a:ext cx="279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37" idx="2"/>
            <a:endCxn id="48" idx="0"/>
          </p:cNvCxnSpPr>
          <p:nvPr/>
        </p:nvCxnSpPr>
        <p:spPr>
          <a:xfrm rot="5400000">
            <a:off x="1257300" y="1752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54" name="Picture 53" descr="UCCUSTOMERFIX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3048000" y="1524000"/>
            <a:ext cx="5257800" cy="35814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Preprocessing Data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219450" y="917575"/>
            <a:ext cx="1846263" cy="314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Preprocessing</a:t>
            </a:r>
          </a:p>
        </p:txBody>
      </p:sp>
      <p:sp>
        <p:nvSpPr>
          <p:cNvPr id="37" name="Flowchart: Alternate Process 36"/>
          <p:cNvSpPr/>
          <p:nvPr/>
        </p:nvSpPr>
        <p:spPr>
          <a:xfrm>
            <a:off x="533400" y="1447800"/>
            <a:ext cx="1066800" cy="5334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39" name="Flowchart: Data 38"/>
          <p:cNvSpPr/>
          <p:nvPr/>
        </p:nvSpPr>
        <p:spPr>
          <a:xfrm>
            <a:off x="1905000" y="1447800"/>
            <a:ext cx="1981200" cy="558800"/>
          </a:xfrm>
          <a:prstGeom prst="flowChartInputOutp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Input </a:t>
            </a:r>
            <a:r>
              <a:rPr lang="id-ID" sz="1600" dirty="0" smtClean="0"/>
              <a:t>Tweets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112963" y="22098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Cleansing</a:t>
            </a:r>
            <a:endParaRPr lang="en-US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5181600" y="4114800"/>
            <a:ext cx="1066800" cy="5334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9217" name="Straight Arrow Connector 9216"/>
          <p:cNvCxnSpPr>
            <a:stCxn id="39" idx="4"/>
          </p:cNvCxnSpPr>
          <p:nvPr/>
        </p:nvCxnSpPr>
        <p:spPr>
          <a:xfrm rot="5400000">
            <a:off x="2793206" y="2108200"/>
            <a:ext cx="203994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8" name="Straight Arrow Connector 9227"/>
          <p:cNvCxnSpPr>
            <a:endCxn id="41" idx="0"/>
          </p:cNvCxnSpPr>
          <p:nvPr/>
        </p:nvCxnSpPr>
        <p:spPr>
          <a:xfrm rot="5400000">
            <a:off x="5524500" y="3924300"/>
            <a:ext cx="3810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112963" y="29718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Case Folding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112963" y="38100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Remove Double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112963" y="4648200"/>
            <a:ext cx="1544637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Tokenizing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32363" y="1447800"/>
            <a:ext cx="1544637" cy="609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Stopword Removal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932363" y="2362200"/>
            <a:ext cx="1544637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Stemming</a:t>
            </a:r>
            <a:endParaRPr lang="en-US" dirty="0"/>
          </a:p>
        </p:txBody>
      </p:sp>
      <p:sp>
        <p:nvSpPr>
          <p:cNvPr id="52" name="Flowchart: Data 51"/>
          <p:cNvSpPr/>
          <p:nvPr/>
        </p:nvSpPr>
        <p:spPr>
          <a:xfrm>
            <a:off x="4724400" y="3175000"/>
            <a:ext cx="1981200" cy="635000"/>
          </a:xfrm>
          <a:prstGeom prst="flowChartInputOutp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C</a:t>
            </a:r>
            <a:r>
              <a:rPr lang="id-ID" sz="1600" dirty="0" smtClean="0"/>
              <a:t>leaned Tweets</a:t>
            </a:r>
            <a:endParaRPr lang="en-US" sz="1600" dirty="0"/>
          </a:p>
        </p:txBody>
      </p:sp>
      <p:cxnSp>
        <p:nvCxnSpPr>
          <p:cNvPr id="62" name="Straight Arrow Connector 61"/>
          <p:cNvCxnSpPr>
            <a:stCxn id="40" idx="2"/>
            <a:endCxn id="42" idx="0"/>
          </p:cNvCxnSpPr>
          <p:nvPr/>
        </p:nvCxnSpPr>
        <p:spPr>
          <a:xfrm rot="5400000">
            <a:off x="2770982" y="2857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2"/>
            <a:endCxn id="44" idx="0"/>
          </p:cNvCxnSpPr>
          <p:nvPr/>
        </p:nvCxnSpPr>
        <p:spPr>
          <a:xfrm rot="5400000">
            <a:off x="2732882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2"/>
            <a:endCxn id="46" idx="0"/>
          </p:cNvCxnSpPr>
          <p:nvPr/>
        </p:nvCxnSpPr>
        <p:spPr>
          <a:xfrm rot="5400000">
            <a:off x="2732882" y="4495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8" idx="2"/>
            <a:endCxn id="50" idx="0"/>
          </p:cNvCxnSpPr>
          <p:nvPr/>
        </p:nvCxnSpPr>
        <p:spPr>
          <a:xfrm rot="5400000">
            <a:off x="5552282" y="2209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2"/>
            <a:endCxn id="52" idx="1"/>
          </p:cNvCxnSpPr>
          <p:nvPr/>
        </p:nvCxnSpPr>
        <p:spPr>
          <a:xfrm rot="16200000" flipH="1">
            <a:off x="5570141" y="3030141"/>
            <a:ext cx="279400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6" idx="3"/>
            <a:endCxn id="48" idx="1"/>
          </p:cNvCxnSpPr>
          <p:nvPr/>
        </p:nvCxnSpPr>
        <p:spPr>
          <a:xfrm flipV="1">
            <a:off x="3657600" y="1752600"/>
            <a:ext cx="1274763" cy="3124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7" idx="3"/>
            <a:endCxn id="39" idx="2"/>
          </p:cNvCxnSpPr>
          <p:nvPr/>
        </p:nvCxnSpPr>
        <p:spPr>
          <a:xfrm>
            <a:off x="1600200" y="1714500"/>
            <a:ext cx="50292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mtClean="0">
                <a:solidFill>
                  <a:schemeClr val="bg1"/>
                </a:solidFill>
              </a:rPr>
              <a:t>Struktur Navigasi</a:t>
            </a:r>
          </a:p>
        </p:txBody>
      </p:sp>
      <p:pic>
        <p:nvPicPr>
          <p:cNvPr id="22" name="Content Placeholder 21" descr="Capture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609600"/>
            <a:ext cx="3576839" cy="1715356"/>
          </a:xfrm>
        </p:spPr>
      </p:pic>
      <p:sp>
        <p:nvSpPr>
          <p:cNvPr id="10" name="Rectangle 9"/>
          <p:cNvSpPr/>
          <p:nvPr/>
        </p:nvSpPr>
        <p:spPr>
          <a:xfrm>
            <a:off x="3962400" y="1981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220" name="Picture 7" descr="HEADER1 cop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45"/>
          <p:cNvSpPr txBox="1">
            <a:spLocks noChangeArrowheads="1"/>
          </p:cNvSpPr>
          <p:nvPr/>
        </p:nvSpPr>
        <p:spPr bwMode="auto">
          <a:xfrm>
            <a:off x="2286000" y="228600"/>
            <a:ext cx="441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Pembobotan TF-IDF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2" name="Picture 6" descr="FOOTER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Flowchart: Alternate Process 52"/>
          <p:cNvSpPr/>
          <p:nvPr/>
        </p:nvSpPr>
        <p:spPr>
          <a:xfrm>
            <a:off x="990600" y="1066800"/>
            <a:ext cx="914400" cy="38735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54" name="Flowchart: Data 53"/>
          <p:cNvSpPr/>
          <p:nvPr/>
        </p:nvSpPr>
        <p:spPr>
          <a:xfrm>
            <a:off x="457200" y="1752599"/>
            <a:ext cx="1981200" cy="457200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Cleaned Tweets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5800" y="2438399"/>
            <a:ext cx="1544637" cy="11191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Labeling dengan Klasifikasi Lexicon Based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1298576" y="1603374"/>
            <a:ext cx="298449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5" idx="0"/>
          </p:cNvCxnSpPr>
          <p:nvPr/>
        </p:nvCxnSpPr>
        <p:spPr>
          <a:xfrm rot="16200000" flipH="1">
            <a:off x="1338659" y="2318939"/>
            <a:ext cx="228600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85800" y="3809999"/>
            <a:ext cx="1544637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TF-IDF</a:t>
            </a:r>
            <a:endParaRPr lang="en-US" dirty="0"/>
          </a:p>
        </p:txBody>
      </p:sp>
      <p:sp>
        <p:nvSpPr>
          <p:cNvPr id="65" name="Flowchart: Alternate Process 64"/>
          <p:cNvSpPr/>
          <p:nvPr/>
        </p:nvSpPr>
        <p:spPr>
          <a:xfrm>
            <a:off x="990600" y="5333999"/>
            <a:ext cx="914400" cy="43973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cxnSp>
        <p:nvCxnSpPr>
          <p:cNvPr id="9232" name="Straight Arrow Connector 9231"/>
          <p:cNvCxnSpPr>
            <a:stCxn id="55" idx="2"/>
            <a:endCxn id="63" idx="0"/>
          </p:cNvCxnSpPr>
          <p:nvPr/>
        </p:nvCxnSpPr>
        <p:spPr>
          <a:xfrm rot="5400000">
            <a:off x="1331913" y="3683792"/>
            <a:ext cx="252413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/>
          <p:cNvSpPr/>
          <p:nvPr/>
        </p:nvSpPr>
        <p:spPr>
          <a:xfrm>
            <a:off x="381000" y="4648199"/>
            <a:ext cx="2209800" cy="457200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 smtClean="0"/>
              <a:t>Hasil TF-IDF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3" idx="2"/>
          </p:cNvCxnSpPr>
          <p:nvPr/>
        </p:nvCxnSpPr>
        <p:spPr>
          <a:xfrm rot="16200000" flipH="1">
            <a:off x="1357709" y="4520008"/>
            <a:ext cx="228600" cy="27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352550" y="5200649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276600" y="2057400"/>
          <a:ext cx="5327193" cy="4064001"/>
        </p:xfrm>
        <a:graphic>
          <a:graphicData uri="http://schemas.openxmlformats.org/drawingml/2006/table">
            <a:tbl>
              <a:tblPr/>
              <a:tblGrid>
                <a:gridCol w="1309113"/>
                <a:gridCol w="1394653"/>
                <a:gridCol w="1394653"/>
                <a:gridCol w="1228774"/>
              </a:tblGrid>
              <a:tr h="32431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Calibri"/>
                          <a:cs typeface="Times New Roman"/>
                        </a:rPr>
                        <a:t>Term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 smtClean="0">
                          <a:latin typeface="Times New Roman"/>
                          <a:ea typeface="Calibri"/>
                          <a:cs typeface="Times New Roman"/>
                        </a:rPr>
                        <a:t>TFIDF</a:t>
                      </a:r>
                      <a:r>
                        <a:rPr lang="en-US" sz="1100" b="1" dirty="0" smtClean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="1" dirty="0">
                          <a:latin typeface="Times New Roman"/>
                          <a:ea typeface="Calibri"/>
                          <a:cs typeface="Times New Roman"/>
                        </a:rPr>
                        <a:t>= TF x IDF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1823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646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Kpu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0.159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0.159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0.159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Berkerja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Sangat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Baik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Dukung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Kawal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Perhitungan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Semangat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Situng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Dinilai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Tambah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Kacau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Brutal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Calibri"/>
                          <a:cs typeface="Times New Roman"/>
                        </a:rPr>
                        <a:t>0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ourier New"/>
                          <a:ea typeface="Calibri"/>
                          <a:cs typeface="Times New Roman"/>
                        </a:rPr>
                        <a:t>0.477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5" marR="657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3438</TotalTime>
  <Words>1094</Words>
  <Application>Microsoft Office PowerPoint</Application>
  <PresentationFormat>On-screen Show (4:3)</PresentationFormat>
  <Paragraphs>292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ANALISIS SENTIMEN TERHADAP INSTITUSI KOMISI PEMILIHAN INDONESIA (KPU) PADA PEMILU 2019 DI MEDIA SOSIAL TWITTER MENGGUNAKAN METODE KLASIFIKASI SUPPORT VECTOR MACHINE (SVM) DAN FITUR LEXICON BASED</vt:lpstr>
      <vt:lpstr>Latar Belakang</vt:lpstr>
      <vt:lpstr>Rumusan Masalah</vt:lpstr>
      <vt:lpstr>Batasan Masalah</vt:lpstr>
      <vt:lpstr>Tujuan Penelitian</vt:lpstr>
      <vt:lpstr>Struktur Navigasi</vt:lpstr>
      <vt:lpstr>Struktur Navigasi</vt:lpstr>
      <vt:lpstr>Struktur Navigasi</vt:lpstr>
      <vt:lpstr>Struktur Navigasi</vt:lpstr>
      <vt:lpstr>Struktur Navigasi</vt:lpstr>
      <vt:lpstr>Struktur Navigasi</vt:lpstr>
      <vt:lpstr>Hasil Crawling Twitter</vt:lpstr>
      <vt:lpstr>Hasil Preprocessing</vt:lpstr>
      <vt:lpstr>Hasil Labelling</vt:lpstr>
      <vt:lpstr>Hasil Uji Data</vt:lpstr>
      <vt:lpstr>Hasil Uji Data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 Elektronik Kota Bekasi dengan Teknologi GPS pada Platform ANdroid</dc:title>
  <dc:creator>Juju</dc:creator>
  <cp:lastModifiedBy>MzBudi123</cp:lastModifiedBy>
  <cp:revision>468</cp:revision>
  <dcterms:created xsi:type="dcterms:W3CDTF">2011-08-13T17:12:08Z</dcterms:created>
  <dcterms:modified xsi:type="dcterms:W3CDTF">2019-12-20T14:29:49Z</dcterms:modified>
</cp:coreProperties>
</file>