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538" r:id="rId3"/>
    <p:sldId id="539" r:id="rId4"/>
    <p:sldId id="555" r:id="rId5"/>
    <p:sldId id="540" r:id="rId6"/>
    <p:sldId id="508" r:id="rId7"/>
    <p:sldId id="544" r:id="rId8"/>
    <p:sldId id="542" r:id="rId9"/>
    <p:sldId id="509" r:id="rId10"/>
    <p:sldId id="545" r:id="rId11"/>
    <p:sldId id="546" r:id="rId12"/>
    <p:sldId id="547" r:id="rId13"/>
    <p:sldId id="548" r:id="rId14"/>
    <p:sldId id="549" r:id="rId15"/>
    <p:sldId id="550" r:id="rId16"/>
    <p:sldId id="551" r:id="rId17"/>
    <p:sldId id="552" r:id="rId18"/>
    <p:sldId id="553" r:id="rId19"/>
    <p:sldId id="521" r:id="rId20"/>
    <p:sldId id="556" r:id="rId21"/>
    <p:sldId id="557" r:id="rId22"/>
    <p:sldId id="528" r:id="rId23"/>
    <p:sldId id="558" r:id="rId24"/>
    <p:sldId id="530" r:id="rId25"/>
    <p:sldId id="531" r:id="rId26"/>
    <p:sldId id="532" r:id="rId27"/>
    <p:sldId id="533" r:id="rId28"/>
    <p:sldId id="534" r:id="rId29"/>
    <p:sldId id="535" r:id="rId30"/>
    <p:sldId id="536" r:id="rId31"/>
    <p:sldId id="503" r:id="rId32"/>
    <p:sldId id="491" r:id="rId33"/>
    <p:sldId id="504" r:id="rId34"/>
    <p:sldId id="502" r:id="rId35"/>
    <p:sldId id="506" r:id="rId36"/>
    <p:sldId id="493" r:id="rId37"/>
    <p:sldId id="494" r:id="rId38"/>
    <p:sldId id="488" r:id="rId39"/>
    <p:sldId id="499" r:id="rId40"/>
    <p:sldId id="490" r:id="rId41"/>
    <p:sldId id="543" r:id="rId42"/>
  </p:sldIdLst>
  <p:sldSz cx="9144000" cy="6858000" type="screen4x3"/>
  <p:notesSz cx="6858000" cy="9144000"/>
  <p:defaultTextStyle>
    <a:defPPr>
      <a:defRPr lang="en-US"/>
    </a:defPPr>
    <a:lvl1pPr algn="ctr" rtl="0" fontAlgn="base">
      <a:spcBef>
        <a:spcPct val="0"/>
      </a:spcBef>
      <a:spcAft>
        <a:spcPct val="0"/>
      </a:spcAft>
      <a:defRPr sz="3600" kern="1200">
        <a:solidFill>
          <a:schemeClr val="bg1"/>
        </a:solidFill>
        <a:latin typeface="Arial" charset="0"/>
        <a:ea typeface="+mn-ea"/>
        <a:cs typeface="+mn-cs"/>
      </a:defRPr>
    </a:lvl1pPr>
    <a:lvl2pPr marL="457200" algn="ctr" rtl="0" fontAlgn="base">
      <a:spcBef>
        <a:spcPct val="0"/>
      </a:spcBef>
      <a:spcAft>
        <a:spcPct val="0"/>
      </a:spcAft>
      <a:defRPr sz="3600" kern="1200">
        <a:solidFill>
          <a:schemeClr val="bg1"/>
        </a:solidFill>
        <a:latin typeface="Arial" charset="0"/>
        <a:ea typeface="+mn-ea"/>
        <a:cs typeface="+mn-cs"/>
      </a:defRPr>
    </a:lvl2pPr>
    <a:lvl3pPr marL="914400" algn="ctr" rtl="0" fontAlgn="base">
      <a:spcBef>
        <a:spcPct val="0"/>
      </a:spcBef>
      <a:spcAft>
        <a:spcPct val="0"/>
      </a:spcAft>
      <a:defRPr sz="3600" kern="1200">
        <a:solidFill>
          <a:schemeClr val="bg1"/>
        </a:solidFill>
        <a:latin typeface="Arial" charset="0"/>
        <a:ea typeface="+mn-ea"/>
        <a:cs typeface="+mn-cs"/>
      </a:defRPr>
    </a:lvl3pPr>
    <a:lvl4pPr marL="1371600" algn="ctr" rtl="0" fontAlgn="base">
      <a:spcBef>
        <a:spcPct val="0"/>
      </a:spcBef>
      <a:spcAft>
        <a:spcPct val="0"/>
      </a:spcAft>
      <a:defRPr sz="3600" kern="1200">
        <a:solidFill>
          <a:schemeClr val="bg1"/>
        </a:solidFill>
        <a:latin typeface="Arial" charset="0"/>
        <a:ea typeface="+mn-ea"/>
        <a:cs typeface="+mn-cs"/>
      </a:defRPr>
    </a:lvl4pPr>
    <a:lvl5pPr marL="1828800" algn="ctr" rtl="0" fontAlgn="base">
      <a:spcBef>
        <a:spcPct val="0"/>
      </a:spcBef>
      <a:spcAft>
        <a:spcPct val="0"/>
      </a:spcAft>
      <a:defRPr sz="3600" kern="1200">
        <a:solidFill>
          <a:schemeClr val="bg1"/>
        </a:solidFill>
        <a:latin typeface="Arial" charset="0"/>
        <a:ea typeface="+mn-ea"/>
        <a:cs typeface="+mn-cs"/>
      </a:defRPr>
    </a:lvl5pPr>
    <a:lvl6pPr marL="2286000" algn="l" defTabSz="914400" rtl="0" eaLnBrk="1" latinLnBrk="0" hangingPunct="1">
      <a:defRPr sz="3600" kern="1200">
        <a:solidFill>
          <a:schemeClr val="bg1"/>
        </a:solidFill>
        <a:latin typeface="Arial" charset="0"/>
        <a:ea typeface="+mn-ea"/>
        <a:cs typeface="+mn-cs"/>
      </a:defRPr>
    </a:lvl6pPr>
    <a:lvl7pPr marL="2743200" algn="l" defTabSz="914400" rtl="0" eaLnBrk="1" latinLnBrk="0" hangingPunct="1">
      <a:defRPr sz="3600" kern="1200">
        <a:solidFill>
          <a:schemeClr val="bg1"/>
        </a:solidFill>
        <a:latin typeface="Arial" charset="0"/>
        <a:ea typeface="+mn-ea"/>
        <a:cs typeface="+mn-cs"/>
      </a:defRPr>
    </a:lvl7pPr>
    <a:lvl8pPr marL="3200400" algn="l" defTabSz="914400" rtl="0" eaLnBrk="1" latinLnBrk="0" hangingPunct="1">
      <a:defRPr sz="3600" kern="1200">
        <a:solidFill>
          <a:schemeClr val="bg1"/>
        </a:solidFill>
        <a:latin typeface="Arial" charset="0"/>
        <a:ea typeface="+mn-ea"/>
        <a:cs typeface="+mn-cs"/>
      </a:defRPr>
    </a:lvl8pPr>
    <a:lvl9pPr marL="3657600" algn="l" defTabSz="914400" rtl="0" eaLnBrk="1" latinLnBrk="0" hangingPunct="1">
      <a:defRPr sz="3600"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83740" autoAdjust="0"/>
  </p:normalViewPr>
  <p:slideViewPr>
    <p:cSldViewPr>
      <p:cViewPr>
        <p:scale>
          <a:sx n="69" d="100"/>
          <a:sy n="69" d="100"/>
        </p:scale>
        <p:origin x="-171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67" d="100"/>
          <a:sy n="67" d="100"/>
        </p:scale>
        <p:origin x="-3120"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pPr>
              <a:defRPr/>
            </a:pPr>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pPr>
              <a:defRPr/>
            </a:pPr>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8E2B3607-2EC3-4FDD-9359-5471FEE409AF}" type="slidenum">
              <a:rPr lang="en-US"/>
              <a:pPr>
                <a:defRPr/>
              </a:pPr>
              <a:t>‹#›</a:t>
            </a:fld>
            <a:endParaRPr lang="en-US"/>
          </a:p>
        </p:txBody>
      </p:sp>
    </p:spTree>
    <p:extLst>
      <p:ext uri="{BB962C8B-B14F-4D97-AF65-F5344CB8AC3E}">
        <p14:creationId xmlns:p14="http://schemas.microsoft.com/office/powerpoint/2010/main" xmlns="" val="1281237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pPr>
              <a:defRPr/>
            </a:pPr>
            <a:endParaRPr lang="en-US"/>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pPr>
              <a:defRPr/>
            </a:pPr>
            <a:endParaRPr 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411A3DBA-9933-42D5-82EB-15C7C87EC0C0}" type="slidenum">
              <a:rPr lang="en-US"/>
              <a:pPr>
                <a:defRPr/>
              </a:pPr>
              <a:t>‹#›</a:t>
            </a:fld>
            <a:endParaRPr lang="en-US"/>
          </a:p>
        </p:txBody>
      </p:sp>
    </p:spTree>
    <p:extLst>
      <p:ext uri="{BB962C8B-B14F-4D97-AF65-F5344CB8AC3E}">
        <p14:creationId xmlns:p14="http://schemas.microsoft.com/office/powerpoint/2010/main" xmlns="" val="9082618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600">
                <a:solidFill>
                  <a:schemeClr val="bg1"/>
                </a:solidFill>
                <a:latin typeface="Arial" charset="0"/>
              </a:defRPr>
            </a:lvl1pPr>
            <a:lvl2pPr marL="742950" indent="-285750" eaLnBrk="0" hangingPunct="0">
              <a:defRPr sz="3600">
                <a:solidFill>
                  <a:schemeClr val="bg1"/>
                </a:solidFill>
                <a:latin typeface="Arial" charset="0"/>
              </a:defRPr>
            </a:lvl2pPr>
            <a:lvl3pPr marL="1143000" indent="-228600" eaLnBrk="0" hangingPunct="0">
              <a:defRPr sz="3600">
                <a:solidFill>
                  <a:schemeClr val="bg1"/>
                </a:solidFill>
                <a:latin typeface="Arial" charset="0"/>
              </a:defRPr>
            </a:lvl3pPr>
            <a:lvl4pPr marL="1600200" indent="-228600" eaLnBrk="0" hangingPunct="0">
              <a:defRPr sz="3600">
                <a:solidFill>
                  <a:schemeClr val="bg1"/>
                </a:solidFill>
                <a:latin typeface="Arial" charset="0"/>
              </a:defRPr>
            </a:lvl4pPr>
            <a:lvl5pPr marL="2057400" indent="-228600" eaLnBrk="0" hangingPunct="0">
              <a:defRPr sz="3600">
                <a:solidFill>
                  <a:schemeClr val="bg1"/>
                </a:solidFill>
                <a:latin typeface="Arial" charset="0"/>
              </a:defRPr>
            </a:lvl5pPr>
            <a:lvl6pPr marL="2514600" indent="-228600" algn="ctr" eaLnBrk="0" fontAlgn="base" hangingPunct="0">
              <a:spcBef>
                <a:spcPct val="0"/>
              </a:spcBef>
              <a:spcAft>
                <a:spcPct val="0"/>
              </a:spcAft>
              <a:defRPr sz="3600">
                <a:solidFill>
                  <a:schemeClr val="bg1"/>
                </a:solidFill>
                <a:latin typeface="Arial" charset="0"/>
              </a:defRPr>
            </a:lvl6pPr>
            <a:lvl7pPr marL="2971800" indent="-228600" algn="ctr" eaLnBrk="0" fontAlgn="base" hangingPunct="0">
              <a:spcBef>
                <a:spcPct val="0"/>
              </a:spcBef>
              <a:spcAft>
                <a:spcPct val="0"/>
              </a:spcAft>
              <a:defRPr sz="3600">
                <a:solidFill>
                  <a:schemeClr val="bg1"/>
                </a:solidFill>
                <a:latin typeface="Arial" charset="0"/>
              </a:defRPr>
            </a:lvl7pPr>
            <a:lvl8pPr marL="3429000" indent="-228600" algn="ctr" eaLnBrk="0" fontAlgn="base" hangingPunct="0">
              <a:spcBef>
                <a:spcPct val="0"/>
              </a:spcBef>
              <a:spcAft>
                <a:spcPct val="0"/>
              </a:spcAft>
              <a:defRPr sz="3600">
                <a:solidFill>
                  <a:schemeClr val="bg1"/>
                </a:solidFill>
                <a:latin typeface="Arial" charset="0"/>
              </a:defRPr>
            </a:lvl8pPr>
            <a:lvl9pPr marL="3886200" indent="-228600" algn="ctr" eaLnBrk="0" fontAlgn="base" hangingPunct="0">
              <a:spcBef>
                <a:spcPct val="0"/>
              </a:spcBef>
              <a:spcAft>
                <a:spcPct val="0"/>
              </a:spcAft>
              <a:defRPr sz="3600">
                <a:solidFill>
                  <a:schemeClr val="bg1"/>
                </a:solidFill>
                <a:latin typeface="Arial" charset="0"/>
              </a:defRPr>
            </a:lvl9pPr>
          </a:lstStyle>
          <a:p>
            <a:pPr eaLnBrk="1" hangingPunct="1"/>
            <a:fld id="{719B0501-2536-4CCB-9733-BBCB9BA95B22}" type="slidenum">
              <a:rPr lang="en-US" sz="1200" smtClean="0">
                <a:solidFill>
                  <a:schemeClr val="tx1"/>
                </a:solidFill>
              </a:rPr>
              <a:pPr eaLnBrk="1" hangingPunct="1"/>
              <a:t>1</a:t>
            </a:fld>
            <a:endParaRPr lang="en-US" sz="1200" smtClean="0">
              <a:solidFill>
                <a:schemeClr val="tx1"/>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dirty="0" smtClean="0"/>
          </a:p>
          <a:p>
            <a:r>
              <a:rPr lang="en-US" sz="1200" dirty="0" smtClean="0"/>
              <a:t>- The Efficiency knowledge entity –This number of days is generated for each physician according to a normal distribution whose mean and standard deviation can be adjusted in the user interface.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 The Evaluation knowledge entity–</a:t>
            </a:r>
            <a:r>
              <a:rPr lang="en-US" sz="1200" baseline="0" dirty="0" smtClean="0"/>
              <a:t> example here:</a:t>
            </a:r>
          </a:p>
          <a:p>
            <a:r>
              <a:rPr lang="en-US" sz="1200" kern="1200" baseline="0" dirty="0" smtClean="0">
                <a:solidFill>
                  <a:schemeClr val="tx1"/>
                </a:solidFill>
                <a:latin typeface="Arial" charset="0"/>
                <a:ea typeface="+mn-ea"/>
                <a:cs typeface="+mn-cs"/>
              </a:rPr>
              <a:t>A patient’s evaluation for a specific physician is</a:t>
            </a:r>
          </a:p>
          <a:p>
            <a:r>
              <a:rPr lang="en-US" sz="1200" kern="1200" baseline="0" dirty="0" smtClean="0">
                <a:solidFill>
                  <a:schemeClr val="tx1"/>
                </a:solidFill>
                <a:latin typeface="Arial" charset="0"/>
                <a:ea typeface="+mn-ea"/>
                <a:cs typeface="+mn-cs"/>
              </a:rPr>
              <a:t>calculated by adding these three factors. For example, let us</a:t>
            </a:r>
          </a:p>
          <a:p>
            <a:r>
              <a:rPr lang="en-US" sz="1200" kern="1200" baseline="0" dirty="0" smtClean="0">
                <a:solidFill>
                  <a:schemeClr val="tx1"/>
                </a:solidFill>
                <a:latin typeface="Arial" charset="0"/>
                <a:ea typeface="+mn-ea"/>
                <a:cs typeface="+mn-cs"/>
              </a:rPr>
              <a:t>assume that a patient gets sick today and decides to visit a</a:t>
            </a:r>
          </a:p>
          <a:p>
            <a:r>
              <a:rPr lang="en-US" sz="1200" kern="1200" baseline="0" dirty="0" smtClean="0">
                <a:solidFill>
                  <a:schemeClr val="tx1"/>
                </a:solidFill>
                <a:latin typeface="Arial" charset="0"/>
                <a:ea typeface="+mn-ea"/>
                <a:cs typeface="+mn-cs"/>
              </a:rPr>
              <a:t>physician chosen by her Assistant Agent, but the physician is</a:t>
            </a:r>
          </a:p>
          <a:p>
            <a:r>
              <a:rPr lang="en-US" sz="1200" kern="1200" baseline="0" dirty="0" smtClean="0">
                <a:solidFill>
                  <a:schemeClr val="tx1"/>
                </a:solidFill>
                <a:latin typeface="Arial" charset="0"/>
                <a:ea typeface="+mn-ea"/>
                <a:cs typeface="+mn-cs"/>
              </a:rPr>
              <a:t>busy and cannot see the patient until tomorrow. In this case,</a:t>
            </a:r>
          </a:p>
          <a:p>
            <a:r>
              <a:rPr lang="en-US" sz="1200" kern="1200" baseline="0" dirty="0" smtClean="0">
                <a:solidFill>
                  <a:schemeClr val="tx1"/>
                </a:solidFill>
                <a:latin typeface="Arial" charset="0"/>
                <a:ea typeface="+mn-ea"/>
                <a:cs typeface="+mn-cs"/>
              </a:rPr>
              <a:t>the value of the first factor – the number of days the</a:t>
            </a:r>
          </a:p>
          <a:p>
            <a:r>
              <a:rPr lang="en-US" sz="1200" kern="1200" baseline="0" dirty="0" smtClean="0">
                <a:solidFill>
                  <a:schemeClr val="tx1"/>
                </a:solidFill>
                <a:latin typeface="Arial" charset="0"/>
                <a:ea typeface="+mn-ea"/>
                <a:cs typeface="+mn-cs"/>
              </a:rPr>
              <a:t>physician in question failed to handle a given patient – is 1,</a:t>
            </a:r>
          </a:p>
          <a:p>
            <a:r>
              <a:rPr lang="en-US" sz="1200" kern="1200" baseline="0" dirty="0" smtClean="0">
                <a:solidFill>
                  <a:schemeClr val="tx1"/>
                </a:solidFill>
                <a:latin typeface="Arial" charset="0"/>
                <a:ea typeface="+mn-ea"/>
                <a:cs typeface="+mn-cs"/>
              </a:rPr>
              <a:t>because the patient had to wait for 1 day to see the physician.</a:t>
            </a:r>
          </a:p>
          <a:p>
            <a:r>
              <a:rPr lang="en-US" sz="1200" kern="1200" baseline="0" dirty="0" smtClean="0">
                <a:solidFill>
                  <a:schemeClr val="tx1"/>
                </a:solidFill>
                <a:latin typeface="Arial" charset="0"/>
                <a:ea typeface="+mn-ea"/>
                <a:cs typeface="+mn-cs"/>
              </a:rPr>
              <a:t>The second factor – the number of days that the physician</a:t>
            </a:r>
          </a:p>
          <a:p>
            <a:r>
              <a:rPr lang="en-US" sz="1200" kern="1200" baseline="0" dirty="0" smtClean="0">
                <a:solidFill>
                  <a:schemeClr val="tx1"/>
                </a:solidFill>
                <a:latin typeface="Arial" charset="0"/>
                <a:ea typeface="+mn-ea"/>
                <a:cs typeface="+mn-cs"/>
              </a:rPr>
              <a:t>requires to cure the patient – is a fixed number related to the</a:t>
            </a:r>
          </a:p>
          <a:p>
            <a:r>
              <a:rPr lang="en-US" sz="1200" kern="1200" baseline="0" dirty="0" smtClean="0">
                <a:solidFill>
                  <a:schemeClr val="tx1"/>
                </a:solidFill>
                <a:latin typeface="Arial" charset="0"/>
                <a:ea typeface="+mn-ea"/>
                <a:cs typeface="+mn-cs"/>
              </a:rPr>
              <a:t>physician in question. The third factor – the random</a:t>
            </a:r>
          </a:p>
          <a:p>
            <a:r>
              <a:rPr lang="en-US" sz="1200" kern="1200" baseline="0" dirty="0" smtClean="0">
                <a:solidFill>
                  <a:schemeClr val="tx1"/>
                </a:solidFill>
                <a:latin typeface="Arial" charset="0"/>
                <a:ea typeface="+mn-ea"/>
                <a:cs typeface="+mn-cs"/>
              </a:rPr>
              <a:t>component expressing the subjective factor – is a random</a:t>
            </a:r>
          </a:p>
          <a:p>
            <a:r>
              <a:rPr lang="en-US" sz="1200" kern="1200" baseline="0" dirty="0" smtClean="0">
                <a:solidFill>
                  <a:schemeClr val="tx1"/>
                </a:solidFill>
                <a:latin typeface="Arial" charset="0"/>
                <a:ea typeface="+mn-ea"/>
                <a:cs typeface="+mn-cs"/>
              </a:rPr>
              <a:t>value that varies between -0.5 and 0.5.</a:t>
            </a:r>
            <a:endParaRPr lang="en-US" sz="1200" dirty="0" smtClean="0"/>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27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To make our simulations as realistic as possible, we used</a:t>
            </a:r>
          </a:p>
          <a:p>
            <a:r>
              <a:rPr lang="en-US" sz="1200" kern="1200" baseline="0" dirty="0" smtClean="0">
                <a:solidFill>
                  <a:schemeClr val="tx1"/>
                </a:solidFill>
                <a:latin typeface="Arial" charset="0"/>
                <a:ea typeface="+mn-ea"/>
                <a:cs typeface="+mn-cs"/>
              </a:rPr>
              <a:t>the following statistical data by the Centers for Disease</a:t>
            </a:r>
          </a:p>
          <a:p>
            <a:r>
              <a:rPr lang="en-US" sz="1200" kern="1200" baseline="0" dirty="0" smtClean="0">
                <a:solidFill>
                  <a:schemeClr val="tx1"/>
                </a:solidFill>
                <a:latin typeface="Arial" charset="0"/>
                <a:ea typeface="+mn-ea"/>
                <a:cs typeface="+mn-cs"/>
              </a:rPr>
              <a:t>Control and Prevention (CDC) from the year 2008 [18]:</a:t>
            </a:r>
          </a:p>
          <a:p>
            <a:r>
              <a:rPr lang="en-US" sz="1200" kern="1200" baseline="0" dirty="0" smtClean="0">
                <a:solidFill>
                  <a:schemeClr val="tx1"/>
                </a:solidFill>
                <a:latin typeface="Arial" charset="0"/>
                <a:ea typeface="+mn-ea"/>
                <a:cs typeface="+mn-cs"/>
              </a:rPr>
              <a:t>- The number of physician office visits per 100 people</a:t>
            </a:r>
          </a:p>
          <a:p>
            <a:r>
              <a:rPr lang="en-US" sz="1200" kern="1200" baseline="0" dirty="0" smtClean="0">
                <a:solidFill>
                  <a:schemeClr val="tx1"/>
                </a:solidFill>
                <a:latin typeface="Arial" charset="0"/>
                <a:ea typeface="+mn-ea"/>
                <a:cs typeface="+mn-cs"/>
              </a:rPr>
              <a:t>per year: 320.1.</a:t>
            </a:r>
          </a:p>
          <a:p>
            <a:r>
              <a:rPr lang="en-US" sz="1200" kern="1200" baseline="0" dirty="0" smtClean="0">
                <a:solidFill>
                  <a:schemeClr val="tx1"/>
                </a:solidFill>
                <a:latin typeface="Arial" charset="0"/>
                <a:ea typeface="+mn-ea"/>
                <a:cs typeface="+mn-cs"/>
              </a:rPr>
              <a:t>- The number of physicians per 10,000 people: 26.</a:t>
            </a:r>
          </a:p>
          <a:p>
            <a:r>
              <a:rPr lang="en-US" sz="1200" kern="1200" baseline="0" dirty="0" smtClean="0">
                <a:solidFill>
                  <a:schemeClr val="tx1"/>
                </a:solidFill>
                <a:latin typeface="Arial" charset="0"/>
                <a:ea typeface="+mn-ea"/>
                <a:cs typeface="+mn-cs"/>
              </a:rPr>
              <a:t>Based on the above data, we obtained the average number</a:t>
            </a:r>
          </a:p>
          <a:p>
            <a:r>
              <a:rPr lang="en-US" sz="1200" kern="1200" baseline="0" dirty="0" smtClean="0">
                <a:solidFill>
                  <a:schemeClr val="tx1"/>
                </a:solidFill>
                <a:latin typeface="Arial" charset="0"/>
                <a:ea typeface="+mn-ea"/>
                <a:cs typeface="+mn-cs"/>
              </a:rPr>
              <a:t>of people who get sick every day by dividing the number of</a:t>
            </a:r>
          </a:p>
          <a:p>
            <a:r>
              <a:rPr lang="en-US" sz="1200" kern="1200" baseline="0" dirty="0" smtClean="0">
                <a:solidFill>
                  <a:schemeClr val="tx1"/>
                </a:solidFill>
                <a:latin typeface="Arial" charset="0"/>
                <a:ea typeface="+mn-ea"/>
                <a:cs typeface="+mn-cs"/>
              </a:rPr>
              <a:t>visits per 10,000 people by 250, which is the standard</a:t>
            </a:r>
          </a:p>
          <a:p>
            <a:r>
              <a:rPr lang="en-US" sz="1200" kern="1200" baseline="0" dirty="0" smtClean="0">
                <a:solidFill>
                  <a:schemeClr val="tx1"/>
                </a:solidFill>
                <a:latin typeface="Arial" charset="0"/>
                <a:ea typeface="+mn-ea"/>
                <a:cs typeface="+mn-cs"/>
              </a:rPr>
              <a:t>number of working days in a calendar year in the U.S. As a</a:t>
            </a:r>
          </a:p>
          <a:p>
            <a:r>
              <a:rPr lang="en-US" sz="1200" kern="1200" baseline="0" dirty="0" smtClean="0">
                <a:solidFill>
                  <a:schemeClr val="tx1"/>
                </a:solidFill>
                <a:latin typeface="Arial" charset="0"/>
                <a:ea typeface="+mn-ea"/>
                <a:cs typeface="+mn-cs"/>
              </a:rPr>
              <a:t>result, 128 people out of a population of 10,000 get sick</a:t>
            </a:r>
          </a:p>
          <a:p>
            <a:r>
              <a:rPr lang="en-US" sz="1200" kern="1200" baseline="0" dirty="0" smtClean="0">
                <a:solidFill>
                  <a:schemeClr val="tx1"/>
                </a:solidFill>
                <a:latin typeface="Arial" charset="0"/>
                <a:ea typeface="+mn-ea"/>
                <a:cs typeface="+mn-cs"/>
              </a:rPr>
              <a:t>every day.</a:t>
            </a:r>
            <a:endParaRPr lang="en-US" dirty="0"/>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28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Our societal information system differs from </a:t>
            </a:r>
            <a:r>
              <a:rPr lang="en-US" sz="1200" kern="1200" baseline="0" dirty="0" err="1" smtClean="0">
                <a:solidFill>
                  <a:schemeClr val="tx1"/>
                </a:solidFill>
                <a:latin typeface="Arial" charset="0"/>
                <a:ea typeface="+mn-ea"/>
                <a:cs typeface="+mn-cs"/>
              </a:rPr>
              <a:t>RateMDs</a:t>
            </a:r>
            <a:endParaRPr lang="en-US" sz="1200" kern="1200" baseline="0" dirty="0" smtClean="0">
              <a:solidFill>
                <a:schemeClr val="tx1"/>
              </a:solidFill>
              <a:latin typeface="Arial" charset="0"/>
              <a:ea typeface="+mn-ea"/>
              <a:cs typeface="+mn-cs"/>
            </a:endParaRPr>
          </a:p>
          <a:p>
            <a:r>
              <a:rPr lang="en-US" sz="1200" kern="1200" baseline="0" dirty="0" smtClean="0">
                <a:solidFill>
                  <a:schemeClr val="tx1"/>
                </a:solidFill>
                <a:latin typeface="Arial" charset="0"/>
                <a:ea typeface="+mn-ea"/>
                <a:cs typeface="+mn-cs"/>
              </a:rPr>
              <a:t>and other similar websites where people can rate and find</a:t>
            </a:r>
          </a:p>
          <a:p>
            <a:r>
              <a:rPr lang="en-US" sz="1200" kern="1200" baseline="0" dirty="0" smtClean="0">
                <a:solidFill>
                  <a:schemeClr val="tx1"/>
                </a:solidFill>
                <a:latin typeface="Arial" charset="0"/>
                <a:ea typeface="+mn-ea"/>
                <a:cs typeface="+mn-cs"/>
              </a:rPr>
              <a:t>physicians in the way that people rate the physicians and</a:t>
            </a:r>
          </a:p>
          <a:p>
            <a:r>
              <a:rPr lang="en-US" sz="1200" kern="1200" baseline="0" dirty="0" smtClean="0">
                <a:solidFill>
                  <a:schemeClr val="tx1"/>
                </a:solidFill>
                <a:latin typeface="Arial" charset="0"/>
                <a:ea typeface="+mn-ea"/>
                <a:cs typeface="+mn-cs"/>
              </a:rPr>
              <a:t>patients interact. It is difficult to compare the effect of these</a:t>
            </a:r>
          </a:p>
          <a:p>
            <a:r>
              <a:rPr lang="en-US" sz="1200" kern="1200" baseline="0" dirty="0" smtClean="0">
                <a:solidFill>
                  <a:schemeClr val="tx1"/>
                </a:solidFill>
                <a:latin typeface="Arial" charset="0"/>
                <a:ea typeface="+mn-ea"/>
                <a:cs typeface="+mn-cs"/>
              </a:rPr>
              <a:t>websites and that of our system, mostly because there are no</a:t>
            </a:r>
          </a:p>
          <a:p>
            <a:r>
              <a:rPr lang="en-US" sz="1200" kern="1200" baseline="0" dirty="0" smtClean="0">
                <a:solidFill>
                  <a:schemeClr val="tx1"/>
                </a:solidFill>
                <a:latin typeface="Arial" charset="0"/>
                <a:ea typeface="+mn-ea"/>
                <a:cs typeface="+mn-cs"/>
              </a:rPr>
              <a:t>objective evaluation statistics on the websites, such as the</a:t>
            </a:r>
          </a:p>
          <a:p>
            <a:r>
              <a:rPr lang="en-US" sz="1200" kern="1200" baseline="0" dirty="0" smtClean="0">
                <a:solidFill>
                  <a:schemeClr val="tx1"/>
                </a:solidFill>
                <a:latin typeface="Arial" charset="0"/>
                <a:ea typeface="+mn-ea"/>
                <a:cs typeface="+mn-cs"/>
              </a:rPr>
              <a:t>length of time each patient takes to get cured during a period.</a:t>
            </a:r>
          </a:p>
          <a:p>
            <a:r>
              <a:rPr lang="en-US" sz="1200" kern="1200" baseline="0" dirty="0" smtClean="0">
                <a:solidFill>
                  <a:schemeClr val="tx1"/>
                </a:solidFill>
                <a:latin typeface="Arial" charset="0"/>
                <a:ea typeface="+mn-ea"/>
                <a:cs typeface="+mn-cs"/>
              </a:rPr>
              <a:t>Such websites use more flexible criteria on which different</a:t>
            </a:r>
          </a:p>
          <a:p>
            <a:r>
              <a:rPr lang="en-US" sz="1200" kern="1200" baseline="0" dirty="0" smtClean="0">
                <a:solidFill>
                  <a:schemeClr val="tx1"/>
                </a:solidFill>
                <a:latin typeface="Arial" charset="0"/>
                <a:ea typeface="+mn-ea"/>
                <a:cs typeface="+mn-cs"/>
              </a:rPr>
              <a:t>people might have different opinions, such as punctuality,</a:t>
            </a:r>
          </a:p>
          <a:p>
            <a:r>
              <a:rPr lang="en-US" sz="1200" kern="1200" baseline="0" dirty="0" smtClean="0">
                <a:solidFill>
                  <a:schemeClr val="tx1"/>
                </a:solidFill>
                <a:latin typeface="Arial" charset="0"/>
                <a:ea typeface="+mn-ea"/>
                <a:cs typeface="+mn-cs"/>
              </a:rPr>
              <a:t>medical knowledge, and time spent on a patient, while our</a:t>
            </a:r>
          </a:p>
          <a:p>
            <a:r>
              <a:rPr lang="en-US" sz="1200" kern="1200" baseline="0" dirty="0" smtClean="0">
                <a:solidFill>
                  <a:schemeClr val="tx1"/>
                </a:solidFill>
                <a:latin typeface="Arial" charset="0"/>
                <a:ea typeface="+mn-ea"/>
                <a:cs typeface="+mn-cs"/>
              </a:rPr>
              <a:t>system uses the time it takes to cure a patient as a criterion,</a:t>
            </a:r>
          </a:p>
          <a:p>
            <a:r>
              <a:rPr lang="en-US" sz="1200" kern="1200" baseline="0" dirty="0" smtClean="0">
                <a:solidFill>
                  <a:schemeClr val="tx1"/>
                </a:solidFill>
                <a:latin typeface="Arial" charset="0"/>
                <a:ea typeface="+mn-ea"/>
                <a:cs typeface="+mn-cs"/>
              </a:rPr>
              <a:t>which is more objective and meaningful. Although patients</a:t>
            </a:r>
          </a:p>
          <a:p>
            <a:r>
              <a:rPr lang="en-US" sz="1200" kern="1200" baseline="0" dirty="0" smtClean="0">
                <a:solidFill>
                  <a:schemeClr val="tx1"/>
                </a:solidFill>
                <a:latin typeface="Arial" charset="0"/>
                <a:ea typeface="+mn-ea"/>
                <a:cs typeface="+mn-cs"/>
              </a:rPr>
              <a:t>might access more ratings online, they usually do not know</a:t>
            </a:r>
          </a:p>
          <a:p>
            <a:r>
              <a:rPr lang="en-US" sz="1200" kern="1200" baseline="0" dirty="0" smtClean="0">
                <a:solidFill>
                  <a:schemeClr val="tx1"/>
                </a:solidFill>
                <a:latin typeface="Arial" charset="0"/>
                <a:ea typeface="+mn-ea"/>
                <a:cs typeface="+mn-cs"/>
              </a:rPr>
              <a:t>the people who have rated the physicians and there is a</a:t>
            </a:r>
          </a:p>
          <a:p>
            <a:r>
              <a:rPr lang="en-US" sz="1200" kern="1200" baseline="0" dirty="0" smtClean="0">
                <a:solidFill>
                  <a:schemeClr val="tx1"/>
                </a:solidFill>
                <a:latin typeface="Arial" charset="0"/>
                <a:ea typeface="+mn-ea"/>
                <a:cs typeface="+mn-cs"/>
              </a:rPr>
              <a:t>higher possibility that the ratings will not be truthful and </a:t>
            </a:r>
          </a:p>
          <a:p>
            <a:r>
              <a:rPr lang="en-US" sz="1200" kern="1200" baseline="0" dirty="0" smtClean="0">
                <a:solidFill>
                  <a:schemeClr val="tx1"/>
                </a:solidFill>
                <a:latin typeface="Arial" charset="0"/>
                <a:ea typeface="+mn-ea"/>
                <a:cs typeface="+mn-cs"/>
              </a:rPr>
              <a:t>accurate. In our system, a patient relies on friends’</a:t>
            </a:r>
          </a:p>
          <a:p>
            <a:r>
              <a:rPr lang="en-US" sz="1200" kern="1200" baseline="0" dirty="0" smtClean="0">
                <a:solidFill>
                  <a:schemeClr val="tx1"/>
                </a:solidFill>
                <a:latin typeface="Arial" charset="0"/>
                <a:ea typeface="+mn-ea"/>
                <a:cs typeface="+mn-cs"/>
              </a:rPr>
              <a:t>recommendations, which are typically more reliable.</a:t>
            </a:r>
            <a:endParaRPr lang="en-US" dirty="0"/>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30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dirty="0" smtClean="0"/>
              <a:t>Because of the large number of agents and robots beginning to affect everyday life of humans, it is important to understand how humans would treat agents in a mixed human-agent society.</a:t>
            </a:r>
          </a:p>
          <a:p>
            <a:r>
              <a:rPr lang="en-US" altLang="zh-CN" sz="1200" dirty="0" smtClean="0"/>
              <a:t>We all know persons</a:t>
            </a:r>
            <a:r>
              <a:rPr lang="en-US" altLang="zh-CN" sz="1200" baseline="0" dirty="0" smtClean="0"/>
              <a:t> have different personality types and they behave very differently. Does this matter when they deal with agents?</a:t>
            </a:r>
            <a:r>
              <a:rPr lang="en-US" altLang="zh-CN" sz="1200" dirty="0" smtClean="0"/>
              <a:t> </a:t>
            </a:r>
          </a:p>
          <a:p>
            <a:r>
              <a:rPr lang="en-US" altLang="zh-CN" sz="1200" dirty="0" smtClean="0"/>
              <a:t>We designed</a:t>
            </a:r>
            <a:r>
              <a:rPr lang="en-US" altLang="zh-CN" sz="1200" baseline="0" dirty="0" smtClean="0"/>
              <a:t> an experiment to find it out.</a:t>
            </a:r>
            <a:endParaRPr lang="en-US" altLang="zh-CN" sz="1200" dirty="0" smtClean="0"/>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32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2400" dirty="0" smtClean="0"/>
              <a:t>Idealists speak mostly of what they hope for and imagine might be possible for people, and they want to act in good conscience, always trying to reach their goals without compromising their personal code of ethics.</a:t>
            </a:r>
          </a:p>
          <a:p>
            <a:pPr lvl="1"/>
            <a:r>
              <a:rPr lang="en-US" altLang="zh-CN" sz="2000" dirty="0" smtClean="0"/>
              <a:t>Mohandas Gandhi and Princess Diana. </a:t>
            </a:r>
          </a:p>
          <a:p>
            <a:r>
              <a:rPr lang="en-US" altLang="zh-CN" sz="2400" dirty="0" smtClean="0"/>
              <a:t>Guardians speak mostly of their duties and responsibilities, of what they can keep an eye on and take good care of, and they're careful to obey the laws, follow the rules, and respect the rights of others. </a:t>
            </a:r>
          </a:p>
          <a:p>
            <a:pPr lvl="1"/>
            <a:r>
              <a:rPr lang="en-US" altLang="zh-CN" sz="2000" dirty="0" smtClean="0"/>
              <a:t>George Washington and Mother Teresa. </a:t>
            </a:r>
          </a:p>
          <a:p>
            <a:r>
              <a:rPr lang="en-US" altLang="zh-CN" sz="2400" dirty="0" err="1" smtClean="0"/>
              <a:t>Rationals</a:t>
            </a:r>
            <a:r>
              <a:rPr lang="en-US" altLang="zh-CN" sz="2400" dirty="0" smtClean="0"/>
              <a:t> speak mostly of what new problems intrigue them and what new solutions they envision, and always pragmatic, they act as efficiently as possible to achieve their objectives, ignoring arbitrary rules and conventions if need be. </a:t>
            </a:r>
          </a:p>
          <a:p>
            <a:pPr lvl="1"/>
            <a:r>
              <a:rPr lang="en-US" altLang="zh-CN" sz="2000" dirty="0" smtClean="0"/>
              <a:t>Hillary Clinton and Stephen Hawking. </a:t>
            </a:r>
          </a:p>
          <a:p>
            <a:r>
              <a:rPr lang="en-US" altLang="zh-CN" sz="2400" dirty="0" smtClean="0"/>
              <a:t>Artisans speak mostly about what they see directly and what they can get their hands on, and will do whatever works or whatever gives them a quick payoff, even if they have to bend the rules. </a:t>
            </a:r>
          </a:p>
          <a:p>
            <a:pPr lvl="1"/>
            <a:r>
              <a:rPr lang="en-US" altLang="zh-CN" sz="2000" dirty="0" smtClean="0"/>
              <a:t>Michael Jordan and Marilyn Monroe</a:t>
            </a:r>
            <a:endParaRPr lang="en-US" dirty="0"/>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34</a:t>
            </a:fld>
            <a:endParaRPr lang="en-US"/>
          </a:p>
        </p:txBody>
      </p:sp>
    </p:spTree>
    <p:extLst>
      <p:ext uri="{BB962C8B-B14F-4D97-AF65-F5344CB8AC3E}">
        <p14:creationId xmlns:p14="http://schemas.microsoft.com/office/powerpoint/2010/main" xmlns="" val="4003177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KTS-II temperament KTS-II character type MBTI type</a:t>
            </a:r>
          </a:p>
          <a:p>
            <a:r>
              <a:rPr lang="en-US" dirty="0" smtClean="0"/>
              <a:t>Artisan (SP) </a:t>
            </a:r>
          </a:p>
          <a:p>
            <a:r>
              <a:rPr lang="en-US" dirty="0" smtClean="0"/>
              <a:t>Promoter ESTP Crafter ISTP Performer ESFP Composer ISFP</a:t>
            </a:r>
          </a:p>
          <a:p>
            <a:r>
              <a:rPr lang="en-US" dirty="0" smtClean="0"/>
              <a:t>Guardian (SJ) </a:t>
            </a:r>
          </a:p>
          <a:p>
            <a:r>
              <a:rPr lang="en-US" dirty="0" smtClean="0"/>
              <a:t>Supervisor ESTJ Inspector ISTJ Provider ESFJ Protector ISFJ</a:t>
            </a:r>
          </a:p>
          <a:p>
            <a:r>
              <a:rPr lang="en-US" dirty="0" smtClean="0"/>
              <a:t>Rational (NT) </a:t>
            </a:r>
          </a:p>
          <a:p>
            <a:r>
              <a:rPr lang="en-US" dirty="0" err="1" smtClean="0"/>
              <a:t>Fieldmarshal</a:t>
            </a:r>
            <a:r>
              <a:rPr lang="en-US" dirty="0" smtClean="0"/>
              <a:t> ENTJ Mastermind INTJ Inventor ENTP Architect INTP</a:t>
            </a:r>
          </a:p>
          <a:p>
            <a:r>
              <a:rPr lang="en-US" dirty="0" smtClean="0"/>
              <a:t>Idealist (NF)</a:t>
            </a:r>
          </a:p>
          <a:p>
            <a:r>
              <a:rPr lang="en-US" dirty="0" smtClean="0"/>
              <a:t>Teacher ENFJ Counselor INFJ Champion ENFP Healer INFP</a:t>
            </a:r>
            <a:endParaRPr lang="en-US" dirty="0"/>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35</a:t>
            </a:fld>
            <a:endParaRPr lang="en-US"/>
          </a:p>
        </p:txBody>
      </p:sp>
    </p:spTree>
    <p:extLst>
      <p:ext uri="{BB962C8B-B14F-4D97-AF65-F5344CB8AC3E}">
        <p14:creationId xmlns:p14="http://schemas.microsoft.com/office/powerpoint/2010/main" xmlns="" val="2463184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introduce the</a:t>
            </a:r>
            <a:r>
              <a:rPr lang="en-US" altLang="zh-CN" baseline="0" dirty="0" smtClean="0"/>
              <a:t> cake-cutting game first: </a:t>
            </a:r>
            <a:r>
              <a:rPr lang="en-US" altLang="zh-CN" sz="1200" kern="1200" dirty="0" smtClean="0">
                <a:solidFill>
                  <a:schemeClr val="tx1"/>
                </a:solidFill>
                <a:latin typeface="Arial" charset="0"/>
                <a:ea typeface="+mn-ea"/>
                <a:cs typeface="+mn-cs"/>
              </a:rPr>
              <a:t>In the classic cake-cutting game, players want to divide a cake in such a way that all of them believe they have received a fair amount of the cake. There are two basic measurements for a solution of the cake-cutting problem: fairness and envy-freeness. Fairness means anyone gets at least the amount that he believes is fair, while envy-freeness means anyone believes no one gets more than he has and he won't want to exchange his cake with others. If the cake is divided between two players, there is a fair and envy-free solution, which is to have one player cut the cake into two pieces and the other player choose his piece of the cake first. </a:t>
            </a:r>
          </a:p>
          <a:p>
            <a:r>
              <a:rPr lang="en-US" sz="1200" kern="1200" dirty="0" smtClean="0">
                <a:solidFill>
                  <a:schemeClr val="tx1"/>
                </a:solidFill>
                <a:effectLst/>
                <a:latin typeface="Arial" charset="0"/>
                <a:ea typeface="+mn-ea"/>
                <a:cs typeface="+mn-cs"/>
              </a:rPr>
              <a:t>At the beginning of each game, participants were asked to type a greeting sentence to the simulated human and the simulated human will type some greetings too. It takes our simulated human some time to think and draw cuts on the cake, each game with different amount of delay to mimic human thinking.</a:t>
            </a:r>
          </a:p>
          <a:p>
            <a:r>
              <a:rPr lang="en-US" altLang="zh-CN" dirty="0" smtClean="0"/>
              <a:t>By different</a:t>
            </a:r>
            <a:r>
              <a:rPr lang="en-US" altLang="zh-CN" baseline="0" dirty="0" smtClean="0"/>
              <a:t> </a:t>
            </a:r>
            <a:r>
              <a:rPr lang="en-US" altLang="zh-CN" dirty="0" smtClean="0"/>
              <a:t>simulated humans, we mean</a:t>
            </a:r>
            <a:r>
              <a:rPr lang="en-US" altLang="zh-CN" baseline="0" dirty="0" smtClean="0"/>
              <a:t> simulated humans with different names.</a:t>
            </a:r>
            <a:endParaRPr lang="zh-CN" altLang="en-US" dirty="0"/>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36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dirty="0" smtClean="0"/>
              <a:t>We follow a protocol proposed by </a:t>
            </a:r>
            <a:r>
              <a:rPr lang="en-US" altLang="zh-CN" sz="1200" dirty="0" err="1" smtClean="0"/>
              <a:t>Iyer</a:t>
            </a:r>
            <a:r>
              <a:rPr lang="en-US" altLang="zh-CN" sz="1200" dirty="0" smtClean="0"/>
              <a:t> and </a:t>
            </a:r>
            <a:r>
              <a:rPr lang="en-US" altLang="zh-CN" sz="1200" dirty="0" err="1" smtClean="0"/>
              <a:t>Huhns</a:t>
            </a:r>
            <a:r>
              <a:rPr lang="en-US" altLang="zh-CN" sz="1200" dirty="0" smtClean="0"/>
              <a:t>, which is proved to be fair for dividing a resource among n agents, </a:t>
            </a:r>
            <a:endParaRPr lang="zh-CN" altLang="en-US" dirty="0"/>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37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38</a:t>
            </a:fld>
            <a:endParaRPr lang="en-US"/>
          </a:p>
        </p:txBody>
      </p:sp>
    </p:spTree>
    <p:extLst>
      <p:ext uri="{BB962C8B-B14F-4D97-AF65-F5344CB8AC3E}">
        <p14:creationId xmlns:p14="http://schemas.microsoft.com/office/powerpoint/2010/main" xmlns="" val="3725299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\item[-]The number of games in which the participants give the leftover cake to the simulated human, denoted by $N_{human}$;</a:t>
            </a:r>
            <a:r>
              <a:rPr lang="en-US" dirty="0" smtClean="0"/>
              <a:t> </a:t>
            </a:r>
          </a:p>
          <a:p>
            <a:r>
              <a:rPr lang="en-US" sz="1200" kern="1200" dirty="0" smtClean="0">
                <a:solidFill>
                  <a:schemeClr val="tx1"/>
                </a:solidFill>
                <a:effectLst/>
                <a:latin typeface="Arial" charset="0"/>
                <a:ea typeface="+mn-ea"/>
                <a:cs typeface="+mn-cs"/>
              </a:rPr>
              <a:t>\item[-]The number of games in which the participants give the leftover cake to the agent, denoted by $N_{agent}$;</a:t>
            </a:r>
            <a:r>
              <a:rPr lang="en-US"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They measure the tendency that a participant would prefer either a person or an agent under some circumstances, which might indicate whether he would like to interact with a person or an agent.</a:t>
            </a:r>
          </a:p>
          <a:p>
            <a:r>
              <a:rPr lang="en-US" sz="1200" kern="1200" dirty="0" smtClean="0">
                <a:solidFill>
                  <a:schemeClr val="tx1"/>
                </a:solidFill>
                <a:effectLst/>
                <a:latin typeface="Arial" charset="0"/>
                <a:ea typeface="+mn-ea"/>
                <a:cs typeface="+mn-cs"/>
              </a:rPr>
              <a:t>First thing to notice:</a:t>
            </a:r>
            <a:r>
              <a:rPr lang="en-US" sz="1200" kern="1200" baseline="0" dirty="0" smtClean="0">
                <a:solidFill>
                  <a:schemeClr val="tx1"/>
                </a:solidFill>
                <a:effectLst/>
                <a:latin typeface="Arial" charset="0"/>
                <a:ea typeface="+mn-ea"/>
                <a:cs typeface="+mn-cs"/>
              </a:rPr>
              <a:t> </a:t>
            </a:r>
            <a:r>
              <a:rPr lang="en-US" sz="1200" kern="1200" baseline="0" dirty="0" err="1" smtClean="0">
                <a:solidFill>
                  <a:schemeClr val="tx1"/>
                </a:solidFill>
                <a:effectLst/>
                <a:latin typeface="Arial" charset="0"/>
                <a:ea typeface="+mn-ea"/>
                <a:cs typeface="+mn-cs"/>
              </a:rPr>
              <a:t>Nhuman</a:t>
            </a:r>
            <a:r>
              <a:rPr lang="en-US" sz="1200" kern="1200" baseline="0" dirty="0" smtClean="0">
                <a:solidFill>
                  <a:schemeClr val="tx1"/>
                </a:solidFill>
                <a:effectLst/>
                <a:latin typeface="Arial" charset="0"/>
                <a:ea typeface="+mn-ea"/>
                <a:cs typeface="+mn-cs"/>
              </a:rPr>
              <a:t> twice </a:t>
            </a:r>
            <a:r>
              <a:rPr lang="en-US" sz="1200" kern="1200" baseline="0" dirty="0" err="1" smtClean="0">
                <a:solidFill>
                  <a:schemeClr val="tx1"/>
                </a:solidFill>
                <a:effectLst/>
                <a:latin typeface="Arial" charset="0"/>
                <a:ea typeface="+mn-ea"/>
                <a:cs typeface="+mn-cs"/>
              </a:rPr>
              <a:t>Nagent</a:t>
            </a:r>
            <a:endParaRPr lang="en-US" sz="1200" kern="1200" baseline="0" dirty="0" smtClean="0">
              <a:solidFill>
                <a:schemeClr val="tx1"/>
              </a:solidFill>
              <a:effectLst/>
              <a:latin typeface="Arial" charset="0"/>
              <a:ea typeface="+mn-ea"/>
              <a:cs typeface="+mn-cs"/>
            </a:endParaRPr>
          </a:p>
          <a:p>
            <a:r>
              <a:rPr lang="en-US" sz="1200" kern="1200" baseline="0" dirty="0" smtClean="0">
                <a:solidFill>
                  <a:schemeClr val="tx1"/>
                </a:solidFill>
                <a:effectLst/>
                <a:latin typeface="Arial" charset="0"/>
                <a:ea typeface="+mn-ea"/>
                <a:cs typeface="+mn-cs"/>
              </a:rPr>
              <a:t>The data of four temperaments are show in the table III, called observed frequencies</a:t>
            </a:r>
          </a:p>
          <a:p>
            <a:r>
              <a:rPr lang="en-US" sz="1200" kern="1200" baseline="0" dirty="0" smtClean="0">
                <a:solidFill>
                  <a:schemeClr val="tx1"/>
                </a:solidFill>
                <a:effectLst/>
                <a:latin typeface="Arial" charset="0"/>
                <a:ea typeface="+mn-ea"/>
                <a:cs typeface="+mn-cs"/>
              </a:rPr>
              <a:t>H0: The participants’ KTS-II temperaments and the choices they made are independent.</a:t>
            </a:r>
          </a:p>
          <a:p>
            <a:r>
              <a:rPr lang="en-US" dirty="0" smtClean="0"/>
              <a:t>Thus we get the expected frequencies (</a:t>
            </a:r>
            <a:r>
              <a:rPr lang="en-US" dirty="0" err="1" smtClean="0"/>
              <a:t>Efreq</a:t>
            </a:r>
            <a:r>
              <a:rPr lang="en-US" dirty="0" smtClean="0"/>
              <a:t> ) proportionally</a:t>
            </a:r>
          </a:p>
          <a:p>
            <a:r>
              <a:rPr lang="en-US" dirty="0" smtClean="0"/>
              <a:t>Then</a:t>
            </a:r>
            <a:r>
              <a:rPr lang="en-US" baseline="0" dirty="0" smtClean="0"/>
              <a:t> we use the formula there to get the Percentage deviation</a:t>
            </a:r>
          </a:p>
          <a:p>
            <a:r>
              <a:rPr lang="en-US" baseline="0" dirty="0" smtClean="0"/>
              <a:t>We can see that Artisan, Idealist deviates from the general public more, but since P&gt;0.05, we can’t reject our hypothesis and say …</a:t>
            </a:r>
          </a:p>
          <a:p>
            <a:r>
              <a:rPr lang="en-US" baseline="0" dirty="0" smtClean="0"/>
              <a:t>Cramer’s V: can’t say there’s any relationship</a:t>
            </a:r>
          </a:p>
          <a:p>
            <a:r>
              <a:rPr lang="en-US" baseline="0" dirty="0" smtClean="0"/>
              <a:t>From lambda1 and lambda2, there is no difference whether or not knowing a person’s temperament when predicting his choice. Also we found out lambda of predicting a person’s temperament</a:t>
            </a:r>
          </a:p>
          <a:p>
            <a:r>
              <a:rPr lang="en-US" baseline="0" dirty="0" smtClean="0"/>
              <a:t>from his choice (lambda2) is 0, which means knowing a person’s choice won’t do any good to predicting the his temperament</a:t>
            </a:r>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39</a:t>
            </a:fld>
            <a:endParaRPr lang="en-US"/>
          </a:p>
        </p:txBody>
      </p:sp>
    </p:spTree>
    <p:extLst>
      <p:ext uri="{BB962C8B-B14F-4D97-AF65-F5344CB8AC3E}">
        <p14:creationId xmlns:p14="http://schemas.microsoft.com/office/powerpoint/2010/main" xmlns="" val="59459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Arial" charset="0"/>
                <a:ea typeface="+mn-ea"/>
                <a:cs typeface="+mn-cs"/>
              </a:rPr>
              <a:t>Aided by information systems for analyzing customer buying data, supermarket chains continually alter the prices of items to maximize their profits. They do this by, in essence, experimenting on their customers. For example, the price of an item might be raised at one store until customers stop buying it. This maximum price is then used at all of the stores in the chain. The customers at the supermarkets, however, do not have any comparable information systems that might aid them in price comparisons and are often at the mercy of the stores. Most stores do not post their prices online, so that consumers have to visit each store to find the prices of groceries, which makes comparison shopping prohibitive.</a:t>
            </a:r>
            <a:endParaRPr lang="zh-CN" altLang="en-US" dirty="0"/>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40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Price comparison services (also known as comparison shopping services) allow people</a:t>
            </a:r>
          </a:p>
          <a:p>
            <a:r>
              <a:rPr lang="en-US" altLang="zh-CN" dirty="0" smtClean="0"/>
              <a:t>to query a product’s prices at online stores. The services list the product’s prices in</a:t>
            </a:r>
          </a:p>
          <a:p>
            <a:r>
              <a:rPr lang="en-US" altLang="zh-CN" dirty="0" smtClean="0"/>
              <a:t>all of the stores and sort the prices to provide customers with support for their online</a:t>
            </a:r>
          </a:p>
          <a:p>
            <a:r>
              <a:rPr lang="en-US" altLang="zh-CN" dirty="0" smtClean="0"/>
              <a:t>shopping.</a:t>
            </a:r>
          </a:p>
          <a:p>
            <a:endParaRPr lang="en-US" altLang="zh-CN" dirty="0" smtClean="0"/>
          </a:p>
          <a:p>
            <a:r>
              <a:rPr lang="en-US" altLang="zh-CN" dirty="0" smtClean="0"/>
              <a:t> researchers</a:t>
            </a:r>
          </a:p>
          <a:p>
            <a:r>
              <a:rPr lang="en-US" altLang="zh-CN" dirty="0" smtClean="0"/>
              <a:t>are developing better algorithms to improve the behavior of </a:t>
            </a:r>
            <a:r>
              <a:rPr lang="en-US" altLang="zh-CN" dirty="0" err="1" smtClean="0"/>
              <a:t>shopbots</a:t>
            </a:r>
            <a:r>
              <a:rPr lang="en-US" altLang="zh-CN" dirty="0" smtClean="0"/>
              <a:t> and making</a:t>
            </a:r>
          </a:p>
          <a:p>
            <a:r>
              <a:rPr lang="en-US" altLang="zh-CN" dirty="0" smtClean="0"/>
              <a:t>their performance more robust to changes in the stores’ websites, such as by using</a:t>
            </a:r>
          </a:p>
          <a:p>
            <a:r>
              <a:rPr lang="en-US" altLang="zh-CN" dirty="0" smtClean="0"/>
              <a:t>Semantic Web concepts [37]. Other related studies involve consumer search costs and</a:t>
            </a:r>
          </a:p>
          <a:p>
            <a:r>
              <a:rPr lang="en-US" altLang="zh-CN" dirty="0" smtClean="0"/>
              <a:t>benefits [9] [60] and price-setting strategies [23].</a:t>
            </a:r>
            <a:endParaRPr lang="zh-CN" altLang="en-US" dirty="0"/>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Arial" charset="0"/>
                <a:ea typeface="+mn-ea"/>
                <a:cs typeface="+mn-cs"/>
              </a:rPr>
              <a:t>\item[-]creating shopping list: a customer creates a shopping list based on his/her needs. He should specify items/products and the quantities of the items. \item[-]finding stores: find a series of available stores according to store hours, locations, the customer's preference and other possible factors.</a:t>
            </a:r>
            <a:r>
              <a:rPr lang="en-US" altLang="zh-CN" dirty="0" smtClean="0"/>
              <a:t> </a:t>
            </a:r>
            <a:r>
              <a:rPr lang="en-US" altLang="zh-CN" sz="1200" kern="1200" dirty="0" smtClean="0">
                <a:solidFill>
                  <a:schemeClr val="tx1"/>
                </a:solidFill>
                <a:latin typeface="Arial" charset="0"/>
                <a:ea typeface="+mn-ea"/>
                <a:cs typeface="+mn-cs"/>
              </a:rPr>
              <a:t>\item[-]deciding stores: decide which store(s) to go to with the help of an assistance agent.</a:t>
            </a:r>
            <a:r>
              <a:rPr lang="en-US" altLang="zh-CN" dirty="0" smtClean="0"/>
              <a:t> </a:t>
            </a:r>
            <a:r>
              <a:rPr lang="en-US" altLang="zh-CN" sz="1200" kern="1200" dirty="0" smtClean="0">
                <a:solidFill>
                  <a:schemeClr val="tx1"/>
                </a:solidFill>
                <a:latin typeface="Arial" charset="0"/>
                <a:ea typeface="+mn-ea"/>
                <a:cs typeface="+mn-cs"/>
              </a:rPr>
              <a:t>\item[-]transacting: drive to the store(s) and make transactions.</a:t>
            </a:r>
            <a:endParaRPr lang="zh-CN" altLang="en-US" dirty="0"/>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Arial" charset="0"/>
                <a:ea typeface="+mn-ea"/>
                <a:cs typeface="+mn-cs"/>
              </a:rPr>
              <a:t>Customer input is a customer shopping list that contains the items the customer wants to buy and the quantity of the items. Store location and customer location are used to calculate the fuel cost when driving to and from the stores. Item prices are those either reported by customers or by stores. We assume the quantity of a specific item in a store is either zero or infinity.</a:t>
            </a:r>
          </a:p>
          <a:p>
            <a:endParaRPr lang="en-US"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If the customer just goes to the stores with the lowest price for each item, the customer might need to go to many stores and spend more on fuel. So we search in all the stores and find the lowest price and the second lowest price of each item the customer wants to buy. The combinations of these two prices of the items may lead to the most economical way for shopping by reducing the fuel cost. We considered all the possibilities of combination of the two prices and calculate the total cost including grocery cost and the fuel cost. When calculating the fuel cost, we assume the customer goes to the nearest store he needs to go to where he has not already shopped until he gets all the items. For comparison, we also calculate the cost if the customer chooses to go to stores using three other strategies: (1) choose one store randomly and buy all the items at that store, (2) go to the nearest store, or (3) randomly go to one of the five nearest stores. Then we calculate the ratio of the grocery cost and the total cost of these three methods over that of our method to see the difference.</a:t>
            </a:r>
            <a:endParaRPr lang="zh-CN" altLang="en-US" dirty="0"/>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This article focuses on designing societal information systems of a particular kind – societal information systems for finding an appropriate physician and finding out the benefits to do so. We use the case study method and explore by rapid prototyping the design of a simulation of a societal information system for healthcare. Rapid prototyping stands for implementing a proof-of-concept prototype in an agile way by directly mapping the modeling constructs to the constructs of a scripting environment like </a:t>
            </a:r>
            <a:r>
              <a:rPr lang="en-US" sz="1200" dirty="0" err="1" smtClean="0"/>
              <a:t>Netlogo</a:t>
            </a:r>
            <a:r>
              <a:rPr lang="en-US" sz="1200" dirty="0" smtClean="0"/>
              <a:t> or some agent-oriented environment like JADE. The method we use for prototyping is agent-oriented modeling.</a:t>
            </a:r>
          </a:p>
          <a:p>
            <a:endParaRPr lang="en-US" dirty="0"/>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dirty="0" smtClean="0"/>
              <a:t>for representing the relationships among the members of the society</a:t>
            </a:r>
            <a:endParaRPr lang="zh-CN" altLang="en-US" dirty="0"/>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24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smtClean="0">
                <a:solidFill>
                  <a:schemeClr val="tx1"/>
                </a:solidFill>
                <a:latin typeface="Arial" charset="0"/>
                <a:ea typeface="+mn-ea"/>
                <a:cs typeface="+mn-cs"/>
              </a:rPr>
              <a:t>- Random strategy. The patient’s Assistant Agent</a:t>
            </a:r>
          </a:p>
          <a:p>
            <a:r>
              <a:rPr lang="en-US" sz="1200" kern="1200" baseline="0" dirty="0" smtClean="0">
                <a:solidFill>
                  <a:schemeClr val="tx1"/>
                </a:solidFill>
                <a:latin typeface="Arial" charset="0"/>
                <a:ea typeface="+mn-ea"/>
                <a:cs typeface="+mn-cs"/>
              </a:rPr>
              <a:t>randomly chooses a physician.</a:t>
            </a:r>
          </a:p>
          <a:p>
            <a:endParaRPr lang="en-US" sz="1200" kern="1200" baseline="0" dirty="0" smtClean="0">
              <a:solidFill>
                <a:schemeClr val="tx1"/>
              </a:solidFill>
              <a:latin typeface="Arial" charset="0"/>
              <a:ea typeface="+mn-ea"/>
              <a:cs typeface="+mn-cs"/>
            </a:endParaRPr>
          </a:p>
          <a:p>
            <a:r>
              <a:rPr lang="en-US" sz="1200" kern="1200" baseline="0" dirty="0" smtClean="0">
                <a:solidFill>
                  <a:schemeClr val="tx1"/>
                </a:solidFill>
                <a:latin typeface="Arial" charset="0"/>
                <a:ea typeface="+mn-ea"/>
                <a:cs typeface="+mn-cs"/>
              </a:rPr>
              <a:t>- The “Choose one” strategy. The patient’s Assistant</a:t>
            </a:r>
          </a:p>
          <a:p>
            <a:r>
              <a:rPr lang="en-US" sz="1200" kern="1200" baseline="0" dirty="0" smtClean="0">
                <a:solidFill>
                  <a:schemeClr val="tx1"/>
                </a:solidFill>
                <a:latin typeface="Arial" charset="0"/>
                <a:ea typeface="+mn-ea"/>
                <a:cs typeface="+mn-cs"/>
              </a:rPr>
              <a:t>Agent chooses the best physician according to the patient’s</a:t>
            </a:r>
          </a:p>
          <a:p>
            <a:r>
              <a:rPr lang="en-US" sz="1200" kern="1200" baseline="0" dirty="0" smtClean="0">
                <a:solidFill>
                  <a:schemeClr val="tx1"/>
                </a:solidFill>
                <a:latin typeface="Arial" charset="0"/>
                <a:ea typeface="+mn-ea"/>
                <a:cs typeface="+mn-cs"/>
              </a:rPr>
              <a:t>evaluations for physicians. If the patient has no evaluations,</a:t>
            </a:r>
          </a:p>
          <a:p>
            <a:r>
              <a:rPr lang="en-US" sz="1200" kern="1200" baseline="0" dirty="0" smtClean="0">
                <a:solidFill>
                  <a:schemeClr val="tx1"/>
                </a:solidFill>
                <a:latin typeface="Arial" charset="0"/>
                <a:ea typeface="+mn-ea"/>
                <a:cs typeface="+mn-cs"/>
              </a:rPr>
              <a:t>his/her Assistant Agent asks his/her friends’ Assistant Agents</a:t>
            </a:r>
          </a:p>
          <a:p>
            <a:r>
              <a:rPr lang="en-US" sz="1200" kern="1200" baseline="0" dirty="0" smtClean="0">
                <a:solidFill>
                  <a:schemeClr val="tx1"/>
                </a:solidFill>
                <a:latin typeface="Arial" charset="0"/>
                <a:ea typeface="+mn-ea"/>
                <a:cs typeface="+mn-cs"/>
              </a:rPr>
              <a:t>for recommendations. The Assistant Agent acting on behalf</a:t>
            </a:r>
          </a:p>
          <a:p>
            <a:r>
              <a:rPr lang="en-US" sz="1200" kern="1200" baseline="0" dirty="0" smtClean="0">
                <a:solidFill>
                  <a:schemeClr val="tx1"/>
                </a:solidFill>
                <a:latin typeface="Arial" charset="0"/>
                <a:ea typeface="+mn-ea"/>
                <a:cs typeface="+mn-cs"/>
              </a:rPr>
              <a:t>of the patient’s friend may deal with the request in one of the</a:t>
            </a:r>
          </a:p>
          <a:p>
            <a:r>
              <a:rPr lang="en-US" sz="1200" kern="1200" baseline="0" dirty="0" smtClean="0">
                <a:solidFill>
                  <a:schemeClr val="tx1"/>
                </a:solidFill>
                <a:latin typeface="Arial" charset="0"/>
                <a:ea typeface="+mn-ea"/>
                <a:cs typeface="+mn-cs"/>
              </a:rPr>
              <a:t>following ways:</a:t>
            </a:r>
          </a:p>
          <a:p>
            <a:r>
              <a:rPr lang="en-US" sz="1200" kern="1200" baseline="0" dirty="0" smtClean="0">
                <a:solidFill>
                  <a:schemeClr val="tx1"/>
                </a:solidFill>
                <a:latin typeface="Arial" charset="0"/>
                <a:ea typeface="+mn-ea"/>
                <a:cs typeface="+mn-cs"/>
              </a:rPr>
              <a:t>o Reply with a recommendation.</a:t>
            </a:r>
          </a:p>
          <a:p>
            <a:r>
              <a:rPr lang="en-US" sz="1200" kern="1200" baseline="0" dirty="0" smtClean="0">
                <a:solidFill>
                  <a:schemeClr val="tx1"/>
                </a:solidFill>
                <a:latin typeface="Arial" charset="0"/>
                <a:ea typeface="+mn-ea"/>
                <a:cs typeface="+mn-cs"/>
              </a:rPr>
              <a:t>o Provide the requesting agent with the address of the</a:t>
            </a:r>
          </a:p>
          <a:p>
            <a:r>
              <a:rPr lang="en-US" sz="1200" kern="1200" baseline="0" dirty="0" smtClean="0">
                <a:solidFill>
                  <a:schemeClr val="tx1"/>
                </a:solidFill>
                <a:latin typeface="Arial" charset="0"/>
                <a:ea typeface="+mn-ea"/>
                <a:cs typeface="+mn-cs"/>
              </a:rPr>
              <a:t>Assistant Agent of one of its principal’s friends if there is no</a:t>
            </a:r>
          </a:p>
          <a:p>
            <a:r>
              <a:rPr lang="en-US" sz="1200" kern="1200" baseline="0" dirty="0" smtClean="0">
                <a:solidFill>
                  <a:schemeClr val="tx1"/>
                </a:solidFill>
                <a:latin typeface="Arial" charset="0"/>
                <a:ea typeface="+mn-ea"/>
                <a:cs typeface="+mn-cs"/>
              </a:rPr>
              <a:t>recommendation to give. This process continues recursively</a:t>
            </a:r>
          </a:p>
          <a:p>
            <a:r>
              <a:rPr lang="en-US" sz="1200" kern="1200" baseline="0" dirty="0" smtClean="0">
                <a:solidFill>
                  <a:schemeClr val="tx1"/>
                </a:solidFill>
                <a:latin typeface="Arial" charset="0"/>
                <a:ea typeface="+mn-ea"/>
                <a:cs typeface="+mn-cs"/>
              </a:rPr>
              <a:t>until the first recommendation is received or until all the</a:t>
            </a:r>
          </a:p>
          <a:p>
            <a:r>
              <a:rPr lang="en-US" sz="1200" kern="1200" baseline="0" dirty="0" smtClean="0">
                <a:solidFill>
                  <a:schemeClr val="tx1"/>
                </a:solidFill>
                <a:latin typeface="Arial" charset="0"/>
                <a:ea typeface="+mn-ea"/>
                <a:cs typeface="+mn-cs"/>
              </a:rPr>
              <a:t>friends down to the maximum forwarding depth have been</a:t>
            </a:r>
          </a:p>
          <a:p>
            <a:r>
              <a:rPr lang="en-US" sz="1200" kern="1200" baseline="0" dirty="0" smtClean="0">
                <a:solidFill>
                  <a:schemeClr val="tx1"/>
                </a:solidFill>
                <a:latin typeface="Arial" charset="0"/>
                <a:ea typeface="+mn-ea"/>
                <a:cs typeface="+mn-cs"/>
              </a:rPr>
              <a:t>asked. The forwarding depth is defined as follows: the</a:t>
            </a:r>
          </a:p>
          <a:p>
            <a:r>
              <a:rPr lang="en-US" sz="1200" kern="1200" baseline="0" dirty="0" smtClean="0">
                <a:solidFill>
                  <a:schemeClr val="tx1"/>
                </a:solidFill>
                <a:latin typeface="Arial" charset="0"/>
                <a:ea typeface="+mn-ea"/>
                <a:cs typeface="+mn-cs"/>
              </a:rPr>
              <a:t>originator’s friends are at depth 1; the originator’s friends’</a:t>
            </a:r>
          </a:p>
          <a:p>
            <a:r>
              <a:rPr lang="en-US" sz="1200" kern="1200" baseline="0" dirty="0" smtClean="0">
                <a:solidFill>
                  <a:schemeClr val="tx1"/>
                </a:solidFill>
                <a:latin typeface="Arial" charset="0"/>
                <a:ea typeface="+mn-ea"/>
                <a:cs typeface="+mn-cs"/>
              </a:rPr>
              <a:t>friends at depth 2, and so on.</a:t>
            </a:r>
          </a:p>
          <a:p>
            <a:endParaRPr lang="en-US" sz="1200" kern="1200" baseline="0" dirty="0" smtClean="0">
              <a:solidFill>
                <a:schemeClr val="tx1"/>
              </a:solidFill>
              <a:latin typeface="Arial" charset="0"/>
              <a:ea typeface="+mn-ea"/>
              <a:cs typeface="+mn-cs"/>
            </a:endParaRPr>
          </a:p>
          <a:p>
            <a:r>
              <a:rPr lang="en-US" sz="1200" kern="1200" baseline="0" dirty="0" smtClean="0">
                <a:solidFill>
                  <a:schemeClr val="tx1"/>
                </a:solidFill>
                <a:latin typeface="Arial" charset="0"/>
                <a:ea typeface="+mn-ea"/>
                <a:cs typeface="+mn-cs"/>
              </a:rPr>
              <a:t>- The “</a:t>
            </a:r>
            <a:r>
              <a:rPr lang="en-US" sz="1200" kern="1200" baseline="0" dirty="0" err="1" smtClean="0">
                <a:solidFill>
                  <a:schemeClr val="tx1"/>
                </a:solidFill>
                <a:latin typeface="Arial" charset="0"/>
                <a:ea typeface="+mn-ea"/>
                <a:cs typeface="+mn-cs"/>
              </a:rPr>
              <a:t>Borda</a:t>
            </a:r>
            <a:r>
              <a:rPr lang="en-US" sz="1200" kern="1200" baseline="0" dirty="0" smtClean="0">
                <a:solidFill>
                  <a:schemeClr val="tx1"/>
                </a:solidFill>
                <a:latin typeface="Arial" charset="0"/>
                <a:ea typeface="+mn-ea"/>
                <a:cs typeface="+mn-cs"/>
              </a:rPr>
              <a:t> voting” strategy. The patient’s Assistant</a:t>
            </a:r>
          </a:p>
          <a:p>
            <a:r>
              <a:rPr lang="en-US" sz="1200" kern="1200" baseline="0" dirty="0" smtClean="0">
                <a:solidFill>
                  <a:schemeClr val="tx1"/>
                </a:solidFill>
                <a:latin typeface="Arial" charset="0"/>
                <a:ea typeface="+mn-ea"/>
                <a:cs typeface="+mn-cs"/>
              </a:rPr>
              <a:t>Agent asks his/her friends’ Assistant Agents, who are closer</a:t>
            </a:r>
          </a:p>
          <a:p>
            <a:r>
              <a:rPr lang="en-US" sz="1200" kern="1200" baseline="0" dirty="0" smtClean="0">
                <a:solidFill>
                  <a:schemeClr val="tx1"/>
                </a:solidFill>
                <a:latin typeface="Arial" charset="0"/>
                <a:ea typeface="+mn-ea"/>
                <a:cs typeface="+mn-cs"/>
              </a:rPr>
              <a:t>than a specified limit, for recommendations. A friend’s</a:t>
            </a:r>
          </a:p>
          <a:p>
            <a:r>
              <a:rPr lang="en-US" sz="1200" kern="1200" baseline="0" dirty="0" smtClean="0">
                <a:solidFill>
                  <a:schemeClr val="tx1"/>
                </a:solidFill>
                <a:latin typeface="Arial" charset="0"/>
                <a:ea typeface="+mn-ea"/>
                <a:cs typeface="+mn-cs"/>
              </a:rPr>
              <a:t>Assistant Agent may choose to answer or refrain from</a:t>
            </a:r>
          </a:p>
          <a:p>
            <a:r>
              <a:rPr lang="en-US" sz="1200" kern="1200" baseline="0" dirty="0" smtClean="0">
                <a:solidFill>
                  <a:schemeClr val="tx1"/>
                </a:solidFill>
                <a:latin typeface="Arial" charset="0"/>
                <a:ea typeface="+mn-ea"/>
                <a:cs typeface="+mn-cs"/>
              </a:rPr>
              <a:t>answering just like with the “Choose one” strategy. After the</a:t>
            </a:r>
          </a:p>
          <a:p>
            <a:r>
              <a:rPr lang="en-US" sz="1200" kern="1200" baseline="0" dirty="0" smtClean="0">
                <a:solidFill>
                  <a:schemeClr val="tx1"/>
                </a:solidFill>
                <a:latin typeface="Arial" charset="0"/>
                <a:ea typeface="+mn-ea"/>
                <a:cs typeface="+mn-cs"/>
              </a:rPr>
              <a:t>patient’s Assistant Agent has received all the responses, it</a:t>
            </a:r>
          </a:p>
          <a:p>
            <a:r>
              <a:rPr lang="en-US" sz="1200" kern="1200" baseline="0" dirty="0" smtClean="0">
                <a:solidFill>
                  <a:schemeClr val="tx1"/>
                </a:solidFill>
                <a:latin typeface="Arial" charset="0"/>
                <a:ea typeface="+mn-ea"/>
                <a:cs typeface="+mn-cs"/>
              </a:rPr>
              <a:t>calculates for each physician the </a:t>
            </a:r>
            <a:r>
              <a:rPr lang="en-US" sz="1200" kern="1200" baseline="0" dirty="0" err="1" smtClean="0">
                <a:solidFill>
                  <a:schemeClr val="tx1"/>
                </a:solidFill>
                <a:latin typeface="Arial" charset="0"/>
                <a:ea typeface="+mn-ea"/>
                <a:cs typeface="+mn-cs"/>
              </a:rPr>
              <a:t>Borda</a:t>
            </a:r>
            <a:r>
              <a:rPr lang="en-US" sz="1200" kern="1200" baseline="0" dirty="0" smtClean="0">
                <a:solidFill>
                  <a:schemeClr val="tx1"/>
                </a:solidFill>
                <a:latin typeface="Arial" charset="0"/>
                <a:ea typeface="+mn-ea"/>
                <a:cs typeface="+mn-cs"/>
              </a:rPr>
              <a:t> count [a </a:t>
            </a:r>
            <a:r>
              <a:rPr lang="en-US" sz="1200" kern="1200" baseline="0" dirty="0" err="1" smtClean="0">
                <a:solidFill>
                  <a:schemeClr val="tx1"/>
                </a:solidFill>
                <a:latin typeface="Arial" charset="0"/>
                <a:ea typeface="+mn-ea"/>
                <a:cs typeface="+mn-cs"/>
              </a:rPr>
              <a:t>singlewinner</a:t>
            </a:r>
            <a:endParaRPr lang="en-US" sz="1200" kern="1200" baseline="0" dirty="0" smtClean="0">
              <a:solidFill>
                <a:schemeClr val="tx1"/>
              </a:solidFill>
              <a:latin typeface="Arial" charset="0"/>
              <a:ea typeface="+mn-ea"/>
              <a:cs typeface="+mn-cs"/>
            </a:endParaRPr>
          </a:p>
          <a:p>
            <a:r>
              <a:rPr lang="en-US" sz="1200" kern="1200" baseline="0" dirty="0" smtClean="0">
                <a:solidFill>
                  <a:schemeClr val="tx1"/>
                </a:solidFill>
                <a:latin typeface="Arial" charset="0"/>
                <a:ea typeface="+mn-ea"/>
                <a:cs typeface="+mn-cs"/>
              </a:rPr>
              <a:t>election method in which voters rank candidates in</a:t>
            </a:r>
          </a:p>
          <a:p>
            <a:r>
              <a:rPr lang="en-US" sz="1200" kern="1200" baseline="0" dirty="0" smtClean="0">
                <a:solidFill>
                  <a:schemeClr val="tx1"/>
                </a:solidFill>
                <a:latin typeface="Arial" charset="0"/>
                <a:ea typeface="+mn-ea"/>
                <a:cs typeface="+mn-cs"/>
              </a:rPr>
              <a:t>order of preference, named for the 18th-century French</a:t>
            </a:r>
          </a:p>
          <a:p>
            <a:r>
              <a:rPr lang="en-US" sz="1200" kern="1200" baseline="0" dirty="0" smtClean="0">
                <a:solidFill>
                  <a:schemeClr val="tx1"/>
                </a:solidFill>
                <a:latin typeface="Arial" charset="0"/>
                <a:ea typeface="+mn-ea"/>
                <a:cs typeface="+mn-cs"/>
              </a:rPr>
              <a:t>mathematician and political scientist Jean-Charles de </a:t>
            </a:r>
            <a:r>
              <a:rPr lang="en-US" sz="1200" kern="1200" baseline="0" dirty="0" err="1" smtClean="0">
                <a:solidFill>
                  <a:schemeClr val="tx1"/>
                </a:solidFill>
                <a:latin typeface="Arial" charset="0"/>
                <a:ea typeface="+mn-ea"/>
                <a:cs typeface="+mn-cs"/>
              </a:rPr>
              <a:t>Borda</a:t>
            </a:r>
            <a:r>
              <a:rPr lang="en-US" sz="1200" kern="1200" baseline="0" dirty="0" smtClean="0">
                <a:solidFill>
                  <a:schemeClr val="tx1"/>
                </a:solidFill>
                <a:latin typeface="Arial" charset="0"/>
                <a:ea typeface="+mn-ea"/>
                <a:cs typeface="+mn-cs"/>
              </a:rPr>
              <a:t>,</a:t>
            </a:r>
          </a:p>
          <a:p>
            <a:r>
              <a:rPr lang="en-US" sz="1200" kern="1200" baseline="0" dirty="0" smtClean="0">
                <a:solidFill>
                  <a:schemeClr val="tx1"/>
                </a:solidFill>
                <a:latin typeface="Arial" charset="0"/>
                <a:ea typeface="+mn-ea"/>
                <a:cs typeface="+mn-cs"/>
              </a:rPr>
              <a:t>who devised the system in 1770], according to which a</a:t>
            </a:r>
          </a:p>
          <a:p>
            <a:r>
              <a:rPr lang="en-US" sz="1200" kern="1200" baseline="0" dirty="0" smtClean="0">
                <a:solidFill>
                  <a:schemeClr val="tx1"/>
                </a:solidFill>
                <a:latin typeface="Arial" charset="0"/>
                <a:ea typeface="+mn-ea"/>
                <a:cs typeface="+mn-cs"/>
              </a:rPr>
              <a:t>physician is given a number of points equal to the number of</a:t>
            </a:r>
          </a:p>
          <a:p>
            <a:r>
              <a:rPr lang="en-US" sz="1200" kern="1200" baseline="0" dirty="0" smtClean="0">
                <a:solidFill>
                  <a:schemeClr val="tx1"/>
                </a:solidFill>
                <a:latin typeface="Arial" charset="0"/>
                <a:ea typeface="+mn-ea"/>
                <a:cs typeface="+mn-cs"/>
              </a:rPr>
              <a:t>physicians whose evaluations are worse than the evaluations</a:t>
            </a:r>
          </a:p>
          <a:p>
            <a:r>
              <a:rPr lang="en-US" sz="1200" kern="1200" baseline="0" dirty="0" smtClean="0">
                <a:solidFill>
                  <a:schemeClr val="tx1"/>
                </a:solidFill>
                <a:latin typeface="Arial" charset="0"/>
                <a:ea typeface="+mn-ea"/>
                <a:cs typeface="+mn-cs"/>
              </a:rPr>
              <a:t>of the given physician. Thereafter the agent adds up all the</a:t>
            </a:r>
          </a:p>
          <a:p>
            <a:r>
              <a:rPr lang="en-US" sz="1200" kern="1200" baseline="0" dirty="0" smtClean="0">
                <a:solidFill>
                  <a:schemeClr val="tx1"/>
                </a:solidFill>
                <a:latin typeface="Arial" charset="0"/>
                <a:ea typeface="+mn-ea"/>
                <a:cs typeface="+mn-cs"/>
              </a:rPr>
              <a:t>points gained by the physician in question. The physician</a:t>
            </a:r>
          </a:p>
          <a:p>
            <a:r>
              <a:rPr lang="en-US" sz="1200" kern="1200" baseline="0" dirty="0" smtClean="0">
                <a:solidFill>
                  <a:schemeClr val="tx1"/>
                </a:solidFill>
                <a:latin typeface="Arial" charset="0"/>
                <a:ea typeface="+mn-ea"/>
                <a:cs typeface="+mn-cs"/>
              </a:rPr>
              <a:t>with the highest score is chosen.</a:t>
            </a:r>
          </a:p>
          <a:p>
            <a:endParaRPr lang="en-US" dirty="0" smtClean="0"/>
          </a:p>
          <a:p>
            <a:r>
              <a:rPr lang="en-US" sz="1200" kern="1200" baseline="0" dirty="0" smtClean="0">
                <a:solidFill>
                  <a:schemeClr val="tx1"/>
                </a:solidFill>
                <a:latin typeface="Arial" charset="0"/>
                <a:ea typeface="+mn-ea"/>
                <a:cs typeface="+mn-cs"/>
              </a:rPr>
              <a:t>- The “Add and minimize” strategy, which has the same</a:t>
            </a:r>
          </a:p>
          <a:p>
            <a:r>
              <a:rPr lang="en-US" sz="1200" kern="1200" baseline="0" dirty="0" smtClean="0">
                <a:solidFill>
                  <a:schemeClr val="tx1"/>
                </a:solidFill>
                <a:latin typeface="Arial" charset="0"/>
                <a:ea typeface="+mn-ea"/>
                <a:cs typeface="+mn-cs"/>
              </a:rPr>
              <a:t>procedure for getting recommendations as the “</a:t>
            </a:r>
            <a:r>
              <a:rPr lang="en-US" sz="1200" kern="1200" baseline="0" dirty="0" err="1" smtClean="0">
                <a:solidFill>
                  <a:schemeClr val="tx1"/>
                </a:solidFill>
                <a:latin typeface="Arial" charset="0"/>
                <a:ea typeface="+mn-ea"/>
                <a:cs typeface="+mn-cs"/>
              </a:rPr>
              <a:t>Borda</a:t>
            </a:r>
            <a:endParaRPr lang="en-US" sz="1200" kern="1200" baseline="0" dirty="0" smtClean="0">
              <a:solidFill>
                <a:schemeClr val="tx1"/>
              </a:solidFill>
              <a:latin typeface="Arial" charset="0"/>
              <a:ea typeface="+mn-ea"/>
              <a:cs typeface="+mn-cs"/>
            </a:endParaRPr>
          </a:p>
          <a:p>
            <a:r>
              <a:rPr lang="en-US" sz="1200" kern="1200" baseline="0" dirty="0" smtClean="0">
                <a:solidFill>
                  <a:schemeClr val="tx1"/>
                </a:solidFill>
                <a:latin typeface="Arial" charset="0"/>
                <a:ea typeface="+mn-ea"/>
                <a:cs typeface="+mn-cs"/>
              </a:rPr>
              <a:t>voting” strategy. After the patient’s Assistant Agent has</a:t>
            </a:r>
          </a:p>
          <a:p>
            <a:r>
              <a:rPr lang="en-US" sz="1200" kern="1200" baseline="0" dirty="0" smtClean="0">
                <a:solidFill>
                  <a:schemeClr val="tx1"/>
                </a:solidFill>
                <a:latin typeface="Arial" charset="0"/>
                <a:ea typeface="+mn-ea"/>
                <a:cs typeface="+mn-cs"/>
              </a:rPr>
              <a:t>received all the responses, it adds up all the non-zero</a:t>
            </a:r>
          </a:p>
          <a:p>
            <a:r>
              <a:rPr lang="en-US" sz="1200" kern="1200" baseline="0" dirty="0" smtClean="0">
                <a:solidFill>
                  <a:schemeClr val="tx1"/>
                </a:solidFill>
                <a:latin typeface="Arial" charset="0"/>
                <a:ea typeface="+mn-ea"/>
                <a:cs typeface="+mn-cs"/>
              </a:rPr>
              <a:t>evaluations and calculates the mean value of them for each</a:t>
            </a:r>
          </a:p>
          <a:p>
            <a:r>
              <a:rPr lang="en-US" sz="1200" kern="1200" baseline="0" dirty="0" smtClean="0">
                <a:solidFill>
                  <a:schemeClr val="tx1"/>
                </a:solidFill>
                <a:latin typeface="Arial" charset="0"/>
                <a:ea typeface="+mn-ea"/>
                <a:cs typeface="+mn-cs"/>
              </a:rPr>
              <a:t>physician. Then the Assistant Agent chooses the physician</a:t>
            </a:r>
          </a:p>
          <a:p>
            <a:r>
              <a:rPr lang="en-US" sz="1200" kern="1200" baseline="0" dirty="0" smtClean="0">
                <a:solidFill>
                  <a:schemeClr val="tx1"/>
                </a:solidFill>
                <a:latin typeface="Arial" charset="0"/>
                <a:ea typeface="+mn-ea"/>
                <a:cs typeface="+mn-cs"/>
              </a:rPr>
              <a:t>with the minimum mean evaluation. Choosing the physician</a:t>
            </a:r>
          </a:p>
          <a:p>
            <a:r>
              <a:rPr lang="en-US" sz="1200" kern="1200" baseline="0" dirty="0" smtClean="0">
                <a:solidFill>
                  <a:schemeClr val="tx1"/>
                </a:solidFill>
                <a:latin typeface="Arial" charset="0"/>
                <a:ea typeface="+mn-ea"/>
                <a:cs typeface="+mn-cs"/>
              </a:rPr>
              <a:t>with the minimum value is due to the way we define the</a:t>
            </a:r>
          </a:p>
          <a:p>
            <a:r>
              <a:rPr lang="en-US" sz="1200" kern="1200" baseline="0" dirty="0" smtClean="0">
                <a:solidFill>
                  <a:schemeClr val="tx1"/>
                </a:solidFill>
                <a:latin typeface="Arial" charset="0"/>
                <a:ea typeface="+mn-ea"/>
                <a:cs typeface="+mn-cs"/>
              </a:rPr>
              <a:t>evaluation, as described in Section IV in the paper.</a:t>
            </a:r>
            <a:endParaRPr lang="en-US" dirty="0" smtClean="0"/>
          </a:p>
          <a:p>
            <a:endParaRPr lang="en-US" dirty="0" smtClean="0"/>
          </a:p>
          <a:p>
            <a:endParaRPr lang="en-US" sz="1200"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25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mn-ea"/>
                <a:cs typeface="+mn-cs"/>
              </a:rPr>
              <a:t>- Waiting. The patient’s Assistant Agent chooses the best</a:t>
            </a:r>
          </a:p>
          <a:p>
            <a:r>
              <a:rPr lang="en-US" sz="1200" kern="1200" baseline="0" dirty="0" smtClean="0">
                <a:solidFill>
                  <a:schemeClr val="tx1"/>
                </a:solidFill>
                <a:latin typeface="Arial" charset="0"/>
                <a:ea typeface="+mn-ea"/>
                <a:cs typeface="+mn-cs"/>
              </a:rPr>
              <a:t>physician by adopting one of the strategies of choosing a</a:t>
            </a:r>
          </a:p>
          <a:p>
            <a:r>
              <a:rPr lang="en-US" sz="1200" kern="1200" baseline="0" dirty="0" smtClean="0">
                <a:solidFill>
                  <a:schemeClr val="tx1"/>
                </a:solidFill>
                <a:latin typeface="Arial" charset="0"/>
                <a:ea typeface="+mn-ea"/>
                <a:cs typeface="+mn-cs"/>
              </a:rPr>
              <a:t>physician explained above and sticks to this choice. If the</a:t>
            </a:r>
          </a:p>
          <a:p>
            <a:r>
              <a:rPr lang="en-US" sz="1200" kern="1200" baseline="0" dirty="0" smtClean="0">
                <a:solidFill>
                  <a:schemeClr val="tx1"/>
                </a:solidFill>
                <a:latin typeface="Arial" charset="0"/>
                <a:ea typeface="+mn-ea"/>
                <a:cs typeface="+mn-cs"/>
              </a:rPr>
              <a:t>physician is busy, the patient will still make an appointment</a:t>
            </a:r>
          </a:p>
          <a:p>
            <a:r>
              <a:rPr lang="en-US" sz="1200" kern="1200" baseline="0" dirty="0" smtClean="0">
                <a:solidFill>
                  <a:schemeClr val="tx1"/>
                </a:solidFill>
                <a:latin typeface="Arial" charset="0"/>
                <a:ea typeface="+mn-ea"/>
                <a:cs typeface="+mn-cs"/>
              </a:rPr>
              <a:t>with the physician and will wait until the physician becomes</a:t>
            </a:r>
          </a:p>
          <a:p>
            <a:r>
              <a:rPr lang="en-US" sz="1200" kern="1200" baseline="0" dirty="0" smtClean="0">
                <a:solidFill>
                  <a:schemeClr val="tx1"/>
                </a:solidFill>
                <a:latin typeface="Arial" charset="0"/>
                <a:ea typeface="+mn-ea"/>
                <a:cs typeface="+mn-cs"/>
              </a:rPr>
              <a:t>available.</a:t>
            </a:r>
          </a:p>
          <a:p>
            <a:r>
              <a:rPr lang="en-US" sz="1200" kern="1200" baseline="0" dirty="0" smtClean="0">
                <a:solidFill>
                  <a:schemeClr val="tx1"/>
                </a:solidFill>
                <a:latin typeface="Arial" charset="0"/>
                <a:ea typeface="+mn-ea"/>
                <a:cs typeface="+mn-cs"/>
              </a:rPr>
              <a:t>- No waiting. If the physician chosen is busy, the</a:t>
            </a:r>
          </a:p>
          <a:p>
            <a:r>
              <a:rPr lang="en-US" sz="1200" kern="1200" baseline="0" dirty="0" smtClean="0">
                <a:solidFill>
                  <a:schemeClr val="tx1"/>
                </a:solidFill>
                <a:latin typeface="Arial" charset="0"/>
                <a:ea typeface="+mn-ea"/>
                <a:cs typeface="+mn-cs"/>
              </a:rPr>
              <a:t>patient’s Assistant Agent will choose a physician randomly</a:t>
            </a:r>
          </a:p>
          <a:p>
            <a:r>
              <a:rPr lang="en-US" sz="1200" kern="1200" baseline="0" dirty="0" smtClean="0">
                <a:solidFill>
                  <a:schemeClr val="tx1"/>
                </a:solidFill>
                <a:latin typeface="Arial" charset="0"/>
                <a:ea typeface="+mn-ea"/>
                <a:cs typeface="+mn-cs"/>
              </a:rPr>
              <a:t>according to the “Random” strategy or the next best</a:t>
            </a:r>
          </a:p>
          <a:p>
            <a:r>
              <a:rPr lang="en-US" sz="1200" kern="1200" baseline="0" dirty="0" smtClean="0">
                <a:solidFill>
                  <a:schemeClr val="tx1"/>
                </a:solidFill>
                <a:latin typeface="Arial" charset="0"/>
                <a:ea typeface="+mn-ea"/>
                <a:cs typeface="+mn-cs"/>
              </a:rPr>
              <a:t>physician according to the other physician-choosing</a:t>
            </a:r>
          </a:p>
          <a:p>
            <a:r>
              <a:rPr lang="en-US" sz="1200" kern="1200" baseline="0" dirty="0" smtClean="0">
                <a:solidFill>
                  <a:schemeClr val="tx1"/>
                </a:solidFill>
                <a:latin typeface="Arial" charset="0"/>
                <a:ea typeface="+mn-ea"/>
                <a:cs typeface="+mn-cs"/>
              </a:rPr>
              <a:t>strategies until it finds an available physician.</a:t>
            </a:r>
          </a:p>
          <a:p>
            <a:r>
              <a:rPr lang="en-US" sz="1200" kern="1200" baseline="0" dirty="0" smtClean="0">
                <a:solidFill>
                  <a:schemeClr val="tx1"/>
                </a:solidFill>
                <a:latin typeface="Arial" charset="0"/>
                <a:ea typeface="+mn-ea"/>
                <a:cs typeface="+mn-cs"/>
              </a:rPr>
              <a:t>- Waiting with limit. If the physician chosen is not</a:t>
            </a:r>
          </a:p>
          <a:p>
            <a:r>
              <a:rPr lang="en-US" sz="1200" kern="1200" baseline="0" dirty="0" smtClean="0">
                <a:solidFill>
                  <a:schemeClr val="tx1"/>
                </a:solidFill>
                <a:latin typeface="Arial" charset="0"/>
                <a:ea typeface="+mn-ea"/>
                <a:cs typeface="+mn-cs"/>
              </a:rPr>
              <a:t>available, the patient’s Assistant Agent will check whether</a:t>
            </a:r>
          </a:p>
          <a:p>
            <a:r>
              <a:rPr lang="en-US" sz="1200" kern="1200" baseline="0" dirty="0" smtClean="0">
                <a:solidFill>
                  <a:schemeClr val="tx1"/>
                </a:solidFill>
                <a:latin typeface="Arial" charset="0"/>
                <a:ea typeface="+mn-ea"/>
                <a:cs typeface="+mn-cs"/>
              </a:rPr>
              <a:t>the physician could be reached in a certain number of days.</a:t>
            </a:r>
          </a:p>
          <a:p>
            <a:r>
              <a:rPr lang="en-US" sz="1200" kern="1200" baseline="0" dirty="0" smtClean="0">
                <a:solidFill>
                  <a:schemeClr val="tx1"/>
                </a:solidFill>
                <a:latin typeface="Arial" charset="0"/>
                <a:ea typeface="+mn-ea"/>
                <a:cs typeface="+mn-cs"/>
              </a:rPr>
              <a:t>If it is possible, the patient will make an appointment and</a:t>
            </a:r>
          </a:p>
          <a:p>
            <a:r>
              <a:rPr lang="en-US" sz="1200" kern="1200" baseline="0" dirty="0" smtClean="0">
                <a:solidFill>
                  <a:schemeClr val="tx1"/>
                </a:solidFill>
                <a:latin typeface="Arial" charset="0"/>
                <a:ea typeface="+mn-ea"/>
                <a:cs typeface="+mn-cs"/>
              </a:rPr>
              <a:t>wait. If not, the Assistant Agent will choose another</a:t>
            </a:r>
          </a:p>
          <a:p>
            <a:r>
              <a:rPr lang="en-US" sz="1200" kern="1200" baseline="0" dirty="0" smtClean="0">
                <a:solidFill>
                  <a:schemeClr val="tx1"/>
                </a:solidFill>
                <a:latin typeface="Arial" charset="0"/>
                <a:ea typeface="+mn-ea"/>
                <a:cs typeface="+mn-cs"/>
              </a:rPr>
              <a:t>physician according to the rules of the same waiting strategy.</a:t>
            </a:r>
          </a:p>
          <a:p>
            <a:r>
              <a:rPr lang="en-US" sz="1200" kern="1200" baseline="0" dirty="0" smtClean="0">
                <a:solidFill>
                  <a:schemeClr val="tx1"/>
                </a:solidFill>
                <a:latin typeface="Arial" charset="0"/>
                <a:ea typeface="+mn-ea"/>
                <a:cs typeface="+mn-cs"/>
              </a:rPr>
              <a:t>If no physician is available in a certain number of days, the</a:t>
            </a:r>
          </a:p>
          <a:p>
            <a:r>
              <a:rPr lang="en-US" sz="1200" kern="1200" baseline="0" dirty="0" smtClean="0">
                <a:solidFill>
                  <a:schemeClr val="tx1"/>
                </a:solidFill>
                <a:latin typeface="Arial" charset="0"/>
                <a:ea typeface="+mn-ea"/>
                <a:cs typeface="+mn-cs"/>
              </a:rPr>
              <a:t>Assistant Agent will choose a physician who has the smallest</a:t>
            </a:r>
          </a:p>
          <a:p>
            <a:r>
              <a:rPr lang="en-US" sz="1200" kern="1200" baseline="0" dirty="0" smtClean="0">
                <a:solidFill>
                  <a:schemeClr val="tx1"/>
                </a:solidFill>
                <a:latin typeface="Arial" charset="0"/>
                <a:ea typeface="+mn-ea"/>
                <a:cs typeface="+mn-cs"/>
              </a:rPr>
              <a:t>number of days required for waiting.</a:t>
            </a:r>
          </a:p>
        </p:txBody>
      </p:sp>
      <p:sp>
        <p:nvSpPr>
          <p:cNvPr id="4" name="Slide Number Placeholder 3"/>
          <p:cNvSpPr>
            <a:spLocks noGrp="1"/>
          </p:cNvSpPr>
          <p:nvPr>
            <p:ph type="sldNum" sz="quarter" idx="10"/>
          </p:nvPr>
        </p:nvSpPr>
        <p:spPr/>
        <p:txBody>
          <a:bodyPr/>
          <a:lstStyle/>
          <a:p>
            <a:pPr>
              <a:defRPr/>
            </a:pPr>
            <a:fld id="{411A3DBA-9933-42D5-82EB-15C7C87EC0C0}" type="slidenum">
              <a:rPr lang="en-US" smtClean="0"/>
              <a:pPr>
                <a:defRPr/>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53200"/>
            <a:ext cx="1371600" cy="3048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5" name="Rectangle 11"/>
          <p:cNvSpPr>
            <a:spLocks noChangeArrowheads="1"/>
          </p:cNvSpPr>
          <p:nvPr userDrawn="1"/>
        </p:nvSpPr>
        <p:spPr bwMode="auto">
          <a:xfrm>
            <a:off x="0" y="0"/>
            <a:ext cx="9144000" cy="3048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6" name="AutoShape 18"/>
          <p:cNvSpPr>
            <a:spLocks noChangeArrowheads="1"/>
          </p:cNvSpPr>
          <p:nvPr userDrawn="1"/>
        </p:nvSpPr>
        <p:spPr bwMode="auto">
          <a:xfrm>
            <a:off x="457200" y="762000"/>
            <a:ext cx="8229600" cy="1940957"/>
          </a:xfrm>
          <a:prstGeom prst="roundRect">
            <a:avLst>
              <a:gd name="adj" fmla="val 16667"/>
            </a:avLst>
          </a:prstGeom>
          <a:solidFill>
            <a:srgbClr val="993300"/>
          </a:solidFill>
          <a:ln>
            <a:noFill/>
          </a:ln>
          <a:effectLst>
            <a:outerShdw dist="107763" dir="2700000" algn="ctr" rotWithShape="0">
              <a:schemeClr val="bg2">
                <a:alpha val="50000"/>
              </a:schemeClr>
            </a:outerShdw>
          </a:effectLst>
          <a:extLst>
            <a:ext uri="{91240B29-F687-4F45-9708-019B960494DF}">
              <a14:hiddenLine xmlns:a14="http://schemas.microsoft.com/office/drawing/2010/main" xmlns="" w="9525" algn="ctr">
                <a:solidFill>
                  <a:srgbClr val="000000"/>
                </a:solidFill>
                <a:round/>
                <a:headEnd/>
                <a:tailEnd/>
              </a14:hiddenLine>
            </a:ext>
          </a:extLst>
        </p:spPr>
        <p:txBody>
          <a:bodyPr wrap="square" anchor="ctr">
            <a:spAutoFit/>
          </a:bodyPr>
          <a:lstStyle/>
          <a:p>
            <a:r>
              <a:rPr lang="en-US" altLang="zh-CN" sz="3600" kern="1200" dirty="0" smtClean="0">
                <a:solidFill>
                  <a:schemeClr val="bg1"/>
                </a:solidFill>
                <a:latin typeface="Arial" charset="0"/>
                <a:ea typeface="+mn-ea"/>
                <a:cs typeface="+mn-cs"/>
              </a:rPr>
              <a:t>A </a:t>
            </a:r>
            <a:r>
              <a:rPr lang="en-US" altLang="zh-CN" sz="3600" kern="1200" dirty="0" err="1" smtClean="0">
                <a:solidFill>
                  <a:schemeClr val="bg1"/>
                </a:solidFill>
                <a:latin typeface="Arial" charset="0"/>
                <a:ea typeface="+mn-ea"/>
                <a:cs typeface="+mn-cs"/>
              </a:rPr>
              <a:t>Multiagent</a:t>
            </a:r>
            <a:r>
              <a:rPr lang="en-US" altLang="zh-CN" sz="3600" kern="1200" dirty="0" smtClean="0">
                <a:solidFill>
                  <a:schemeClr val="bg1"/>
                </a:solidFill>
                <a:latin typeface="Arial" charset="0"/>
                <a:ea typeface="+mn-ea"/>
                <a:cs typeface="+mn-cs"/>
              </a:rPr>
              <a:t> Approach Towards Solving Complex Problems of Societal Information Systems</a:t>
            </a:r>
            <a:endParaRPr lang="en-US" sz="4400" dirty="0"/>
          </a:p>
        </p:txBody>
      </p:sp>
      <p:sp>
        <p:nvSpPr>
          <p:cNvPr id="7171" name="Rectangle 3"/>
          <p:cNvSpPr>
            <a:spLocks noGrp="1" noChangeArrowheads="1"/>
          </p:cNvSpPr>
          <p:nvPr>
            <p:ph type="subTitle" idx="1"/>
          </p:nvPr>
        </p:nvSpPr>
        <p:spPr>
          <a:xfrm>
            <a:off x="1676400" y="3581400"/>
            <a:ext cx="6400800" cy="1752600"/>
          </a:xfrm>
        </p:spPr>
        <p:txBody>
          <a:bodyPr/>
          <a:lstStyle>
            <a:lvl1pPr marL="0" indent="0" algn="ctr">
              <a:buFontTx/>
              <a:buNone/>
              <a:defRPr/>
            </a:lvl1pPr>
          </a:lstStyle>
          <a:p>
            <a:r>
              <a:rPr lang="en-US" smtClean="0"/>
              <a:t>Click to edit Master subtitle style</a:t>
            </a:r>
            <a:endParaRPr lang="en-US"/>
          </a:p>
        </p:txBody>
      </p:sp>
      <p:sp>
        <p:nvSpPr>
          <p:cNvPr id="7" name="Rectangle 4"/>
          <p:cNvSpPr>
            <a:spLocks noGrp="1" noChangeArrowheads="1"/>
          </p:cNvSpPr>
          <p:nvPr>
            <p:ph type="dt" sz="half" idx="10"/>
          </p:nvPr>
        </p:nvSpPr>
        <p:spPr/>
        <p:txBody>
          <a:bodyPr/>
          <a:lstStyle>
            <a:lvl1pPr>
              <a:defRPr/>
            </a:lvl1pPr>
          </a:lstStyle>
          <a:p>
            <a:pPr>
              <a:defRPr/>
            </a:pPr>
            <a:fld id="{4FC2A085-9044-4CB4-9854-68565708ABC1}" type="datetime1">
              <a:rPr lang="en-US" altLang="zh-CN" smtClean="0"/>
              <a:pPr>
                <a:defRPr/>
              </a:pPr>
              <a:t>2/13/2014</a:t>
            </a:fld>
            <a:endParaRPr lang="en-US" dirty="0"/>
          </a:p>
        </p:txBody>
      </p:sp>
      <p:sp>
        <p:nvSpPr>
          <p:cNvPr id="8" name="Rectangle 6"/>
          <p:cNvSpPr>
            <a:spLocks noGrp="1" noChangeArrowheads="1"/>
          </p:cNvSpPr>
          <p:nvPr>
            <p:ph type="sldNum" sz="quarter" idx="11"/>
          </p:nvPr>
        </p:nvSpPr>
        <p:spPr>
          <a:xfrm>
            <a:off x="8534400" y="6553200"/>
            <a:ext cx="609600" cy="228600"/>
          </a:xfrm>
        </p:spPr>
        <p:txBody>
          <a:bodyPr/>
          <a:lstStyle>
            <a:lvl1pPr>
              <a:defRPr/>
            </a:lvl1pPr>
          </a:lstStyle>
          <a:p>
            <a:pPr>
              <a:defRPr/>
            </a:pPr>
            <a:fld id="{A3FC03F2-1873-4695-8E55-258448C505D9}" type="slidenum">
              <a:rPr lang="en-US"/>
              <a:pPr>
                <a:defRPr/>
              </a:pPr>
              <a:t>‹#›</a:t>
            </a:fld>
            <a:endParaRPr lang="en-US" dirty="0"/>
          </a:p>
        </p:txBody>
      </p:sp>
      <p:sp>
        <p:nvSpPr>
          <p:cNvPr id="9" name="Rectangle 8"/>
          <p:cNvSpPr>
            <a:spLocks noChangeArrowheads="1"/>
          </p:cNvSpPr>
          <p:nvPr userDrawn="1"/>
        </p:nvSpPr>
        <p:spPr bwMode="auto">
          <a:xfrm>
            <a:off x="990600" y="6553200"/>
            <a:ext cx="8153400" cy="304800"/>
          </a:xfrm>
          <a:prstGeom prst="rect">
            <a:avLst/>
          </a:prstGeom>
          <a:solidFill>
            <a:srgbClr val="993300"/>
          </a:solidFill>
          <a:ln w="9525">
            <a:solidFill>
              <a:srgbClr val="993300"/>
            </a:solidFill>
            <a:miter lim="800000"/>
            <a:headEnd/>
            <a:tailEnd/>
          </a:ln>
        </p:spPr>
        <p:txBody>
          <a:bodyPr wrap="none"/>
          <a:lstStyle/>
          <a:p>
            <a:r>
              <a:rPr lang="en-US" altLang="zh-CN" sz="1400" kern="1200" dirty="0" smtClean="0">
                <a:solidFill>
                  <a:schemeClr val="bg1"/>
                </a:solidFill>
                <a:latin typeface="Arial" charset="0"/>
                <a:ea typeface="+mn-ea"/>
                <a:cs typeface="+mn-cs"/>
              </a:rPr>
              <a:t>A </a:t>
            </a:r>
            <a:r>
              <a:rPr lang="en-US" altLang="zh-CN" sz="1400" kern="1200" dirty="0" err="1" smtClean="0">
                <a:solidFill>
                  <a:schemeClr val="bg1"/>
                </a:solidFill>
                <a:latin typeface="Arial" charset="0"/>
                <a:ea typeface="+mn-ea"/>
                <a:cs typeface="+mn-cs"/>
              </a:rPr>
              <a:t>Multiagent</a:t>
            </a:r>
            <a:r>
              <a:rPr lang="en-US" altLang="zh-CN" sz="1400" kern="1200" dirty="0" smtClean="0">
                <a:solidFill>
                  <a:schemeClr val="bg1"/>
                </a:solidFill>
                <a:latin typeface="Arial" charset="0"/>
                <a:ea typeface="+mn-ea"/>
                <a:cs typeface="+mn-cs"/>
              </a:rPr>
              <a:t> Approach Towards Solving Complex Problems of Societal Information Systems</a:t>
            </a:r>
            <a:endParaRPr lang="en-US" altLang="zh-CN" sz="1800" dirty="0"/>
          </a:p>
        </p:txBody>
      </p:sp>
    </p:spTree>
    <p:extLst>
      <p:ext uri="{BB962C8B-B14F-4D97-AF65-F5344CB8AC3E}">
        <p14:creationId xmlns:p14="http://schemas.microsoft.com/office/powerpoint/2010/main" xmlns="" val="369902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2"/>
          <p:cNvSpPr>
            <a:spLocks noGrp="1" noChangeArrowheads="1"/>
          </p:cNvSpPr>
          <p:nvPr>
            <p:ph type="dt" sz="half" idx="10"/>
          </p:nvPr>
        </p:nvSpPr>
        <p:spPr>
          <a:ln/>
        </p:spPr>
        <p:txBody>
          <a:bodyPr/>
          <a:lstStyle>
            <a:lvl1pPr>
              <a:defRPr/>
            </a:lvl1pPr>
          </a:lstStyle>
          <a:p>
            <a:pPr>
              <a:defRPr/>
            </a:pPr>
            <a:fld id="{DE53A14B-F2F5-43EA-836D-4AE4A3450423}" type="datetime1">
              <a:rPr lang="en-US" altLang="zh-CN" smtClean="0"/>
              <a:pPr>
                <a:defRPr/>
              </a:pPr>
              <a:t>2/13/2014</a:t>
            </a:fld>
            <a:endParaRPr lang="en-US"/>
          </a:p>
        </p:txBody>
      </p:sp>
      <p:sp>
        <p:nvSpPr>
          <p:cNvPr id="5" name="Rectangle 14"/>
          <p:cNvSpPr>
            <a:spLocks noGrp="1" noChangeArrowheads="1"/>
          </p:cNvSpPr>
          <p:nvPr>
            <p:ph type="sldNum" sz="quarter" idx="11"/>
          </p:nvPr>
        </p:nvSpPr>
        <p:spPr>
          <a:ln/>
        </p:spPr>
        <p:txBody>
          <a:bodyPr/>
          <a:lstStyle>
            <a:lvl1pPr>
              <a:defRPr/>
            </a:lvl1pPr>
          </a:lstStyle>
          <a:p>
            <a:pPr>
              <a:defRPr/>
            </a:pPr>
            <a:fld id="{E2B52FF5-A93F-4AD8-9BAC-45E7E8EB8820}" type="slidenum">
              <a:rPr lang="en-US"/>
              <a:pPr>
                <a:defRPr/>
              </a:pPr>
              <a:t>‹#›</a:t>
            </a:fld>
            <a:endParaRPr lang="en-US" dirty="0"/>
          </a:p>
        </p:txBody>
      </p:sp>
    </p:spTree>
    <p:extLst>
      <p:ext uri="{BB962C8B-B14F-4D97-AF65-F5344CB8AC3E}">
        <p14:creationId xmlns:p14="http://schemas.microsoft.com/office/powerpoint/2010/main" xmlns="" val="64269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6858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457200" y="14478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47800"/>
            <a:ext cx="40386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24003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12"/>
          <p:cNvSpPr>
            <a:spLocks noGrp="1" noChangeArrowheads="1"/>
          </p:cNvSpPr>
          <p:nvPr>
            <p:ph type="dt" sz="half" idx="10"/>
          </p:nvPr>
        </p:nvSpPr>
        <p:spPr/>
        <p:txBody>
          <a:bodyPr/>
          <a:lstStyle>
            <a:lvl1pPr>
              <a:defRPr/>
            </a:lvl1pPr>
          </a:lstStyle>
          <a:p>
            <a:pPr>
              <a:defRPr/>
            </a:pPr>
            <a:fld id="{5C999829-B6FD-47B8-A439-D3462687AE8C}" type="datetime1">
              <a:rPr lang="en-US" altLang="zh-CN" smtClean="0"/>
              <a:pPr>
                <a:defRPr/>
              </a:pPr>
              <a:t>2/13/2014</a:t>
            </a:fld>
            <a:endParaRPr lang="en-US" dirty="0"/>
          </a:p>
        </p:txBody>
      </p:sp>
      <p:sp>
        <p:nvSpPr>
          <p:cNvPr id="8" name="Rectangle 14"/>
          <p:cNvSpPr>
            <a:spLocks noGrp="1" noChangeArrowheads="1"/>
          </p:cNvSpPr>
          <p:nvPr>
            <p:ph type="sldNum" sz="quarter" idx="12"/>
          </p:nvPr>
        </p:nvSpPr>
        <p:spPr/>
        <p:txBody>
          <a:bodyPr/>
          <a:lstStyle>
            <a:lvl1pPr>
              <a:defRPr/>
            </a:lvl1pPr>
          </a:lstStyle>
          <a:p>
            <a:pPr>
              <a:defRPr/>
            </a:pPr>
            <a:fld id="{BCF6E170-99CD-4047-AB95-9D3B8AB4D017}" type="slidenum">
              <a:rPr lang="en-US"/>
              <a:pPr>
                <a:defRPr/>
              </a:pPr>
              <a:t>‹#›</a:t>
            </a:fld>
            <a:endParaRPr lang="en-US"/>
          </a:p>
        </p:txBody>
      </p:sp>
    </p:spTree>
    <p:extLst>
      <p:ext uri="{BB962C8B-B14F-4D97-AF65-F5344CB8AC3E}">
        <p14:creationId xmlns:p14="http://schemas.microsoft.com/office/powerpoint/2010/main" xmlns="" val="383379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762000"/>
          </a:xfrm>
        </p:spPr>
        <p:txBody>
          <a:bodyPr/>
          <a:lstStyle/>
          <a:p>
            <a:r>
              <a:rPr lang="en-US" dirty="0" smtClean="0"/>
              <a:t>Click to edit Master title style</a:t>
            </a:r>
            <a:endParaRPr lang="en-US" dirty="0"/>
          </a:p>
        </p:txBody>
      </p:sp>
      <p:sp>
        <p:nvSpPr>
          <p:cNvPr id="7" name="Date Placeholder 6"/>
          <p:cNvSpPr>
            <a:spLocks noGrp="1"/>
          </p:cNvSpPr>
          <p:nvPr>
            <p:ph type="dt" sz="half" idx="10"/>
          </p:nvPr>
        </p:nvSpPr>
        <p:spPr/>
        <p:txBody>
          <a:bodyPr/>
          <a:lstStyle/>
          <a:p>
            <a:pPr>
              <a:defRPr/>
            </a:pPr>
            <a:fld id="{6BF4EE24-EFE4-4693-AC1E-DAA6EF9D6247}" type="datetime1">
              <a:rPr lang="en-US" altLang="zh-CN" smtClean="0"/>
              <a:pPr>
                <a:defRPr/>
              </a:pPr>
              <a:t>2/13/2014</a:t>
            </a:fld>
            <a:endParaRPr lang="en-US"/>
          </a:p>
        </p:txBody>
      </p:sp>
      <p:sp>
        <p:nvSpPr>
          <p:cNvPr id="8" name="Slide Number Placeholder 7"/>
          <p:cNvSpPr>
            <a:spLocks noGrp="1"/>
          </p:cNvSpPr>
          <p:nvPr>
            <p:ph type="sldNum" sz="quarter" idx="11"/>
          </p:nvPr>
        </p:nvSpPr>
        <p:spPr/>
        <p:txBody>
          <a:bodyPr/>
          <a:lstStyle/>
          <a:p>
            <a:pPr>
              <a:defRPr/>
            </a:pPr>
            <a:fld id="{4C648ABF-59CE-4883-AFDE-9E362A7B9893}"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USC_Stack_Pos_201_blk"/>
          <p:cNvPicPr>
            <a:picLocks noChangeAspect="1" noChangeArrowheads="1"/>
          </p:cNvPicPr>
          <p:nvPr/>
        </p:nvPicPr>
        <p:blipFill>
          <a:blip r:embed="rId6" cstate="print">
            <a:lum bright="72000" contrast="-24000"/>
            <a:extLst>
              <a:ext uri="{28A0092B-C50C-407E-A947-70E740481C1C}">
                <a14:useLocalDpi xmlns:a14="http://schemas.microsoft.com/office/drawing/2010/main" xmlns="" val="0"/>
              </a:ext>
            </a:extLst>
          </a:blip>
          <a:srcRect/>
          <a:stretch>
            <a:fillRect/>
          </a:stretch>
        </p:blipFill>
        <p:spPr bwMode="auto">
          <a:xfrm>
            <a:off x="2590800" y="1752600"/>
            <a:ext cx="3806825"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57200" y="1295400"/>
            <a:ext cx="8229600"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2"/>
          <p:cNvSpPr>
            <a:spLocks noGrp="1" noChangeArrowheads="1"/>
          </p:cNvSpPr>
          <p:nvPr>
            <p:ph type="title"/>
          </p:nvPr>
        </p:nvSpPr>
        <p:spPr bwMode="auto">
          <a:xfrm>
            <a:off x="0" y="304800"/>
            <a:ext cx="9144000" cy="685800"/>
          </a:xfrm>
          <a:prstGeom prst="rect">
            <a:avLst/>
          </a:prstGeom>
          <a:solidFill>
            <a:srgbClr val="993300"/>
          </a:solidFill>
          <a:ln w="9525">
            <a:solidFill>
              <a:srgbClr val="993300"/>
            </a:solidFill>
            <a:miter lim="800000"/>
            <a:headEnd/>
            <a:tailEnd/>
          </a:ln>
        </p:spPr>
        <p:txBody>
          <a:bodyPr vert="horz" wrap="square" lIns="45720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8"/>
          <p:cNvSpPr>
            <a:spLocks noChangeArrowheads="1"/>
          </p:cNvSpPr>
          <p:nvPr/>
        </p:nvSpPr>
        <p:spPr bwMode="auto">
          <a:xfrm>
            <a:off x="0" y="6553200"/>
            <a:ext cx="4572000" cy="3048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031" name="Rectangle 10"/>
          <p:cNvSpPr>
            <a:spLocks noChangeArrowheads="1"/>
          </p:cNvSpPr>
          <p:nvPr/>
        </p:nvSpPr>
        <p:spPr bwMode="auto">
          <a:xfrm>
            <a:off x="0" y="0"/>
            <a:ext cx="9144000" cy="3048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036" name="Rectangle 12"/>
          <p:cNvSpPr>
            <a:spLocks noGrp="1" noChangeArrowheads="1"/>
          </p:cNvSpPr>
          <p:nvPr>
            <p:ph type="dt" sz="half" idx="2"/>
          </p:nvPr>
        </p:nvSpPr>
        <p:spPr bwMode="auto">
          <a:xfrm>
            <a:off x="9525" y="6591300"/>
            <a:ext cx="1295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lvl1pPr>
          </a:lstStyle>
          <a:p>
            <a:pPr>
              <a:defRPr/>
            </a:pPr>
            <a:fld id="{9ADD7FF6-CDA2-451B-AC37-FF6BB9680025}" type="datetime1">
              <a:rPr lang="en-US" altLang="zh-CN" smtClean="0"/>
              <a:pPr>
                <a:defRPr/>
              </a:pPr>
              <a:t>2/13/2014</a:t>
            </a:fld>
            <a:endParaRPr lang="en-US"/>
          </a:p>
        </p:txBody>
      </p:sp>
      <p:sp>
        <p:nvSpPr>
          <p:cNvPr id="1038" name="Rectangle 14"/>
          <p:cNvSpPr>
            <a:spLocks noGrp="1" noChangeArrowheads="1"/>
          </p:cNvSpPr>
          <p:nvPr>
            <p:ph type="sldNum" sz="quarter" idx="4"/>
          </p:nvPr>
        </p:nvSpPr>
        <p:spPr bwMode="auto">
          <a:xfrm>
            <a:off x="8534400" y="6591300"/>
            <a:ext cx="609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4C648ABF-59CE-4883-AFDE-9E362A7B9893}" type="slidenum">
              <a:rPr lang="en-US"/>
              <a:pPr>
                <a:defRPr/>
              </a:pPr>
              <a:t>‹#›</a:t>
            </a:fld>
            <a:endParaRPr lang="en-US"/>
          </a:p>
        </p:txBody>
      </p:sp>
      <p:sp>
        <p:nvSpPr>
          <p:cNvPr id="10" name="Rectangle 8"/>
          <p:cNvSpPr>
            <a:spLocks noChangeArrowheads="1"/>
          </p:cNvSpPr>
          <p:nvPr userDrawn="1"/>
        </p:nvSpPr>
        <p:spPr bwMode="auto">
          <a:xfrm>
            <a:off x="990600" y="6553200"/>
            <a:ext cx="8153400" cy="304800"/>
          </a:xfrm>
          <a:prstGeom prst="rect">
            <a:avLst/>
          </a:prstGeom>
          <a:solidFill>
            <a:srgbClr val="993300"/>
          </a:solidFill>
          <a:ln w="9525">
            <a:solidFill>
              <a:srgbClr val="993300"/>
            </a:solidFill>
            <a:miter lim="800000"/>
            <a:headEnd/>
            <a:tailEnd/>
          </a:ln>
        </p:spPr>
        <p:txBody>
          <a:bodyPr wrap="none"/>
          <a:lstStyle/>
          <a:p>
            <a:r>
              <a:rPr lang="en-US" altLang="zh-CN" sz="1400" kern="1200" dirty="0" smtClean="0">
                <a:solidFill>
                  <a:schemeClr val="bg1"/>
                </a:solidFill>
                <a:latin typeface="Arial" charset="0"/>
                <a:ea typeface="+mn-ea"/>
                <a:cs typeface="+mn-cs"/>
              </a:rPr>
              <a:t>A </a:t>
            </a:r>
            <a:r>
              <a:rPr lang="en-US" altLang="zh-CN" sz="1400" kern="1200" dirty="0" err="1" smtClean="0">
                <a:solidFill>
                  <a:schemeClr val="bg1"/>
                </a:solidFill>
                <a:latin typeface="Arial" charset="0"/>
                <a:ea typeface="+mn-ea"/>
                <a:cs typeface="+mn-cs"/>
              </a:rPr>
              <a:t>Multiagent</a:t>
            </a:r>
            <a:r>
              <a:rPr lang="en-US" altLang="zh-CN" sz="1400" kern="1200" dirty="0" smtClean="0">
                <a:solidFill>
                  <a:schemeClr val="bg1"/>
                </a:solidFill>
                <a:latin typeface="Arial" charset="0"/>
                <a:ea typeface="+mn-ea"/>
                <a:cs typeface="+mn-cs"/>
              </a:rPr>
              <a:t> Approach Towards Solving Complex Problems of Societal Information Systems</a:t>
            </a:r>
            <a:endParaRPr lang="en-US" altLang="zh-CN" sz="1800" dirty="0"/>
          </a:p>
        </p:txBody>
      </p:sp>
    </p:spTree>
  </p:cSld>
  <p:clrMap bg1="lt1" tx1="dk1" bg2="lt2" tx2="dk2" accent1="accent1" accent2="accent2" accent3="accent3" accent4="accent4" accent5="accent5" accent6="accent6" hlink="hlink" folHlink="folHlink"/>
  <p:sldLayoutIdLst>
    <p:sldLayoutId id="2147483774" r:id="rId1"/>
    <p:sldLayoutId id="2147483773" r:id="rId2"/>
    <p:sldLayoutId id="2147483775" r:id="rId3"/>
    <p:sldLayoutId id="2147483776" r:id="rId4"/>
  </p:sldLayoutIdLst>
  <p:timing>
    <p:tnLst>
      <p:par>
        <p:cTn id="1" dur="indefinite" restart="never" nodeType="tmRoot"/>
      </p:par>
    </p:tnLst>
  </p:timing>
  <p:hf hdr="0" ftr="0"/>
  <p:txStyles>
    <p:titleStyle>
      <a:lvl1pPr algn="l" rtl="0" eaLnBrk="1" fontAlgn="base" hangingPunct="1">
        <a:spcBef>
          <a:spcPct val="0"/>
        </a:spcBef>
        <a:spcAft>
          <a:spcPct val="0"/>
        </a:spcAft>
        <a:defRPr sz="4000">
          <a:solidFill>
            <a:schemeClr val="bg1"/>
          </a:solidFill>
          <a:latin typeface="+mj-lt"/>
          <a:ea typeface="+mj-ea"/>
          <a:cs typeface="+mj-cs"/>
        </a:defRPr>
      </a:lvl1pPr>
      <a:lvl2pPr algn="l" rtl="0" eaLnBrk="1" fontAlgn="base" hangingPunct="1">
        <a:spcBef>
          <a:spcPct val="0"/>
        </a:spcBef>
        <a:spcAft>
          <a:spcPct val="0"/>
        </a:spcAft>
        <a:defRPr sz="4000">
          <a:solidFill>
            <a:schemeClr val="bg1"/>
          </a:solidFill>
          <a:latin typeface="Tahoma" pitchFamily="34" charset="0"/>
        </a:defRPr>
      </a:lvl2pPr>
      <a:lvl3pPr algn="l" rtl="0" eaLnBrk="1" fontAlgn="base" hangingPunct="1">
        <a:spcBef>
          <a:spcPct val="0"/>
        </a:spcBef>
        <a:spcAft>
          <a:spcPct val="0"/>
        </a:spcAft>
        <a:defRPr sz="4000">
          <a:solidFill>
            <a:schemeClr val="bg1"/>
          </a:solidFill>
          <a:latin typeface="Tahoma" pitchFamily="34" charset="0"/>
        </a:defRPr>
      </a:lvl3pPr>
      <a:lvl4pPr algn="l" rtl="0" eaLnBrk="1" fontAlgn="base" hangingPunct="1">
        <a:spcBef>
          <a:spcPct val="0"/>
        </a:spcBef>
        <a:spcAft>
          <a:spcPct val="0"/>
        </a:spcAft>
        <a:defRPr sz="4000">
          <a:solidFill>
            <a:schemeClr val="bg1"/>
          </a:solidFill>
          <a:latin typeface="Tahoma" pitchFamily="34" charset="0"/>
        </a:defRPr>
      </a:lvl4pPr>
      <a:lvl5pPr algn="l" rtl="0" eaLnBrk="1" fontAlgn="base" hangingPunct="1">
        <a:spcBef>
          <a:spcPct val="0"/>
        </a:spcBef>
        <a:spcAft>
          <a:spcPct val="0"/>
        </a:spcAft>
        <a:defRPr sz="4000">
          <a:solidFill>
            <a:schemeClr val="bg1"/>
          </a:solidFill>
          <a:latin typeface="Tahoma" pitchFamily="34" charset="0"/>
        </a:defRPr>
      </a:lvl5pPr>
      <a:lvl6pPr marL="457200" algn="l" rtl="0" eaLnBrk="1" fontAlgn="base" hangingPunct="1">
        <a:spcBef>
          <a:spcPct val="0"/>
        </a:spcBef>
        <a:spcAft>
          <a:spcPct val="0"/>
        </a:spcAft>
        <a:defRPr sz="4000">
          <a:solidFill>
            <a:schemeClr val="bg1"/>
          </a:solidFill>
          <a:latin typeface="Tahoma" pitchFamily="34" charset="0"/>
        </a:defRPr>
      </a:lvl6pPr>
      <a:lvl7pPr marL="914400" algn="l" rtl="0" eaLnBrk="1" fontAlgn="base" hangingPunct="1">
        <a:spcBef>
          <a:spcPct val="0"/>
        </a:spcBef>
        <a:spcAft>
          <a:spcPct val="0"/>
        </a:spcAft>
        <a:defRPr sz="4000">
          <a:solidFill>
            <a:schemeClr val="bg1"/>
          </a:solidFill>
          <a:latin typeface="Tahoma" pitchFamily="34" charset="0"/>
        </a:defRPr>
      </a:lvl7pPr>
      <a:lvl8pPr marL="1371600" algn="l" rtl="0" eaLnBrk="1" fontAlgn="base" hangingPunct="1">
        <a:spcBef>
          <a:spcPct val="0"/>
        </a:spcBef>
        <a:spcAft>
          <a:spcPct val="0"/>
        </a:spcAft>
        <a:defRPr sz="4000">
          <a:solidFill>
            <a:schemeClr val="bg1"/>
          </a:solidFill>
          <a:latin typeface="Tahoma" pitchFamily="34" charset="0"/>
        </a:defRPr>
      </a:lvl8pPr>
      <a:lvl9pPr marL="1828800" algn="l" rtl="0" eaLnBrk="1" fontAlgn="base" hangingPunct="1">
        <a:spcBef>
          <a:spcPct val="0"/>
        </a:spcBef>
        <a:spcAft>
          <a:spcPct val="0"/>
        </a:spcAft>
        <a:defRPr sz="4000">
          <a:solidFill>
            <a:schemeClr val="bg1"/>
          </a:solidFill>
          <a:latin typeface="Tahoma" pitchFamily="34" charset="0"/>
        </a:defRPr>
      </a:lvl9pPr>
    </p:titleStyle>
    <p:bodyStyle>
      <a:lvl1pPr marL="342900" indent="-342900" algn="l" rtl="0" eaLnBrk="1" fontAlgn="base" hangingPunct="1">
        <a:spcBef>
          <a:spcPct val="20000"/>
        </a:spcBef>
        <a:spcAft>
          <a:spcPct val="0"/>
        </a:spcAft>
        <a:buFontTx/>
        <a:buBlip>
          <a:blip r:embed="rId7"/>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FontTx/>
        <a:buBlip>
          <a:blip r:embed="rId7"/>
        </a:buBlip>
        <a:defRPr sz="2800">
          <a:solidFill>
            <a:schemeClr val="tx1"/>
          </a:solidFill>
          <a:latin typeface="+mn-lt"/>
        </a:defRPr>
      </a:lvl2pPr>
      <a:lvl3pPr marL="1143000" indent="-228600" algn="l" rtl="0" eaLnBrk="1" fontAlgn="base" hangingPunct="1">
        <a:spcBef>
          <a:spcPct val="20000"/>
        </a:spcBef>
        <a:spcAft>
          <a:spcPct val="0"/>
        </a:spcAft>
        <a:buFontTx/>
        <a:buBlip>
          <a:blip r:embed="rId7"/>
        </a:buBlip>
        <a:defRPr sz="2400">
          <a:solidFill>
            <a:schemeClr val="tx1"/>
          </a:solidFill>
          <a:latin typeface="+mn-lt"/>
        </a:defRPr>
      </a:lvl3pPr>
      <a:lvl4pPr marL="1600200" indent="-228600" algn="l" rtl="0" eaLnBrk="1" fontAlgn="base" hangingPunct="1">
        <a:spcBef>
          <a:spcPct val="20000"/>
        </a:spcBef>
        <a:spcAft>
          <a:spcPct val="0"/>
        </a:spcAft>
        <a:buFontTx/>
        <a:buBlip>
          <a:blip r:embed="rId7"/>
        </a:buBlip>
        <a:defRPr sz="2000">
          <a:solidFill>
            <a:schemeClr val="tx1"/>
          </a:solidFill>
          <a:latin typeface="+mn-lt"/>
        </a:defRPr>
      </a:lvl4pPr>
      <a:lvl5pPr marL="2057400" indent="-228600" algn="l" rtl="0" eaLnBrk="1" fontAlgn="base" hangingPunct="1">
        <a:spcBef>
          <a:spcPct val="20000"/>
        </a:spcBef>
        <a:spcAft>
          <a:spcPct val="0"/>
        </a:spcAft>
        <a:buFontTx/>
        <a:buBlip>
          <a:blip r:embed="rId7"/>
        </a:buBlip>
        <a:defRPr sz="2000">
          <a:solidFill>
            <a:schemeClr val="tx1"/>
          </a:solidFill>
          <a:latin typeface="+mn-lt"/>
        </a:defRPr>
      </a:lvl5pPr>
      <a:lvl6pPr marL="2514600" indent="-228600" algn="l" rtl="0" eaLnBrk="1" fontAlgn="base" hangingPunct="1">
        <a:spcBef>
          <a:spcPct val="20000"/>
        </a:spcBef>
        <a:spcAft>
          <a:spcPct val="0"/>
        </a:spcAft>
        <a:buBlip>
          <a:blip r:embed="rId8"/>
        </a:buBlip>
        <a:defRPr sz="2000">
          <a:solidFill>
            <a:schemeClr val="tx1"/>
          </a:solidFill>
          <a:latin typeface="+mn-lt"/>
        </a:defRPr>
      </a:lvl6pPr>
      <a:lvl7pPr marL="2971800" indent="-228600" algn="l" rtl="0" eaLnBrk="1" fontAlgn="base" hangingPunct="1">
        <a:spcBef>
          <a:spcPct val="20000"/>
        </a:spcBef>
        <a:spcAft>
          <a:spcPct val="0"/>
        </a:spcAft>
        <a:buBlip>
          <a:blip r:embed="rId8"/>
        </a:buBlip>
        <a:defRPr sz="2000">
          <a:solidFill>
            <a:schemeClr val="tx1"/>
          </a:solidFill>
          <a:latin typeface="+mn-lt"/>
        </a:defRPr>
      </a:lvl7pPr>
      <a:lvl8pPr marL="3429000" indent="-228600" algn="l" rtl="0" eaLnBrk="1" fontAlgn="base" hangingPunct="1">
        <a:spcBef>
          <a:spcPct val="20000"/>
        </a:spcBef>
        <a:spcAft>
          <a:spcPct val="0"/>
        </a:spcAft>
        <a:buBlip>
          <a:blip r:embed="rId8"/>
        </a:buBlip>
        <a:defRPr sz="2000">
          <a:solidFill>
            <a:schemeClr val="tx1"/>
          </a:solidFill>
          <a:latin typeface="+mn-lt"/>
        </a:defRPr>
      </a:lvl8pPr>
      <a:lvl9pPr marL="3886200" indent="-228600" algn="l" rtl="0" eaLnBrk="1" fontAlgn="base" hangingPunct="1">
        <a:spcBef>
          <a:spcPct val="20000"/>
        </a:spcBef>
        <a:spcAft>
          <a:spcPct val="0"/>
        </a:spcAft>
        <a:buBlip>
          <a:blip r:embed="rId8"/>
        </a:buBlip>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subTitle" idx="1"/>
          </p:nvPr>
        </p:nvSpPr>
        <p:spPr>
          <a:xfrm>
            <a:off x="1447800" y="3048000"/>
            <a:ext cx="6172200" cy="3124200"/>
          </a:xfrm>
        </p:spPr>
        <p:txBody>
          <a:bodyPr/>
          <a:lstStyle/>
          <a:p>
            <a:pPr>
              <a:lnSpc>
                <a:spcPct val="80000"/>
              </a:lnSpc>
            </a:pPr>
            <a:r>
              <a:rPr lang="en-US" altLang="zh-CN" sz="1800" dirty="0" smtClean="0">
                <a:ea typeface="宋体" charset="-122"/>
              </a:rPr>
              <a:t>Doctoral Dissertation by </a:t>
            </a:r>
          </a:p>
          <a:p>
            <a:pPr>
              <a:lnSpc>
                <a:spcPct val="80000"/>
              </a:lnSpc>
            </a:pPr>
            <a:r>
              <a:rPr lang="en-US" altLang="zh-CN" sz="1800" dirty="0" smtClean="0">
                <a:ea typeface="宋体" charset="-122"/>
              </a:rPr>
              <a:t>Hongying Du</a:t>
            </a:r>
          </a:p>
          <a:p>
            <a:pPr>
              <a:lnSpc>
                <a:spcPct val="80000"/>
              </a:lnSpc>
            </a:pPr>
            <a:endParaRPr lang="en-US" altLang="zh-CN" sz="1800" dirty="0" smtClean="0">
              <a:ea typeface="宋体" charset="-122"/>
            </a:endParaRPr>
          </a:p>
          <a:p>
            <a:pPr>
              <a:lnSpc>
                <a:spcPct val="80000"/>
              </a:lnSpc>
            </a:pPr>
            <a:r>
              <a:rPr lang="en-US" altLang="zh-CN" sz="1800" dirty="0" smtClean="0">
                <a:ea typeface="宋体" charset="-122"/>
              </a:rPr>
              <a:t>University of South Carolina</a:t>
            </a:r>
          </a:p>
          <a:p>
            <a:pPr>
              <a:lnSpc>
                <a:spcPct val="80000"/>
              </a:lnSpc>
            </a:pPr>
            <a:r>
              <a:rPr lang="en-US" altLang="zh-CN" sz="1800" dirty="0" smtClean="0">
                <a:ea typeface="宋体" charset="-122"/>
              </a:rPr>
              <a:t>Department of Computer Science &amp; Engineering</a:t>
            </a:r>
          </a:p>
          <a:p>
            <a:pPr>
              <a:lnSpc>
                <a:spcPct val="80000"/>
              </a:lnSpc>
            </a:pPr>
            <a:r>
              <a:rPr lang="en-US" altLang="zh-CN" sz="1800" dirty="0" smtClean="0">
                <a:ea typeface="宋体" charset="-122"/>
              </a:rPr>
              <a:t>Doctoral Student</a:t>
            </a:r>
          </a:p>
          <a:p>
            <a:pPr>
              <a:lnSpc>
                <a:spcPct val="80000"/>
              </a:lnSpc>
            </a:pPr>
            <a:r>
              <a:rPr lang="en-US" altLang="zh-CN" sz="1800" dirty="0" smtClean="0">
                <a:ea typeface="宋体" charset="-122"/>
              </a:rPr>
              <a:t>Advised by Dr. Michael </a:t>
            </a:r>
            <a:r>
              <a:rPr lang="en-US" altLang="zh-CN" sz="1800" dirty="0" err="1" smtClean="0">
                <a:ea typeface="宋体" charset="-122"/>
              </a:rPr>
              <a:t>Huhns</a:t>
            </a:r>
            <a:endParaRPr lang="en-US" altLang="zh-CN" sz="1800" dirty="0" smtClean="0">
              <a:ea typeface="宋体" charset="-122"/>
            </a:endParaRPr>
          </a:p>
          <a:p>
            <a:pPr>
              <a:lnSpc>
                <a:spcPct val="80000"/>
              </a:lnSpc>
            </a:pPr>
            <a:endParaRPr lang="en-US" altLang="zh-CN" sz="1600" dirty="0" smtClean="0">
              <a:ea typeface="宋体" charset="-122"/>
            </a:endParaRPr>
          </a:p>
          <a:p>
            <a:pPr>
              <a:lnSpc>
                <a:spcPct val="80000"/>
              </a:lnSpc>
            </a:pPr>
            <a:r>
              <a:rPr lang="en-US" altLang="zh-CN" sz="1600" dirty="0" smtClean="0">
                <a:ea typeface="宋体" charset="-122"/>
              </a:rPr>
              <a:t>Feb 14th, 2014 </a:t>
            </a:r>
          </a:p>
          <a:p>
            <a:pPr eaLnBrk="1" hangingPunct="1">
              <a:lnSpc>
                <a:spcPct val="80000"/>
              </a:lnSpc>
              <a:spcBef>
                <a:spcPct val="0"/>
              </a:spcBef>
            </a:pPr>
            <a:endParaRPr lang="en-US" sz="1000" dirty="0" smtClean="0"/>
          </a:p>
        </p:txBody>
      </p:sp>
      <p:sp>
        <p:nvSpPr>
          <p:cNvPr id="4098" name="Rectangle 4"/>
          <p:cNvSpPr>
            <a:spLocks noGrp="1" noChangeArrowheads="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600">
                <a:solidFill>
                  <a:schemeClr val="bg1"/>
                </a:solidFill>
                <a:latin typeface="Arial" charset="0"/>
              </a:defRPr>
            </a:lvl1pPr>
            <a:lvl2pPr marL="742950" indent="-285750" eaLnBrk="0" hangingPunct="0">
              <a:defRPr sz="3600">
                <a:solidFill>
                  <a:schemeClr val="bg1"/>
                </a:solidFill>
                <a:latin typeface="Arial" charset="0"/>
              </a:defRPr>
            </a:lvl2pPr>
            <a:lvl3pPr marL="1143000" indent="-228600" eaLnBrk="0" hangingPunct="0">
              <a:defRPr sz="3600">
                <a:solidFill>
                  <a:schemeClr val="bg1"/>
                </a:solidFill>
                <a:latin typeface="Arial" charset="0"/>
              </a:defRPr>
            </a:lvl3pPr>
            <a:lvl4pPr marL="1600200" indent="-228600" eaLnBrk="0" hangingPunct="0">
              <a:defRPr sz="3600">
                <a:solidFill>
                  <a:schemeClr val="bg1"/>
                </a:solidFill>
                <a:latin typeface="Arial" charset="0"/>
              </a:defRPr>
            </a:lvl4pPr>
            <a:lvl5pPr marL="2057400" indent="-228600" eaLnBrk="0" hangingPunct="0">
              <a:defRPr sz="3600">
                <a:solidFill>
                  <a:schemeClr val="bg1"/>
                </a:solidFill>
                <a:latin typeface="Arial" charset="0"/>
              </a:defRPr>
            </a:lvl5pPr>
            <a:lvl6pPr marL="2514600" indent="-228600" algn="ctr" eaLnBrk="0" fontAlgn="base" hangingPunct="0">
              <a:spcBef>
                <a:spcPct val="0"/>
              </a:spcBef>
              <a:spcAft>
                <a:spcPct val="0"/>
              </a:spcAft>
              <a:defRPr sz="3600">
                <a:solidFill>
                  <a:schemeClr val="bg1"/>
                </a:solidFill>
                <a:latin typeface="Arial" charset="0"/>
              </a:defRPr>
            </a:lvl6pPr>
            <a:lvl7pPr marL="2971800" indent="-228600" algn="ctr" eaLnBrk="0" fontAlgn="base" hangingPunct="0">
              <a:spcBef>
                <a:spcPct val="0"/>
              </a:spcBef>
              <a:spcAft>
                <a:spcPct val="0"/>
              </a:spcAft>
              <a:defRPr sz="3600">
                <a:solidFill>
                  <a:schemeClr val="bg1"/>
                </a:solidFill>
                <a:latin typeface="Arial" charset="0"/>
              </a:defRPr>
            </a:lvl7pPr>
            <a:lvl8pPr marL="3429000" indent="-228600" algn="ctr" eaLnBrk="0" fontAlgn="base" hangingPunct="0">
              <a:spcBef>
                <a:spcPct val="0"/>
              </a:spcBef>
              <a:spcAft>
                <a:spcPct val="0"/>
              </a:spcAft>
              <a:defRPr sz="3600">
                <a:solidFill>
                  <a:schemeClr val="bg1"/>
                </a:solidFill>
                <a:latin typeface="Arial" charset="0"/>
              </a:defRPr>
            </a:lvl8pPr>
            <a:lvl9pPr marL="3886200" indent="-228600" algn="ctr" eaLnBrk="0" fontAlgn="base" hangingPunct="0">
              <a:spcBef>
                <a:spcPct val="0"/>
              </a:spcBef>
              <a:spcAft>
                <a:spcPct val="0"/>
              </a:spcAft>
              <a:defRPr sz="3600">
                <a:solidFill>
                  <a:schemeClr val="bg1"/>
                </a:solidFill>
                <a:latin typeface="Arial" charset="0"/>
              </a:defRPr>
            </a:lvl9pPr>
          </a:lstStyle>
          <a:p>
            <a:pPr eaLnBrk="1" hangingPunct="1"/>
            <a:fld id="{AC022F23-FE24-4CA2-9FB6-D95F6CC8B96A}" type="datetime1">
              <a:rPr lang="en-US" altLang="zh-CN" sz="1000" smtClean="0"/>
              <a:pPr eaLnBrk="1" hangingPunct="1"/>
              <a:t>2/13/2014</a:t>
            </a:fld>
            <a:endParaRPr lang="en-US" sz="1000" dirty="0" smtClean="0"/>
          </a:p>
        </p:txBody>
      </p:sp>
      <p:sp>
        <p:nvSpPr>
          <p:cNvPr id="4099" name="Rectangle 6"/>
          <p:cNvSpPr>
            <a:spLocks noGrp="1" noChangeArrowheads="1"/>
          </p:cNvSpPr>
          <p:nvPr>
            <p:ph type="sldNum" sz="quarter" idx="11"/>
          </p:nvPr>
        </p:nvSpPr>
        <p:spPr>
          <a:xfrm>
            <a:off x="8534400" y="6583680"/>
            <a:ext cx="609600" cy="228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600">
                <a:solidFill>
                  <a:schemeClr val="bg1"/>
                </a:solidFill>
                <a:latin typeface="Arial" charset="0"/>
              </a:defRPr>
            </a:lvl1pPr>
            <a:lvl2pPr marL="742950" indent="-285750" eaLnBrk="0" hangingPunct="0">
              <a:defRPr sz="3600">
                <a:solidFill>
                  <a:schemeClr val="bg1"/>
                </a:solidFill>
                <a:latin typeface="Arial" charset="0"/>
              </a:defRPr>
            </a:lvl2pPr>
            <a:lvl3pPr marL="1143000" indent="-228600" eaLnBrk="0" hangingPunct="0">
              <a:defRPr sz="3600">
                <a:solidFill>
                  <a:schemeClr val="bg1"/>
                </a:solidFill>
                <a:latin typeface="Arial" charset="0"/>
              </a:defRPr>
            </a:lvl3pPr>
            <a:lvl4pPr marL="1600200" indent="-228600" eaLnBrk="0" hangingPunct="0">
              <a:defRPr sz="3600">
                <a:solidFill>
                  <a:schemeClr val="bg1"/>
                </a:solidFill>
                <a:latin typeface="Arial" charset="0"/>
              </a:defRPr>
            </a:lvl4pPr>
            <a:lvl5pPr marL="2057400" indent="-228600" eaLnBrk="0" hangingPunct="0">
              <a:defRPr sz="3600">
                <a:solidFill>
                  <a:schemeClr val="bg1"/>
                </a:solidFill>
                <a:latin typeface="Arial" charset="0"/>
              </a:defRPr>
            </a:lvl5pPr>
            <a:lvl6pPr marL="2514600" indent="-228600" algn="ctr" eaLnBrk="0" fontAlgn="base" hangingPunct="0">
              <a:spcBef>
                <a:spcPct val="0"/>
              </a:spcBef>
              <a:spcAft>
                <a:spcPct val="0"/>
              </a:spcAft>
              <a:defRPr sz="3600">
                <a:solidFill>
                  <a:schemeClr val="bg1"/>
                </a:solidFill>
                <a:latin typeface="Arial" charset="0"/>
              </a:defRPr>
            </a:lvl6pPr>
            <a:lvl7pPr marL="2971800" indent="-228600" algn="ctr" eaLnBrk="0" fontAlgn="base" hangingPunct="0">
              <a:spcBef>
                <a:spcPct val="0"/>
              </a:spcBef>
              <a:spcAft>
                <a:spcPct val="0"/>
              </a:spcAft>
              <a:defRPr sz="3600">
                <a:solidFill>
                  <a:schemeClr val="bg1"/>
                </a:solidFill>
                <a:latin typeface="Arial" charset="0"/>
              </a:defRPr>
            </a:lvl7pPr>
            <a:lvl8pPr marL="3429000" indent="-228600" algn="ctr" eaLnBrk="0" fontAlgn="base" hangingPunct="0">
              <a:spcBef>
                <a:spcPct val="0"/>
              </a:spcBef>
              <a:spcAft>
                <a:spcPct val="0"/>
              </a:spcAft>
              <a:defRPr sz="3600">
                <a:solidFill>
                  <a:schemeClr val="bg1"/>
                </a:solidFill>
                <a:latin typeface="Arial" charset="0"/>
              </a:defRPr>
            </a:lvl8pPr>
            <a:lvl9pPr marL="3886200" indent="-228600" algn="ctr" eaLnBrk="0" fontAlgn="base" hangingPunct="0">
              <a:spcBef>
                <a:spcPct val="0"/>
              </a:spcBef>
              <a:spcAft>
                <a:spcPct val="0"/>
              </a:spcAft>
              <a:defRPr sz="3600">
                <a:solidFill>
                  <a:schemeClr val="bg1"/>
                </a:solidFill>
                <a:latin typeface="Arial" charset="0"/>
              </a:defRPr>
            </a:lvl9pPr>
          </a:lstStyle>
          <a:p>
            <a:pPr eaLnBrk="1" hangingPunct="1"/>
            <a:fld id="{E75CF763-9984-43B4-A879-0861B6532C56}" type="slidenum">
              <a:rPr lang="en-US" sz="1000" smtClean="0"/>
              <a:pPr eaLnBrk="1" hangingPunct="1"/>
              <a:t>1</a:t>
            </a:fld>
            <a:endParaRPr lang="en-US" sz="1000" dirty="0" smtClean="0"/>
          </a:p>
        </p:txBody>
      </p:sp>
      <p:pic>
        <p:nvPicPr>
          <p:cNvPr id="4101" name="Picture 10" descr="USC_Lin_Pos_201_blk"/>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0" y="5486400"/>
            <a:ext cx="4779963" cy="1033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02" name="Rectangle 7"/>
          <p:cNvSpPr>
            <a:spLocks noChangeArrowheads="1"/>
          </p:cNvSpPr>
          <p:nvPr/>
        </p:nvSpPr>
        <p:spPr bwMode="auto">
          <a:xfrm>
            <a:off x="1066800" y="4800600"/>
            <a:ext cx="7391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sz="2000" dirty="0">
              <a:solidFill>
                <a:schemeClr val="tx1"/>
              </a:solidFill>
              <a:latin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Analysis and Simulation</a:t>
            </a:r>
            <a:endParaRPr lang="zh-CN" altLang="en-US" dirty="0"/>
          </a:p>
        </p:txBody>
      </p:sp>
      <p:sp>
        <p:nvSpPr>
          <p:cNvPr id="3" name="Content Placeholder 2"/>
          <p:cNvSpPr>
            <a:spLocks noGrp="1"/>
          </p:cNvSpPr>
          <p:nvPr>
            <p:ph idx="1"/>
          </p:nvPr>
        </p:nvSpPr>
        <p:spPr/>
        <p:txBody>
          <a:bodyPr/>
          <a:lstStyle/>
          <a:p>
            <a:r>
              <a:rPr lang="en-US" altLang="zh-CN" dirty="0" smtClean="0"/>
              <a:t>Parameters</a:t>
            </a:r>
          </a:p>
          <a:p>
            <a:pPr lvl="1"/>
            <a:r>
              <a:rPr lang="en-US" altLang="zh-CN" dirty="0" smtClean="0"/>
              <a:t>customer input</a:t>
            </a:r>
          </a:p>
          <a:p>
            <a:pPr lvl="1"/>
            <a:r>
              <a:rPr lang="en-US" altLang="zh-CN" dirty="0" smtClean="0"/>
              <a:t>customer location</a:t>
            </a:r>
          </a:p>
          <a:p>
            <a:pPr lvl="1"/>
            <a:r>
              <a:rPr lang="en-US" altLang="zh-CN" dirty="0" smtClean="0"/>
              <a:t>store location</a:t>
            </a:r>
          </a:p>
          <a:p>
            <a:pPr lvl="1"/>
            <a:r>
              <a:rPr lang="en-US" altLang="zh-CN" dirty="0" smtClean="0"/>
              <a:t>item price</a:t>
            </a:r>
          </a:p>
          <a:p>
            <a:pPr lvl="1"/>
            <a:r>
              <a:rPr lang="en-US" altLang="zh-CN" dirty="0" smtClean="0"/>
              <a:t>item quantity</a:t>
            </a:r>
          </a:p>
          <a:p>
            <a:r>
              <a:rPr lang="en-US" altLang="zh-CN" dirty="0" smtClean="0"/>
              <a:t>default setting</a:t>
            </a:r>
          </a:p>
          <a:p>
            <a:r>
              <a:rPr lang="en-US" altLang="zh-CN" dirty="0" smtClean="0"/>
              <a:t>12 stores, 30 items</a:t>
            </a:r>
          </a:p>
          <a:p>
            <a:r>
              <a:rPr lang="en-US" altLang="zh-CN" dirty="0" smtClean="0"/>
              <a:t>a customer wants to buy 10 items</a:t>
            </a:r>
            <a:endParaRPr lang="zh-CN" altLang="en-US" dirty="0"/>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10</a:t>
            </a:fld>
            <a:endParaRPr lang="en-US" dirty="0"/>
          </a:p>
        </p:txBody>
      </p:sp>
      <p:sp>
        <p:nvSpPr>
          <p:cNvPr id="6" name="TextBox 5"/>
          <p:cNvSpPr txBox="1"/>
          <p:nvPr/>
        </p:nvSpPr>
        <p:spPr>
          <a:xfrm>
            <a:off x="3657600" y="0"/>
            <a:ext cx="5506764" cy="369332"/>
          </a:xfrm>
          <a:prstGeom prst="rect">
            <a:avLst/>
          </a:prstGeom>
          <a:noFill/>
        </p:spPr>
        <p:txBody>
          <a:bodyPr wrap="none" rtlCol="0">
            <a:spAutoFit/>
          </a:bodyPr>
          <a:lstStyle/>
          <a:p>
            <a:r>
              <a:rPr lang="en-US" altLang="zh-CN" sz="1800" dirty="0" smtClean="0"/>
              <a:t>A </a:t>
            </a:r>
            <a:r>
              <a:rPr lang="en-US" altLang="zh-CN" sz="1800" dirty="0" err="1" smtClean="0"/>
              <a:t>Multiagent</a:t>
            </a:r>
            <a:r>
              <a:rPr lang="en-US" altLang="zh-CN" sz="1800" dirty="0" smtClean="0"/>
              <a:t> System Approach to Grocery Shopping</a:t>
            </a:r>
            <a:endParaRPr lang="zh-CN" alt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Analysis and Simulation</a:t>
            </a:r>
            <a:endParaRPr lang="zh-CN" altLang="en-US" dirty="0"/>
          </a:p>
        </p:txBody>
      </p:sp>
      <p:sp>
        <p:nvSpPr>
          <p:cNvPr id="3" name="Content Placeholder 2"/>
          <p:cNvSpPr>
            <a:spLocks noGrp="1"/>
          </p:cNvSpPr>
          <p:nvPr>
            <p:ph idx="1"/>
          </p:nvPr>
        </p:nvSpPr>
        <p:spPr/>
        <p:txBody>
          <a:bodyPr/>
          <a:lstStyle/>
          <a:p>
            <a:r>
              <a:rPr lang="en-US" altLang="zh-CN" dirty="0" smtClean="0"/>
              <a:t>Our method</a:t>
            </a:r>
          </a:p>
          <a:p>
            <a:pPr lvl="1"/>
            <a:r>
              <a:rPr lang="en-US" altLang="zh-CN" dirty="0" smtClean="0"/>
              <a:t>Find the lowest price and the second lowest price of each item the customer wants to buy. </a:t>
            </a:r>
          </a:p>
          <a:p>
            <a:pPr lvl="1"/>
            <a:r>
              <a:rPr lang="en-US" altLang="zh-CN" dirty="0" smtClean="0"/>
              <a:t>Consider all the possibilities of combination of the two prices and calculate the total cost including grocery cost and the fuel cost. </a:t>
            </a:r>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11</a:t>
            </a:fld>
            <a:endParaRPr lang="en-US" dirty="0"/>
          </a:p>
        </p:txBody>
      </p:sp>
      <p:sp>
        <p:nvSpPr>
          <p:cNvPr id="6" name="TextBox 5"/>
          <p:cNvSpPr txBox="1"/>
          <p:nvPr/>
        </p:nvSpPr>
        <p:spPr>
          <a:xfrm>
            <a:off x="3657600" y="0"/>
            <a:ext cx="5506764" cy="369332"/>
          </a:xfrm>
          <a:prstGeom prst="rect">
            <a:avLst/>
          </a:prstGeom>
          <a:noFill/>
        </p:spPr>
        <p:txBody>
          <a:bodyPr wrap="none" rtlCol="0">
            <a:spAutoFit/>
          </a:bodyPr>
          <a:lstStyle/>
          <a:p>
            <a:r>
              <a:rPr lang="en-US" altLang="zh-CN" sz="1800" dirty="0" smtClean="0"/>
              <a:t>A </a:t>
            </a:r>
            <a:r>
              <a:rPr lang="en-US" altLang="zh-CN" sz="1800" dirty="0" err="1" smtClean="0"/>
              <a:t>Multiagent</a:t>
            </a:r>
            <a:r>
              <a:rPr lang="en-US" altLang="zh-CN" sz="1800" dirty="0" smtClean="0"/>
              <a:t> System Approach to Grocery Shopping</a:t>
            </a:r>
            <a:endParaRPr lang="zh-CN" alt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Analysis and Simulation</a:t>
            </a:r>
            <a:endParaRPr lang="zh-CN" altLang="en-US" dirty="0"/>
          </a:p>
        </p:txBody>
      </p:sp>
      <p:sp>
        <p:nvSpPr>
          <p:cNvPr id="3" name="Content Placeholder 2"/>
          <p:cNvSpPr>
            <a:spLocks noGrp="1"/>
          </p:cNvSpPr>
          <p:nvPr>
            <p:ph idx="1"/>
          </p:nvPr>
        </p:nvSpPr>
        <p:spPr>
          <a:xfrm>
            <a:off x="381000" y="1143000"/>
            <a:ext cx="8229600" cy="4953000"/>
          </a:xfrm>
        </p:spPr>
        <p:txBody>
          <a:bodyPr/>
          <a:lstStyle/>
          <a:p>
            <a:r>
              <a:rPr lang="en-US" altLang="zh-CN" dirty="0" smtClean="0"/>
              <a:t>Comparison with</a:t>
            </a:r>
          </a:p>
          <a:p>
            <a:pPr lvl="1"/>
            <a:r>
              <a:rPr lang="en-US" altLang="zh-CN" dirty="0" smtClean="0"/>
              <a:t>choose one store randomly and buy all the items at that store</a:t>
            </a:r>
          </a:p>
          <a:p>
            <a:pPr lvl="1"/>
            <a:r>
              <a:rPr lang="en-US" altLang="zh-CN" dirty="0" smtClean="0"/>
              <a:t>go to the nearest store</a:t>
            </a:r>
          </a:p>
          <a:p>
            <a:pPr lvl="1"/>
            <a:r>
              <a:rPr lang="en-US" altLang="zh-CN" dirty="0" smtClean="0"/>
              <a:t>randomly go to one of the five nearest stores. </a:t>
            </a:r>
          </a:p>
          <a:p>
            <a:r>
              <a:rPr lang="en-US" altLang="zh-CN" dirty="0" smtClean="0"/>
              <a:t>Evaluation</a:t>
            </a:r>
          </a:p>
          <a:p>
            <a:pPr lvl="1"/>
            <a:r>
              <a:rPr lang="en-US" altLang="zh-CN" dirty="0" smtClean="0"/>
              <a:t>The ratio of the grocery cost and the total cost of these three methods over that of our method</a:t>
            </a:r>
          </a:p>
          <a:p>
            <a:pPr lvl="1"/>
            <a:r>
              <a:rPr lang="en-US" altLang="zh-CN" dirty="0" smtClean="0"/>
              <a:t>Vary each parameter and get the mean of 100 simulations</a:t>
            </a:r>
            <a:endParaRPr lang="zh-CN" altLang="en-US" dirty="0"/>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12</a:t>
            </a:fld>
            <a:endParaRPr lang="en-US" dirty="0"/>
          </a:p>
        </p:txBody>
      </p:sp>
      <p:sp>
        <p:nvSpPr>
          <p:cNvPr id="6" name="TextBox 5"/>
          <p:cNvSpPr txBox="1"/>
          <p:nvPr/>
        </p:nvSpPr>
        <p:spPr>
          <a:xfrm>
            <a:off x="3657600" y="0"/>
            <a:ext cx="5506764" cy="369332"/>
          </a:xfrm>
          <a:prstGeom prst="rect">
            <a:avLst/>
          </a:prstGeom>
          <a:noFill/>
        </p:spPr>
        <p:txBody>
          <a:bodyPr wrap="none" rtlCol="0">
            <a:spAutoFit/>
          </a:bodyPr>
          <a:lstStyle/>
          <a:p>
            <a:r>
              <a:rPr lang="en-US" altLang="zh-CN" sz="1800" dirty="0" smtClean="0"/>
              <a:t>A </a:t>
            </a:r>
            <a:r>
              <a:rPr lang="en-US" altLang="zh-CN" sz="1800" dirty="0" err="1" smtClean="0"/>
              <a:t>Multiagent</a:t>
            </a:r>
            <a:r>
              <a:rPr lang="en-US" altLang="zh-CN" sz="1800" dirty="0" smtClean="0"/>
              <a:t> System Approach to Grocery Shopping</a:t>
            </a:r>
            <a:endParaRPr lang="zh-CN" alt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Robustness</a:t>
            </a:r>
          </a:p>
          <a:p>
            <a:pPr lvl="1"/>
            <a:r>
              <a:rPr lang="en-US" altLang="zh-CN" dirty="0" smtClean="0"/>
              <a:t>deceptive stores</a:t>
            </a:r>
          </a:p>
          <a:p>
            <a:pPr lvl="1"/>
            <a:r>
              <a:rPr lang="en-US" altLang="zh-CN" dirty="0" smtClean="0"/>
              <a:t>customers reported the prices wrong</a:t>
            </a:r>
          </a:p>
          <a:p>
            <a:endParaRPr lang="zh-CN" altLang="en-US" dirty="0"/>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13</a:t>
            </a:fld>
            <a:endParaRPr lang="en-US" dirty="0"/>
          </a:p>
        </p:txBody>
      </p:sp>
      <p:sp>
        <p:nvSpPr>
          <p:cNvPr id="6" name="Title 1"/>
          <p:cNvSpPr>
            <a:spLocks noGrp="1"/>
          </p:cNvSpPr>
          <p:nvPr>
            <p:ph type="title"/>
          </p:nvPr>
        </p:nvSpPr>
        <p:spPr/>
        <p:txBody>
          <a:bodyPr/>
          <a:lstStyle/>
          <a:p>
            <a:r>
              <a:rPr lang="en-US" altLang="zh-CN" dirty="0" smtClean="0"/>
              <a:t>Analysis and Simulation</a:t>
            </a:r>
            <a:endParaRPr lang="zh-CN" altLang="en-US" dirty="0"/>
          </a:p>
        </p:txBody>
      </p:sp>
      <p:sp>
        <p:nvSpPr>
          <p:cNvPr id="7" name="TextBox 6"/>
          <p:cNvSpPr txBox="1"/>
          <p:nvPr/>
        </p:nvSpPr>
        <p:spPr>
          <a:xfrm>
            <a:off x="3657600" y="0"/>
            <a:ext cx="5506764" cy="369332"/>
          </a:xfrm>
          <a:prstGeom prst="rect">
            <a:avLst/>
          </a:prstGeom>
          <a:noFill/>
        </p:spPr>
        <p:txBody>
          <a:bodyPr wrap="none" rtlCol="0">
            <a:spAutoFit/>
          </a:bodyPr>
          <a:lstStyle/>
          <a:p>
            <a:r>
              <a:rPr lang="en-US" altLang="zh-CN" sz="1800" dirty="0" smtClean="0"/>
              <a:t>A </a:t>
            </a:r>
            <a:r>
              <a:rPr lang="en-US" altLang="zh-CN" sz="1800" dirty="0" err="1" smtClean="0"/>
              <a:t>Multiagent</a:t>
            </a:r>
            <a:r>
              <a:rPr lang="en-US" altLang="zh-CN" sz="1800" dirty="0" smtClean="0"/>
              <a:t> System Approach to Grocery Shopping</a:t>
            </a:r>
            <a:endParaRPr lang="zh-CN" alt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zh-CN" dirty="0" smtClean="0"/>
              <a:t>Results and Discussion</a:t>
            </a:r>
          </a:p>
        </p:txBody>
      </p:sp>
      <p:sp>
        <p:nvSpPr>
          <p:cNvPr id="4" name="Date Placeholder 3"/>
          <p:cNvSpPr>
            <a:spLocks noGrp="1"/>
          </p:cNvSpPr>
          <p:nvPr>
            <p:ph type="dt" sz="half" idx="10"/>
          </p:nvPr>
        </p:nvSpPr>
        <p:spPr/>
        <p:txBody>
          <a:bodyPr/>
          <a:lstStyle/>
          <a:p>
            <a:pPr>
              <a:defRPr/>
            </a:pPr>
            <a:fld id="{528EAE68-6A51-4A6A-9B21-89DD3017A7E0}"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14</a:t>
            </a:fld>
            <a:endParaRPr lang="en-US" dirty="0"/>
          </a:p>
        </p:txBody>
      </p:sp>
      <p:sp>
        <p:nvSpPr>
          <p:cNvPr id="6" name="TextBox 5"/>
          <p:cNvSpPr txBox="1"/>
          <p:nvPr/>
        </p:nvSpPr>
        <p:spPr>
          <a:xfrm>
            <a:off x="3657600" y="0"/>
            <a:ext cx="5506764" cy="369332"/>
          </a:xfrm>
          <a:prstGeom prst="rect">
            <a:avLst/>
          </a:prstGeom>
          <a:noFill/>
        </p:spPr>
        <p:txBody>
          <a:bodyPr wrap="none" rtlCol="0">
            <a:spAutoFit/>
          </a:bodyPr>
          <a:lstStyle/>
          <a:p>
            <a:r>
              <a:rPr lang="en-US" altLang="zh-CN" sz="1800" dirty="0" smtClean="0"/>
              <a:t>A </a:t>
            </a:r>
            <a:r>
              <a:rPr lang="en-US" altLang="zh-CN" sz="1800" dirty="0" err="1" smtClean="0"/>
              <a:t>Multiagent</a:t>
            </a:r>
            <a:r>
              <a:rPr lang="en-US" altLang="zh-CN" sz="1800" dirty="0" smtClean="0"/>
              <a:t> System Approach to Grocery Shopping</a:t>
            </a:r>
            <a:endParaRPr lang="zh-CN" altLang="en-US" sz="1800" dirty="0"/>
          </a:p>
        </p:txBody>
      </p:sp>
      <p:sp>
        <p:nvSpPr>
          <p:cNvPr id="10" name="Content Placeholder 9"/>
          <p:cNvSpPr>
            <a:spLocks noGrp="1"/>
          </p:cNvSpPr>
          <p:nvPr>
            <p:ph idx="1"/>
          </p:nvPr>
        </p:nvSpPr>
        <p:spPr>
          <a:xfrm>
            <a:off x="457200" y="1447800"/>
            <a:ext cx="2971800" cy="4953000"/>
          </a:xfrm>
        </p:spPr>
        <p:txBody>
          <a:bodyPr/>
          <a:lstStyle/>
          <a:p>
            <a:r>
              <a:rPr lang="en-US" altLang="zh-CN" dirty="0" smtClean="0"/>
              <a:t>With simulated price data</a:t>
            </a:r>
          </a:p>
          <a:p>
            <a:r>
              <a:rPr lang="en-US" altLang="zh-CN" dirty="0" smtClean="0"/>
              <a:t>Save 21% or more, except when varying customer input</a:t>
            </a:r>
          </a:p>
          <a:p>
            <a:endParaRPr lang="zh-CN" altLang="en-US" dirty="0"/>
          </a:p>
        </p:txBody>
      </p:sp>
      <p:pic>
        <p:nvPicPr>
          <p:cNvPr id="11" name="Picture 2"/>
          <p:cNvPicPr>
            <a:picLocks noChangeAspect="1" noChangeArrowheads="1"/>
          </p:cNvPicPr>
          <p:nvPr/>
        </p:nvPicPr>
        <p:blipFill>
          <a:blip r:embed="rId2" cstate="print"/>
          <a:srcRect/>
          <a:stretch>
            <a:fillRect/>
          </a:stretch>
        </p:blipFill>
        <p:spPr bwMode="auto">
          <a:xfrm>
            <a:off x="3486393" y="990600"/>
            <a:ext cx="5505207" cy="449580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3"/>
          <p:cNvPicPr>
            <a:picLocks noChangeAspect="1" noChangeArrowheads="1"/>
          </p:cNvPicPr>
          <p:nvPr/>
        </p:nvPicPr>
        <p:blipFill>
          <a:blip r:embed="rId3" cstate="print"/>
          <a:srcRect/>
          <a:stretch>
            <a:fillRect/>
          </a:stretch>
        </p:blipFill>
        <p:spPr bwMode="auto">
          <a:xfrm>
            <a:off x="3657600" y="5473529"/>
            <a:ext cx="5334000" cy="10796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r>
              <a:rPr lang="en-US" altLang="zh-CN" dirty="0" smtClean="0"/>
              <a:t>D</a:t>
            </a:r>
            <a:r>
              <a:rPr lang="en-US" altLang="zh-CN" smtClean="0"/>
              <a:t>eceptive </a:t>
            </a:r>
            <a:r>
              <a:rPr lang="en-US" altLang="zh-CN" dirty="0" smtClean="0"/>
              <a:t>stores</a:t>
            </a:r>
          </a:p>
          <a:p>
            <a:r>
              <a:rPr lang="en-US" altLang="zh-CN" dirty="0" smtClean="0"/>
              <a:t>Still save </a:t>
            </a:r>
            <a:r>
              <a:rPr lang="en-US" altLang="zh-CN" dirty="0" smtClean="0"/>
              <a:t>more than </a:t>
            </a:r>
            <a:r>
              <a:rPr lang="en-US" altLang="zh-CN" dirty="0" smtClean="0"/>
              <a:t>19.1%!</a:t>
            </a:r>
            <a:endParaRPr lang="zh-CN" altLang="en-US" dirty="0"/>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15</a:t>
            </a:fld>
            <a:endParaRPr lang="en-US" dirty="0"/>
          </a:p>
        </p:txBody>
      </p:sp>
      <p:sp>
        <p:nvSpPr>
          <p:cNvPr id="6" name="Title 1"/>
          <p:cNvSpPr txBox="1">
            <a:spLocks/>
          </p:cNvSpPr>
          <p:nvPr/>
        </p:nvSpPr>
        <p:spPr bwMode="auto">
          <a:xfrm>
            <a:off x="0" y="304800"/>
            <a:ext cx="9144000" cy="685800"/>
          </a:xfrm>
          <a:prstGeom prst="rect">
            <a:avLst/>
          </a:prstGeom>
          <a:solidFill>
            <a:srgbClr val="993300"/>
          </a:solidFill>
          <a:ln w="9525">
            <a:solidFill>
              <a:srgbClr val="993300"/>
            </a:solidFill>
            <a:miter lim="800000"/>
            <a:headEnd/>
            <a:tailEnd/>
          </a:ln>
        </p:spPr>
        <p:txBody>
          <a:bodyPr vert="horz" wrap="square" lIns="45720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mj-lt"/>
                <a:ea typeface="+mj-ea"/>
                <a:cs typeface="+mj-cs"/>
              </a:rPr>
              <a:t>Results and Discussion</a:t>
            </a:r>
          </a:p>
        </p:txBody>
      </p:sp>
      <p:sp>
        <p:nvSpPr>
          <p:cNvPr id="7" name="TextBox 6"/>
          <p:cNvSpPr txBox="1"/>
          <p:nvPr/>
        </p:nvSpPr>
        <p:spPr>
          <a:xfrm>
            <a:off x="3657600" y="0"/>
            <a:ext cx="5506764" cy="369332"/>
          </a:xfrm>
          <a:prstGeom prst="rect">
            <a:avLst/>
          </a:prstGeom>
          <a:noFill/>
        </p:spPr>
        <p:txBody>
          <a:bodyPr wrap="none" rtlCol="0">
            <a:spAutoFit/>
          </a:bodyPr>
          <a:lstStyle/>
          <a:p>
            <a:r>
              <a:rPr lang="en-US" altLang="zh-CN" sz="1800" dirty="0" smtClean="0"/>
              <a:t>A </a:t>
            </a:r>
            <a:r>
              <a:rPr lang="en-US" altLang="zh-CN" sz="1800" dirty="0" err="1" smtClean="0"/>
              <a:t>Multiagent</a:t>
            </a:r>
            <a:r>
              <a:rPr lang="en-US" altLang="zh-CN" sz="1800" dirty="0" smtClean="0"/>
              <a:t> System Approach to Grocery Shopping</a:t>
            </a:r>
            <a:endParaRPr lang="zh-CN" altLang="en-US" sz="1800" dirty="0"/>
          </a:p>
        </p:txBody>
      </p:sp>
      <p:pic>
        <p:nvPicPr>
          <p:cNvPr id="32769" name="Picture 1"/>
          <p:cNvPicPr>
            <a:picLocks noChangeAspect="1" noChangeArrowheads="1"/>
          </p:cNvPicPr>
          <p:nvPr/>
        </p:nvPicPr>
        <p:blipFill>
          <a:blip r:embed="rId2" cstate="print"/>
          <a:srcRect/>
          <a:stretch>
            <a:fillRect/>
          </a:stretch>
        </p:blipFill>
        <p:spPr bwMode="auto">
          <a:xfrm>
            <a:off x="1171575" y="2719388"/>
            <a:ext cx="6800850" cy="14192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a:xfrm>
            <a:off x="457200" y="1295400"/>
            <a:ext cx="8229600" cy="5105400"/>
          </a:xfrm>
        </p:spPr>
        <p:txBody>
          <a:bodyPr/>
          <a:lstStyle/>
          <a:p>
            <a:r>
              <a:rPr lang="en-US" altLang="zh-CN" sz="2800" dirty="0" smtClean="0"/>
              <a:t>The cost of buying each item at its lowest price is 98.44, which is more than 13% lower than going to one store</a:t>
            </a:r>
          </a:p>
          <a:p>
            <a:r>
              <a:rPr lang="en-US" altLang="zh-CN" sz="2800" dirty="0" smtClean="0"/>
              <a:t>Go to two stores: the lowest cost of 106.58, which is 6.7% lower than going to just one store</a:t>
            </a:r>
            <a:endParaRPr lang="zh-CN" altLang="en-US" sz="2800" dirty="0"/>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16</a:t>
            </a:fld>
            <a:endParaRPr lang="en-US" dirty="0"/>
          </a:p>
        </p:txBody>
      </p:sp>
      <p:pic>
        <p:nvPicPr>
          <p:cNvPr id="24578" name="Picture 2"/>
          <p:cNvPicPr>
            <a:picLocks noChangeAspect="1" noChangeArrowheads="1"/>
          </p:cNvPicPr>
          <p:nvPr/>
        </p:nvPicPr>
        <p:blipFill>
          <a:blip r:embed="rId2" cstate="print"/>
          <a:srcRect/>
          <a:stretch>
            <a:fillRect/>
          </a:stretch>
        </p:blipFill>
        <p:spPr bwMode="auto">
          <a:xfrm>
            <a:off x="1524000" y="3810000"/>
            <a:ext cx="6172200" cy="2562225"/>
          </a:xfrm>
          <a:prstGeom prst="rect">
            <a:avLst/>
          </a:prstGeom>
          <a:noFill/>
          <a:ln w="9525">
            <a:noFill/>
            <a:miter lim="800000"/>
            <a:headEnd/>
            <a:tailEnd/>
          </a:ln>
        </p:spPr>
      </p:pic>
      <p:sp>
        <p:nvSpPr>
          <p:cNvPr id="7" name="Title 1"/>
          <p:cNvSpPr txBox="1">
            <a:spLocks/>
          </p:cNvSpPr>
          <p:nvPr/>
        </p:nvSpPr>
        <p:spPr bwMode="auto">
          <a:xfrm>
            <a:off x="0" y="304800"/>
            <a:ext cx="9144000" cy="685800"/>
          </a:xfrm>
          <a:prstGeom prst="rect">
            <a:avLst/>
          </a:prstGeom>
          <a:solidFill>
            <a:srgbClr val="993300"/>
          </a:solidFill>
          <a:ln w="9525">
            <a:solidFill>
              <a:srgbClr val="993300"/>
            </a:solidFill>
            <a:miter lim="800000"/>
            <a:headEnd/>
            <a:tailEnd/>
          </a:ln>
        </p:spPr>
        <p:txBody>
          <a:bodyPr vert="horz" wrap="square" lIns="45720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mj-lt"/>
                <a:ea typeface="+mj-ea"/>
                <a:cs typeface="+mj-cs"/>
              </a:rPr>
              <a:t>Results and Discussion</a:t>
            </a:r>
          </a:p>
        </p:txBody>
      </p:sp>
      <p:sp>
        <p:nvSpPr>
          <p:cNvPr id="8" name="TextBox 7"/>
          <p:cNvSpPr txBox="1"/>
          <p:nvPr/>
        </p:nvSpPr>
        <p:spPr>
          <a:xfrm>
            <a:off x="3657600" y="0"/>
            <a:ext cx="5506764" cy="369332"/>
          </a:xfrm>
          <a:prstGeom prst="rect">
            <a:avLst/>
          </a:prstGeom>
          <a:noFill/>
        </p:spPr>
        <p:txBody>
          <a:bodyPr wrap="none" rtlCol="0">
            <a:spAutoFit/>
          </a:bodyPr>
          <a:lstStyle/>
          <a:p>
            <a:r>
              <a:rPr lang="en-US" altLang="zh-CN" sz="1800" dirty="0" smtClean="0"/>
              <a:t>A </a:t>
            </a:r>
            <a:r>
              <a:rPr lang="en-US" altLang="zh-CN" sz="1800" dirty="0" err="1" smtClean="0"/>
              <a:t>Multiagent</a:t>
            </a:r>
            <a:r>
              <a:rPr lang="en-US" altLang="zh-CN" sz="1800" dirty="0" smtClean="0"/>
              <a:t> System Approach to Grocery Shopping</a:t>
            </a:r>
            <a:endParaRPr lang="zh-CN" alt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a:xfrm>
            <a:off x="457200" y="1066800"/>
            <a:ext cx="8229600" cy="5334000"/>
          </a:xfrm>
        </p:spPr>
        <p:txBody>
          <a:bodyPr/>
          <a:lstStyle/>
          <a:p>
            <a:r>
              <a:rPr lang="en-US" altLang="zh-CN" sz="2800" dirty="0" smtClean="0"/>
              <a:t>Customers reported wrong price: each digit of a price a 9% possibility to change to other digits randomly</a:t>
            </a:r>
          </a:p>
          <a:p>
            <a:r>
              <a:rPr lang="en-US" altLang="zh-CN" sz="2800" dirty="0" smtClean="0"/>
              <a:t>500 simulations</a:t>
            </a:r>
          </a:p>
          <a:p>
            <a:r>
              <a:rPr lang="en-US" altLang="zh-CN" sz="2800" dirty="0" smtClean="0"/>
              <a:t>One store</a:t>
            </a:r>
          </a:p>
          <a:p>
            <a:pPr lvl="1"/>
            <a:r>
              <a:rPr lang="en-US" altLang="zh-CN" sz="2400" dirty="0" smtClean="0"/>
              <a:t>2.2% possibility that the customer would go to another store</a:t>
            </a:r>
          </a:p>
          <a:p>
            <a:pPr lvl="1"/>
            <a:r>
              <a:rPr lang="en-US" altLang="zh-CN" sz="2400" dirty="0" smtClean="0"/>
              <a:t>Average cost: 114.57</a:t>
            </a:r>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17</a:t>
            </a:fld>
            <a:endParaRPr lang="en-US" dirty="0"/>
          </a:p>
        </p:txBody>
      </p:sp>
      <p:sp>
        <p:nvSpPr>
          <p:cNvPr id="6" name="Title 1"/>
          <p:cNvSpPr txBox="1">
            <a:spLocks/>
          </p:cNvSpPr>
          <p:nvPr/>
        </p:nvSpPr>
        <p:spPr bwMode="auto">
          <a:xfrm>
            <a:off x="0" y="304800"/>
            <a:ext cx="9144000" cy="685800"/>
          </a:xfrm>
          <a:prstGeom prst="rect">
            <a:avLst/>
          </a:prstGeom>
          <a:solidFill>
            <a:srgbClr val="993300"/>
          </a:solidFill>
          <a:ln w="9525">
            <a:solidFill>
              <a:srgbClr val="993300"/>
            </a:solidFill>
            <a:miter lim="800000"/>
            <a:headEnd/>
            <a:tailEnd/>
          </a:ln>
        </p:spPr>
        <p:txBody>
          <a:bodyPr vert="horz" wrap="square" lIns="45720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mj-lt"/>
                <a:ea typeface="+mj-ea"/>
                <a:cs typeface="+mj-cs"/>
              </a:rPr>
              <a:t>Results and Discussion</a:t>
            </a:r>
          </a:p>
        </p:txBody>
      </p:sp>
      <p:sp>
        <p:nvSpPr>
          <p:cNvPr id="7" name="TextBox 6"/>
          <p:cNvSpPr txBox="1"/>
          <p:nvPr/>
        </p:nvSpPr>
        <p:spPr>
          <a:xfrm>
            <a:off x="3657600" y="0"/>
            <a:ext cx="5506764" cy="369332"/>
          </a:xfrm>
          <a:prstGeom prst="rect">
            <a:avLst/>
          </a:prstGeom>
          <a:noFill/>
        </p:spPr>
        <p:txBody>
          <a:bodyPr wrap="none" rtlCol="0">
            <a:spAutoFit/>
          </a:bodyPr>
          <a:lstStyle/>
          <a:p>
            <a:r>
              <a:rPr lang="en-US" altLang="zh-CN" sz="1800" dirty="0" smtClean="0"/>
              <a:t>A </a:t>
            </a:r>
            <a:r>
              <a:rPr lang="en-US" altLang="zh-CN" sz="1800" dirty="0" err="1" smtClean="0"/>
              <a:t>Multiagent</a:t>
            </a:r>
            <a:r>
              <a:rPr lang="en-US" altLang="zh-CN" sz="1800" dirty="0" smtClean="0"/>
              <a:t> System Approach to Grocery Shopping</a:t>
            </a:r>
            <a:endParaRPr lang="zh-CN" altLang="en-US" sz="1800" dirty="0"/>
          </a:p>
        </p:txBody>
      </p:sp>
      <p:pic>
        <p:nvPicPr>
          <p:cNvPr id="25604" name="Picture 4"/>
          <p:cNvPicPr>
            <a:picLocks noChangeAspect="1" noChangeArrowheads="1"/>
          </p:cNvPicPr>
          <p:nvPr/>
        </p:nvPicPr>
        <p:blipFill>
          <a:blip r:embed="rId2" cstate="print"/>
          <a:srcRect/>
          <a:stretch>
            <a:fillRect/>
          </a:stretch>
        </p:blipFill>
        <p:spPr bwMode="auto">
          <a:xfrm>
            <a:off x="914400" y="4953000"/>
            <a:ext cx="6934200" cy="13811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a:xfrm>
            <a:off x="457200" y="1295400"/>
            <a:ext cx="8229600" cy="5105400"/>
          </a:xfrm>
        </p:spPr>
        <p:txBody>
          <a:bodyPr/>
          <a:lstStyle/>
          <a:p>
            <a:r>
              <a:rPr lang="en-US" altLang="zh-CN" dirty="0" smtClean="0"/>
              <a:t> Two stores: </a:t>
            </a:r>
          </a:p>
          <a:p>
            <a:pPr lvl="1"/>
            <a:r>
              <a:rPr lang="en-US" altLang="zh-CN" dirty="0" smtClean="0"/>
              <a:t>37% possibility that a customer would go to different stores other than the best combination of two stores</a:t>
            </a:r>
          </a:p>
          <a:p>
            <a:pPr lvl="1"/>
            <a:r>
              <a:rPr lang="en-US" altLang="zh-CN" dirty="0" smtClean="0"/>
              <a:t>Average cost: 107.04</a:t>
            </a:r>
          </a:p>
          <a:p>
            <a:pPr lvl="1"/>
            <a:r>
              <a:rPr lang="en-US" altLang="zh-CN" dirty="0" smtClean="0"/>
              <a:t>Still save 6.3% by going to two stores compared to going to just one store</a:t>
            </a:r>
            <a:endParaRPr lang="zh-CN" altLang="en-US" dirty="0" smtClean="0"/>
          </a:p>
          <a:p>
            <a:endParaRPr lang="zh-CN" altLang="en-US" dirty="0"/>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18</a:t>
            </a:fld>
            <a:endParaRPr lang="en-US" dirty="0"/>
          </a:p>
        </p:txBody>
      </p:sp>
      <p:pic>
        <p:nvPicPr>
          <p:cNvPr id="6" name="Picture 3"/>
          <p:cNvPicPr>
            <a:picLocks noChangeAspect="1" noChangeArrowheads="1"/>
          </p:cNvPicPr>
          <p:nvPr/>
        </p:nvPicPr>
        <p:blipFill>
          <a:blip r:embed="rId2" cstate="print"/>
          <a:srcRect/>
          <a:stretch>
            <a:fillRect/>
          </a:stretch>
        </p:blipFill>
        <p:spPr bwMode="auto">
          <a:xfrm>
            <a:off x="1143000" y="4953000"/>
            <a:ext cx="6915150" cy="1447800"/>
          </a:xfrm>
          <a:prstGeom prst="rect">
            <a:avLst/>
          </a:prstGeom>
          <a:noFill/>
          <a:ln w="9525">
            <a:noFill/>
            <a:miter lim="800000"/>
            <a:headEnd/>
            <a:tailEnd/>
          </a:ln>
        </p:spPr>
      </p:pic>
      <p:sp>
        <p:nvSpPr>
          <p:cNvPr id="7" name="Title 1"/>
          <p:cNvSpPr txBox="1">
            <a:spLocks/>
          </p:cNvSpPr>
          <p:nvPr/>
        </p:nvSpPr>
        <p:spPr bwMode="auto">
          <a:xfrm>
            <a:off x="0" y="304800"/>
            <a:ext cx="9144000" cy="685800"/>
          </a:xfrm>
          <a:prstGeom prst="rect">
            <a:avLst/>
          </a:prstGeom>
          <a:solidFill>
            <a:srgbClr val="993300"/>
          </a:solidFill>
          <a:ln w="9525">
            <a:solidFill>
              <a:srgbClr val="993300"/>
            </a:solidFill>
            <a:miter lim="800000"/>
            <a:headEnd/>
            <a:tailEnd/>
          </a:ln>
        </p:spPr>
        <p:txBody>
          <a:bodyPr vert="horz" wrap="square" lIns="45720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mj-lt"/>
                <a:ea typeface="+mj-ea"/>
                <a:cs typeface="+mj-cs"/>
              </a:rPr>
              <a:t>Results and Discussion</a:t>
            </a:r>
          </a:p>
        </p:txBody>
      </p:sp>
      <p:sp>
        <p:nvSpPr>
          <p:cNvPr id="8" name="TextBox 7"/>
          <p:cNvSpPr txBox="1"/>
          <p:nvPr/>
        </p:nvSpPr>
        <p:spPr>
          <a:xfrm>
            <a:off x="3657600" y="0"/>
            <a:ext cx="5506764" cy="369332"/>
          </a:xfrm>
          <a:prstGeom prst="rect">
            <a:avLst/>
          </a:prstGeom>
          <a:noFill/>
        </p:spPr>
        <p:txBody>
          <a:bodyPr wrap="none" rtlCol="0">
            <a:spAutoFit/>
          </a:bodyPr>
          <a:lstStyle/>
          <a:p>
            <a:r>
              <a:rPr lang="en-US" altLang="zh-CN" sz="1800" dirty="0" smtClean="0"/>
              <a:t>A </a:t>
            </a:r>
            <a:r>
              <a:rPr lang="en-US" altLang="zh-CN" sz="1800" dirty="0" err="1" smtClean="0"/>
              <a:t>Multiagent</a:t>
            </a:r>
            <a:r>
              <a:rPr lang="en-US" altLang="zh-CN" sz="1800" dirty="0" smtClean="0"/>
              <a:t> System Approach to Grocery Shopping</a:t>
            </a:r>
            <a:endParaRPr lang="zh-CN" alt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zh-CN" dirty="0" smtClean="0"/>
              <a:t>Conclusion</a:t>
            </a:r>
          </a:p>
        </p:txBody>
      </p:sp>
      <p:sp>
        <p:nvSpPr>
          <p:cNvPr id="55299" name="Content Placeholder 2"/>
          <p:cNvSpPr>
            <a:spLocks noGrp="1"/>
          </p:cNvSpPr>
          <p:nvPr>
            <p:ph idx="1"/>
          </p:nvPr>
        </p:nvSpPr>
        <p:spPr/>
        <p:txBody>
          <a:bodyPr/>
          <a:lstStyle/>
          <a:p>
            <a:r>
              <a:rPr lang="en-US" altLang="zh-CN" dirty="0" smtClean="0"/>
              <a:t>A societal grocery shopping system as described in this chapter would be useful and practical, because it helps customers obtain a savings of 21% or more according to our simulation. </a:t>
            </a:r>
          </a:p>
          <a:p>
            <a:r>
              <a:rPr lang="en-US" altLang="zh-CN" dirty="0" smtClean="0"/>
              <a:t>Even with deceptive pricing by stores or incorrect price data reported by other customers, it will still be helpful for obtaining some savings.</a:t>
            </a:r>
            <a:endParaRPr lang="en-US" dirty="0" smtClean="0"/>
          </a:p>
        </p:txBody>
      </p:sp>
      <p:sp>
        <p:nvSpPr>
          <p:cNvPr id="4" name="Date Placeholder 3"/>
          <p:cNvSpPr>
            <a:spLocks noGrp="1"/>
          </p:cNvSpPr>
          <p:nvPr>
            <p:ph type="dt" sz="half" idx="10"/>
          </p:nvPr>
        </p:nvSpPr>
        <p:spPr/>
        <p:txBody>
          <a:bodyPr/>
          <a:lstStyle/>
          <a:p>
            <a:pPr>
              <a:defRPr/>
            </a:pPr>
            <a:fld id="{528EAE68-6A51-4A6A-9B21-89DD3017A7E0}"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19</a:t>
            </a:fld>
            <a:endParaRPr lang="en-US" dirty="0"/>
          </a:p>
        </p:txBody>
      </p:sp>
      <p:sp>
        <p:nvSpPr>
          <p:cNvPr id="6" name="TextBox 5"/>
          <p:cNvSpPr txBox="1"/>
          <p:nvPr/>
        </p:nvSpPr>
        <p:spPr>
          <a:xfrm>
            <a:off x="3657600" y="0"/>
            <a:ext cx="5506764" cy="369332"/>
          </a:xfrm>
          <a:prstGeom prst="rect">
            <a:avLst/>
          </a:prstGeom>
          <a:noFill/>
        </p:spPr>
        <p:txBody>
          <a:bodyPr wrap="none" rtlCol="0">
            <a:spAutoFit/>
          </a:bodyPr>
          <a:lstStyle/>
          <a:p>
            <a:r>
              <a:rPr lang="en-US" altLang="zh-CN" sz="1800" dirty="0" smtClean="0"/>
              <a:t>A </a:t>
            </a:r>
            <a:r>
              <a:rPr lang="en-US" altLang="zh-CN" sz="1800" dirty="0" err="1" smtClean="0"/>
              <a:t>Multiagent</a:t>
            </a:r>
            <a:r>
              <a:rPr lang="en-US" altLang="zh-CN" sz="1800" dirty="0" smtClean="0"/>
              <a:t> System Approach to Grocery Shopping</a:t>
            </a:r>
            <a:endParaRPr lang="zh-CN" alt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a:xfrm>
            <a:off x="457200" y="1295400"/>
            <a:ext cx="8229600" cy="4953000"/>
          </a:xfrm>
        </p:spPr>
        <p:txBody>
          <a:bodyPr/>
          <a:lstStyle/>
          <a:p>
            <a:r>
              <a:rPr lang="en-US" altLang="zh-CN" dirty="0" smtClean="0"/>
              <a:t>Overview and Motivation (6min)</a:t>
            </a:r>
          </a:p>
          <a:p>
            <a:r>
              <a:rPr lang="en-US" altLang="zh-CN" dirty="0" smtClean="0"/>
              <a:t>Case studies (21min)</a:t>
            </a:r>
          </a:p>
          <a:p>
            <a:pPr lvl="1"/>
            <a:r>
              <a:rPr lang="en-US" altLang="zh-CN" dirty="0" smtClean="0"/>
              <a:t>A </a:t>
            </a:r>
            <a:r>
              <a:rPr lang="en-US" altLang="zh-CN" dirty="0" err="1" smtClean="0"/>
              <a:t>Multiagent</a:t>
            </a:r>
            <a:r>
              <a:rPr lang="en-US" altLang="zh-CN" dirty="0" smtClean="0"/>
              <a:t> System Approach to Grocery Shopping</a:t>
            </a:r>
          </a:p>
          <a:p>
            <a:pPr lvl="1"/>
            <a:r>
              <a:rPr lang="en-US" altLang="zh-CN" dirty="0" smtClean="0"/>
              <a:t>Simulating a Societal Information System for Healthcare </a:t>
            </a:r>
          </a:p>
          <a:p>
            <a:pPr lvl="1"/>
            <a:r>
              <a:rPr lang="en-US" altLang="zh-CN" dirty="0" smtClean="0"/>
              <a:t>Determining the Effect of Personality Types on Human-Agent Interactions </a:t>
            </a:r>
          </a:p>
          <a:p>
            <a:r>
              <a:rPr lang="en-US" altLang="zh-CN" dirty="0" smtClean="0"/>
              <a:t>Summary (3min)</a:t>
            </a:r>
          </a:p>
          <a:p>
            <a:r>
              <a:rPr lang="en-US" altLang="zh-CN" dirty="0" smtClean="0"/>
              <a:t>Questions</a:t>
            </a:r>
          </a:p>
          <a:p>
            <a:endParaRPr lang="zh-CN" altLang="en-US" dirty="0"/>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Introduction</a:t>
            </a:r>
          </a:p>
          <a:p>
            <a:r>
              <a:rPr lang="en-US" altLang="zh-CN" dirty="0" smtClean="0"/>
              <a:t>Methodology</a:t>
            </a:r>
          </a:p>
          <a:p>
            <a:r>
              <a:rPr lang="en-US" altLang="zh-CN" dirty="0" smtClean="0"/>
              <a:t>Evaluation</a:t>
            </a:r>
          </a:p>
          <a:p>
            <a:r>
              <a:rPr lang="en-US" altLang="zh-CN" dirty="0" smtClean="0"/>
              <a:t>Conclusion</a:t>
            </a:r>
            <a:endParaRPr lang="zh-CN" altLang="en-US" dirty="0"/>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20</a:t>
            </a:fld>
            <a:endParaRPr lang="en-US" dirty="0"/>
          </a:p>
        </p:txBody>
      </p:sp>
      <p:sp>
        <p:nvSpPr>
          <p:cNvPr id="6" name="TextBox 5"/>
          <p:cNvSpPr txBox="1"/>
          <p:nvPr/>
        </p:nvSpPr>
        <p:spPr>
          <a:xfrm>
            <a:off x="3239820" y="0"/>
            <a:ext cx="5904180" cy="369332"/>
          </a:xfrm>
          <a:prstGeom prst="rect">
            <a:avLst/>
          </a:prstGeom>
          <a:noFill/>
        </p:spPr>
        <p:txBody>
          <a:bodyPr wrap="none" rtlCol="0">
            <a:spAutoFit/>
          </a:bodyPr>
          <a:lstStyle/>
          <a:p>
            <a:r>
              <a:rPr lang="en-US" altLang="zh-CN" sz="1800" dirty="0" smtClean="0"/>
              <a:t>Simulating a Societal Information System for Healthcare</a:t>
            </a:r>
            <a:endParaRPr lang="zh-CN" alt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r>
              <a:rPr lang="en-US" altLang="zh-CN" dirty="0" smtClean="0"/>
              <a:t>Individualized Healthcare</a:t>
            </a:r>
            <a:endParaRPr lang="zh-CN" altLang="en-US" dirty="0"/>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21</a:t>
            </a:fld>
            <a:endParaRPr lang="en-US" dirty="0"/>
          </a:p>
        </p:txBody>
      </p:sp>
      <p:sp>
        <p:nvSpPr>
          <p:cNvPr id="6" name="Title 1"/>
          <p:cNvSpPr txBox="1">
            <a:spLocks/>
          </p:cNvSpPr>
          <p:nvPr/>
        </p:nvSpPr>
        <p:spPr bwMode="auto">
          <a:xfrm>
            <a:off x="0" y="304800"/>
            <a:ext cx="9144000" cy="762000"/>
          </a:xfrm>
          <a:prstGeom prst="rect">
            <a:avLst/>
          </a:prstGeom>
          <a:solidFill>
            <a:srgbClr val="993300"/>
          </a:solidFill>
          <a:ln w="9525">
            <a:solidFill>
              <a:srgbClr val="993300"/>
            </a:solidFill>
            <a:miter lim="800000"/>
            <a:headEnd/>
            <a:tailEnd/>
          </a:ln>
        </p:spPr>
        <p:txBody>
          <a:bodyPr vert="horz" wrap="square" lIns="45720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smtClean="0">
                <a:ln>
                  <a:noFill/>
                </a:ln>
                <a:solidFill>
                  <a:schemeClr val="bg1"/>
                </a:solidFill>
                <a:effectLst/>
                <a:uLnTx/>
                <a:uFillTx/>
                <a:latin typeface="+mj-lt"/>
                <a:ea typeface="+mj-ea"/>
                <a:cs typeface="+mj-cs"/>
              </a:rPr>
              <a:t>Introduction</a:t>
            </a:r>
            <a:endParaRPr kumimoji="0" lang="en-US" sz="4000" b="0" i="0" u="none" strike="noStrike" kern="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239820" y="0"/>
            <a:ext cx="5904180" cy="369332"/>
          </a:xfrm>
          <a:prstGeom prst="rect">
            <a:avLst/>
          </a:prstGeom>
          <a:noFill/>
        </p:spPr>
        <p:txBody>
          <a:bodyPr wrap="none" rtlCol="0">
            <a:spAutoFit/>
          </a:bodyPr>
          <a:lstStyle/>
          <a:p>
            <a:r>
              <a:rPr lang="en-US" altLang="zh-CN" sz="1800" dirty="0" smtClean="0"/>
              <a:t>Simulating a Societal Information System for Healthcare</a:t>
            </a:r>
            <a:endParaRPr lang="zh-CN" altLang="en-US" sz="1800" dirty="0"/>
          </a:p>
        </p:txBody>
      </p:sp>
      <p:grpSp>
        <p:nvGrpSpPr>
          <p:cNvPr id="8" name="Group 7"/>
          <p:cNvGrpSpPr/>
          <p:nvPr/>
        </p:nvGrpSpPr>
        <p:grpSpPr>
          <a:xfrm>
            <a:off x="728663" y="1927225"/>
            <a:ext cx="7119937" cy="4549775"/>
            <a:chOff x="423863" y="1317625"/>
            <a:chExt cx="8034337" cy="5111750"/>
          </a:xfrm>
        </p:grpSpPr>
        <p:sp>
          <p:nvSpPr>
            <p:cNvPr id="9" name="Rectangle 2"/>
            <p:cNvSpPr>
              <a:spLocks noChangeArrowheads="1"/>
            </p:cNvSpPr>
            <p:nvPr/>
          </p:nvSpPr>
          <p:spPr bwMode="auto">
            <a:xfrm>
              <a:off x="3816804" y="2928938"/>
              <a:ext cx="1383391"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dirty="0">
                  <a:solidFill>
                    <a:srgbClr val="0070C0"/>
                  </a:solidFill>
                </a:rPr>
                <a:t>Patients</a:t>
              </a:r>
            </a:p>
          </p:txBody>
        </p:sp>
        <p:grpSp>
          <p:nvGrpSpPr>
            <p:cNvPr id="10" name="Group 19"/>
            <p:cNvGrpSpPr>
              <a:grpSpLocks/>
            </p:cNvGrpSpPr>
            <p:nvPr/>
          </p:nvGrpSpPr>
          <p:grpSpPr bwMode="auto">
            <a:xfrm>
              <a:off x="5726113" y="4019550"/>
              <a:ext cx="2427287" cy="2366728"/>
              <a:chOff x="4583430" y="3048000"/>
              <a:chExt cx="2426970" cy="2367448"/>
            </a:xfrm>
          </p:grpSpPr>
          <p:sp>
            <p:nvSpPr>
              <p:cNvPr id="19" name="Rectangle 9"/>
              <p:cNvSpPr>
                <a:spLocks noChangeArrowheads="1"/>
              </p:cNvSpPr>
              <p:nvPr/>
            </p:nvSpPr>
            <p:spPr bwMode="auto">
              <a:xfrm>
                <a:off x="4885391" y="4953000"/>
                <a:ext cx="1779101" cy="462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b="1" dirty="0">
                    <a:solidFill>
                      <a:srgbClr val="0070C0"/>
                    </a:solidFill>
                  </a:rPr>
                  <a:t>Caregivers</a:t>
                </a:r>
              </a:p>
            </p:txBody>
          </p:sp>
          <p:pic>
            <p:nvPicPr>
              <p:cNvPr id="20" name="Picture 5" descr="C:\Users\Prof. Michael Huhns\AppData\Local\Microsoft\Windows\Temporary Internet Files\Content.IE5\NG9I7HGD\MPj04009410000[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83430" y="3048000"/>
                <a:ext cx="2426970" cy="1941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 name="Group 14"/>
            <p:cNvGrpSpPr>
              <a:grpSpLocks/>
            </p:cNvGrpSpPr>
            <p:nvPr/>
          </p:nvGrpSpPr>
          <p:grpSpPr bwMode="auto">
            <a:xfrm>
              <a:off x="423863" y="3895725"/>
              <a:ext cx="3144838" cy="2533650"/>
              <a:chOff x="2239" y="1836"/>
              <a:chExt cx="1981" cy="1596"/>
            </a:xfrm>
          </p:grpSpPr>
          <p:sp>
            <p:nvSpPr>
              <p:cNvPr id="17" name="Rectangle 12"/>
              <p:cNvSpPr>
                <a:spLocks noChangeArrowheads="1"/>
              </p:cNvSpPr>
              <p:nvPr/>
            </p:nvSpPr>
            <p:spPr bwMode="auto">
              <a:xfrm>
                <a:off x="2239" y="2908"/>
                <a:ext cx="1981" cy="5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a:r>
                  <a:rPr lang="en-US" sz="2400" b="1" dirty="0">
                    <a:solidFill>
                      <a:srgbClr val="0070C0"/>
                    </a:solidFill>
                  </a:rPr>
                  <a:t>Hospitals and</a:t>
                </a:r>
              </a:p>
              <a:p>
                <a:pPr algn="ctr"/>
                <a:r>
                  <a:rPr lang="en-US" sz="2400" b="1" dirty="0">
                    <a:solidFill>
                      <a:srgbClr val="0070C0"/>
                    </a:solidFill>
                  </a:rPr>
                  <a:t>Insurance Providers</a:t>
                </a:r>
              </a:p>
            </p:txBody>
          </p:sp>
          <p:graphicFrame>
            <p:nvGraphicFramePr>
              <p:cNvPr id="18" name="Object 7"/>
              <p:cNvGraphicFramePr>
                <a:graphicFrameLocks/>
              </p:cNvGraphicFramePr>
              <p:nvPr/>
            </p:nvGraphicFramePr>
            <p:xfrm>
              <a:off x="2684" y="1836"/>
              <a:ext cx="1112" cy="1044"/>
            </p:xfrm>
            <a:graphic>
              <a:graphicData uri="http://schemas.openxmlformats.org/presentationml/2006/ole">
                <p:oleObj spid="_x0000_s26627" name="ClipArt" r:id="rId4" imgW="2960993" imgH="3662588" progId="">
                  <p:embed/>
                </p:oleObj>
              </a:graphicData>
            </a:graphic>
          </p:graphicFrame>
        </p:grpSp>
        <p:pic>
          <p:nvPicPr>
            <p:cNvPr id="12" name="Picture 8" descr="C:\Users\Prof. Michael Huhns\AppData\Local\Microsoft\Windows\Temporary Internet Files\Content.IE5\NG9I7HGD\MCj04042190000[1].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429000" y="1317625"/>
              <a:ext cx="1822450" cy="171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3" name="Straight Connector 22"/>
            <p:cNvCxnSpPr>
              <a:cxnSpLocks noChangeShapeType="1"/>
            </p:cNvCxnSpPr>
            <p:nvPr/>
          </p:nvCxnSpPr>
          <p:spPr bwMode="auto">
            <a:xfrm rot="5400000">
              <a:off x="2628900" y="2914650"/>
              <a:ext cx="1219200" cy="1143000"/>
            </a:xfrm>
            <a:prstGeom prst="line">
              <a:avLst/>
            </a:prstGeom>
            <a:noFill/>
            <a:ln w="9525"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14" name="Straight Connector 24"/>
            <p:cNvCxnSpPr>
              <a:cxnSpLocks noChangeShapeType="1"/>
            </p:cNvCxnSpPr>
            <p:nvPr/>
          </p:nvCxnSpPr>
          <p:spPr bwMode="auto">
            <a:xfrm rot="16200000" flipH="1">
              <a:off x="5067300" y="2838450"/>
              <a:ext cx="1143000" cy="1066800"/>
            </a:xfrm>
            <a:prstGeom prst="line">
              <a:avLst/>
            </a:prstGeom>
            <a:noFill/>
            <a:ln w="9525"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15" name="Straight Connector 26"/>
            <p:cNvCxnSpPr>
              <a:cxnSpLocks noChangeShapeType="1"/>
            </p:cNvCxnSpPr>
            <p:nvPr/>
          </p:nvCxnSpPr>
          <p:spPr bwMode="auto">
            <a:xfrm flipV="1">
              <a:off x="2895600" y="4989513"/>
              <a:ext cx="2830513" cy="20637"/>
            </a:xfrm>
            <a:prstGeom prst="line">
              <a:avLst/>
            </a:prstGeom>
            <a:noFill/>
            <a:ln w="9525" algn="ctr">
              <a:solidFill>
                <a:schemeClr val="tx1"/>
              </a:solidFill>
              <a:miter lim="800000"/>
              <a:headEnd/>
              <a:tailEnd/>
            </a:ln>
            <a:extLst>
              <a:ext uri="{909E8E84-426E-40DD-AFC4-6F175D3DCCD1}">
                <a14:hiddenFill xmlns:a14="http://schemas.microsoft.com/office/drawing/2010/main" xmlns="">
                  <a:noFill/>
                </a14:hiddenFill>
              </a:ext>
            </a:extLst>
          </p:spPr>
        </p:cxnSp>
        <p:sp>
          <p:nvSpPr>
            <p:cNvPr id="16" name="Content Placeholder 2"/>
            <p:cNvSpPr txBox="1">
              <a:spLocks/>
            </p:cNvSpPr>
            <p:nvPr/>
          </p:nvSpPr>
          <p:spPr>
            <a:xfrm>
              <a:off x="5410200" y="1447800"/>
              <a:ext cx="3048000" cy="2057400"/>
            </a:xfrm>
            <a:prstGeom prst="rect">
              <a:avLst/>
            </a:prstGeom>
          </p:spPr>
          <p:txBody>
            <a:bodyPr/>
            <a:lstStyle/>
            <a:p>
              <a:pPr eaLnBrk="0" hangingPunct="0">
                <a:spcBef>
                  <a:spcPct val="20000"/>
                </a:spcBef>
                <a:buClr>
                  <a:schemeClr val="folHlink"/>
                </a:buClr>
                <a:buSzPct val="60000"/>
                <a:defRPr/>
              </a:pPr>
              <a:r>
                <a:rPr lang="en-US" sz="2400" kern="0" dirty="0">
                  <a:solidFill>
                    <a:srgbClr val="0070C0"/>
                  </a:solidFill>
                  <a:latin typeface="+mn-lt"/>
                  <a:cs typeface="+mn-cs"/>
                </a:rPr>
                <a:t>There are IT systems for assisting hospitals and caregivers, but not patients</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Prototype the design of a simulation of a societal information system for healthcare</a:t>
            </a:r>
          </a:p>
          <a:p>
            <a:r>
              <a:rPr lang="en-US" dirty="0" smtClean="0"/>
              <a:t>The method we use for prototyping is Agent-Oriented Modeling (AOM), which is open, adaptive, and intelligent</a:t>
            </a:r>
          </a:p>
          <a:p>
            <a:endParaRPr lang="en-US" dirty="0"/>
          </a:p>
        </p:txBody>
      </p:sp>
      <p:sp>
        <p:nvSpPr>
          <p:cNvPr id="4" name="Date Placeholder 3"/>
          <p:cNvSpPr>
            <a:spLocks noGrp="1"/>
          </p:cNvSpPr>
          <p:nvPr>
            <p:ph type="dt" sz="half" idx="10"/>
          </p:nvPr>
        </p:nvSpPr>
        <p:spPr/>
        <p:txBody>
          <a:bodyPr/>
          <a:lstStyle/>
          <a:p>
            <a:pPr>
              <a:defRPr/>
            </a:pPr>
            <a:fld id="{5AE33D28-0B8A-4FD6-9B85-FE9F256F8F8E}"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22</a:t>
            </a:fld>
            <a:endParaRPr lang="en-US"/>
          </a:p>
        </p:txBody>
      </p:sp>
      <p:sp>
        <p:nvSpPr>
          <p:cNvPr id="6" name="TextBox 5"/>
          <p:cNvSpPr txBox="1"/>
          <p:nvPr/>
        </p:nvSpPr>
        <p:spPr>
          <a:xfrm>
            <a:off x="3239820" y="0"/>
            <a:ext cx="5904180" cy="369332"/>
          </a:xfrm>
          <a:prstGeom prst="rect">
            <a:avLst/>
          </a:prstGeom>
          <a:noFill/>
        </p:spPr>
        <p:txBody>
          <a:bodyPr wrap="none" rtlCol="0">
            <a:spAutoFit/>
          </a:bodyPr>
          <a:lstStyle/>
          <a:p>
            <a:r>
              <a:rPr lang="en-US" altLang="zh-CN" sz="1800" dirty="0" smtClean="0"/>
              <a:t>Simulating a Societal Information System for Healthcare</a:t>
            </a:r>
            <a:endParaRPr lang="zh-CN" alt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36"/>
          <p:cNvPicPr>
            <a:picLocks noChangeAspect="1" noChangeArrowheads="1"/>
          </p:cNvPicPr>
          <p:nvPr/>
        </p:nvPicPr>
        <p:blipFill>
          <a:blip r:embed="rId2" cstate="print"/>
          <a:srcRect/>
          <a:stretch>
            <a:fillRect/>
          </a:stretch>
        </p:blipFill>
        <p:spPr bwMode="auto">
          <a:xfrm>
            <a:off x="1905000" y="1600200"/>
            <a:ext cx="6187440" cy="4678680"/>
          </a:xfrm>
          <a:prstGeom prst="rect">
            <a:avLst/>
          </a:prstGeom>
          <a:noFill/>
          <a:ln w="9525">
            <a:noFill/>
            <a:miter lim="800000"/>
            <a:headEnd/>
            <a:tailEnd/>
          </a:ln>
        </p:spPr>
      </p:pic>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r>
              <a:rPr lang="en-US" altLang="zh-CN" dirty="0" smtClean="0"/>
              <a:t>The goal model</a:t>
            </a:r>
            <a:endParaRPr lang="zh-CN" altLang="en-US" dirty="0"/>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23</a:t>
            </a:fld>
            <a:endParaRPr lang="en-US" dirty="0"/>
          </a:p>
        </p:txBody>
      </p:sp>
      <p:sp>
        <p:nvSpPr>
          <p:cNvPr id="7" name="Title 1"/>
          <p:cNvSpPr txBox="1">
            <a:spLocks/>
          </p:cNvSpPr>
          <p:nvPr/>
        </p:nvSpPr>
        <p:spPr bwMode="auto">
          <a:xfrm>
            <a:off x="0" y="304800"/>
            <a:ext cx="9144000" cy="685800"/>
          </a:xfrm>
          <a:prstGeom prst="rect">
            <a:avLst/>
          </a:prstGeom>
          <a:solidFill>
            <a:srgbClr val="993300"/>
          </a:solidFill>
          <a:ln w="9525">
            <a:solidFill>
              <a:srgbClr val="993300"/>
            </a:solidFill>
            <a:miter lim="800000"/>
            <a:headEnd/>
            <a:tailEnd/>
          </a:ln>
        </p:spPr>
        <p:txBody>
          <a:bodyPr vert="horz" wrap="square" lIns="45720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smtClean="0">
                <a:ln>
                  <a:noFill/>
                </a:ln>
                <a:solidFill>
                  <a:schemeClr val="bg1"/>
                </a:solidFill>
                <a:effectLst/>
                <a:uLnTx/>
                <a:uFillTx/>
                <a:latin typeface="+mj-lt"/>
                <a:ea typeface="+mj-ea"/>
                <a:cs typeface="+mj-cs"/>
              </a:rPr>
              <a:t>Methodology</a:t>
            </a:r>
            <a:endParaRPr kumimoji="0" lang="en-US" sz="4000" b="0" i="0" u="none" strike="noStrike" kern="0" cap="none" spc="0" normalizeH="0" baseline="0" noProof="0" dirty="0">
              <a:ln>
                <a:noFill/>
              </a:ln>
              <a:solidFill>
                <a:schemeClr val="bg1"/>
              </a:solidFill>
              <a:effectLst/>
              <a:uLnTx/>
              <a:uFillTx/>
              <a:latin typeface="+mj-lt"/>
              <a:ea typeface="+mj-ea"/>
              <a:cs typeface="+mj-cs"/>
            </a:endParaRPr>
          </a:p>
        </p:txBody>
      </p:sp>
      <p:sp>
        <p:nvSpPr>
          <p:cNvPr id="8" name="TextBox 7"/>
          <p:cNvSpPr txBox="1"/>
          <p:nvPr/>
        </p:nvSpPr>
        <p:spPr>
          <a:xfrm>
            <a:off x="3239820" y="0"/>
            <a:ext cx="5904180" cy="369332"/>
          </a:xfrm>
          <a:prstGeom prst="rect">
            <a:avLst/>
          </a:prstGeom>
          <a:noFill/>
        </p:spPr>
        <p:txBody>
          <a:bodyPr wrap="none" rtlCol="0">
            <a:spAutoFit/>
          </a:bodyPr>
          <a:lstStyle/>
          <a:p>
            <a:r>
              <a:rPr lang="en-US" altLang="zh-CN" sz="1800" dirty="0" smtClean="0"/>
              <a:t>Simulating a Societal Information System for Healthcare</a:t>
            </a:r>
            <a:endParaRPr lang="zh-CN" alt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altLang="zh-CN" dirty="0" smtClean="0"/>
              <a:t>Three networks</a:t>
            </a:r>
          </a:p>
          <a:p>
            <a:pPr lvl="1"/>
            <a:r>
              <a:rPr lang="en-US" sz="2400" dirty="0" smtClean="0"/>
              <a:t>Random network</a:t>
            </a:r>
          </a:p>
          <a:p>
            <a:pPr lvl="1"/>
            <a:r>
              <a:rPr lang="en-US" sz="2400" dirty="0" smtClean="0"/>
              <a:t>Small-world network</a:t>
            </a:r>
          </a:p>
          <a:p>
            <a:pPr lvl="1">
              <a:buNone/>
            </a:pPr>
            <a:r>
              <a:rPr lang="en-US" sz="2400" dirty="0" smtClean="0"/>
              <a:t>	Most nodes are not neighbors to one another, but most nodes can be reached from any other node by a small number of hops</a:t>
            </a:r>
          </a:p>
          <a:p>
            <a:pPr lvl="1"/>
            <a:r>
              <a:rPr lang="en-US" sz="2400" dirty="0" smtClean="0"/>
              <a:t>Scale-free network</a:t>
            </a:r>
          </a:p>
          <a:p>
            <a:pPr lvl="1">
              <a:buNone/>
            </a:pPr>
            <a:r>
              <a:rPr lang="en-US" sz="2400" dirty="0" smtClean="0"/>
              <a:t>	The shortest paths between nodes flow through hubs, and if a peripheral node is deleted, it is unlikely that this will interfere with passing a message between other peripheral nodes</a:t>
            </a:r>
            <a:endParaRPr lang="en-US" sz="2400" dirty="0"/>
          </a:p>
        </p:txBody>
      </p:sp>
      <p:sp>
        <p:nvSpPr>
          <p:cNvPr id="4" name="Date Placeholder 3"/>
          <p:cNvSpPr>
            <a:spLocks noGrp="1"/>
          </p:cNvSpPr>
          <p:nvPr>
            <p:ph type="dt" sz="half" idx="10"/>
          </p:nvPr>
        </p:nvSpPr>
        <p:spPr/>
        <p:txBody>
          <a:bodyPr/>
          <a:lstStyle/>
          <a:p>
            <a:pPr>
              <a:defRPr/>
            </a:pPr>
            <a:fld id="{069382FD-A7B2-4413-AEE0-BADBD110DF18}"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24</a:t>
            </a:fld>
            <a:endParaRPr lang="en-US"/>
          </a:p>
        </p:txBody>
      </p:sp>
      <p:sp>
        <p:nvSpPr>
          <p:cNvPr id="6" name="TextBox 5"/>
          <p:cNvSpPr txBox="1"/>
          <p:nvPr/>
        </p:nvSpPr>
        <p:spPr>
          <a:xfrm>
            <a:off x="3239820" y="0"/>
            <a:ext cx="5904180" cy="369332"/>
          </a:xfrm>
          <a:prstGeom prst="rect">
            <a:avLst/>
          </a:prstGeom>
          <a:noFill/>
        </p:spPr>
        <p:txBody>
          <a:bodyPr wrap="none" rtlCol="0">
            <a:spAutoFit/>
          </a:bodyPr>
          <a:lstStyle/>
          <a:p>
            <a:r>
              <a:rPr lang="en-US" altLang="zh-CN" sz="1800" dirty="0" smtClean="0"/>
              <a:t>Simulating a Societal Information System for Healthcare</a:t>
            </a:r>
            <a:endParaRPr lang="zh-CN" altLang="en-US"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457200" y="990600"/>
            <a:ext cx="8229600" cy="4953000"/>
          </a:xfrm>
        </p:spPr>
        <p:txBody>
          <a:bodyPr/>
          <a:lstStyle/>
          <a:p>
            <a:r>
              <a:rPr lang="en-US" altLang="zh-CN" sz="2400" dirty="0" smtClean="0"/>
              <a:t>Strategies of choosing a physician</a:t>
            </a:r>
          </a:p>
          <a:p>
            <a:pPr lvl="1"/>
            <a:r>
              <a:rPr lang="en-US" sz="2400" dirty="0" smtClean="0"/>
              <a:t>Random strategy</a:t>
            </a:r>
          </a:p>
          <a:p>
            <a:pPr lvl="1">
              <a:spcBef>
                <a:spcPts val="600"/>
              </a:spcBef>
            </a:pPr>
            <a:r>
              <a:rPr lang="en-US" sz="2400" dirty="0" smtClean="0"/>
              <a:t>The “Choose one” strategy</a:t>
            </a:r>
          </a:p>
          <a:p>
            <a:pPr lvl="1">
              <a:spcBef>
                <a:spcPts val="0"/>
              </a:spcBef>
              <a:buNone/>
            </a:pPr>
            <a:r>
              <a:rPr lang="en-US" sz="2400" kern="1200" dirty="0" smtClean="0">
                <a:latin typeface="Arial" charset="0"/>
              </a:rPr>
              <a:t>	</a:t>
            </a:r>
            <a:r>
              <a:rPr lang="en-US" sz="2000" kern="1200" dirty="0" smtClean="0">
                <a:latin typeface="Arial" charset="0"/>
              </a:rPr>
              <a:t>Best physician are chosen according to the patient’s evaluations for physicians and friends’ recommendations</a:t>
            </a:r>
          </a:p>
          <a:p>
            <a:pPr lvl="1"/>
            <a:r>
              <a:rPr lang="en-US" sz="2400" dirty="0" smtClean="0"/>
              <a:t>The “</a:t>
            </a:r>
            <a:r>
              <a:rPr lang="en-US" sz="2400" dirty="0" err="1" smtClean="0"/>
              <a:t>Borda</a:t>
            </a:r>
            <a:r>
              <a:rPr lang="en-US" sz="2400" dirty="0" smtClean="0"/>
              <a:t> voting” strategy</a:t>
            </a:r>
          </a:p>
          <a:p>
            <a:pPr lvl="1">
              <a:spcBef>
                <a:spcPts val="0"/>
              </a:spcBef>
              <a:buNone/>
            </a:pPr>
            <a:r>
              <a:rPr lang="en-US" sz="2400" kern="1200" dirty="0" smtClean="0">
                <a:latin typeface="Arial" charset="0"/>
              </a:rPr>
              <a:t>	</a:t>
            </a:r>
            <a:r>
              <a:rPr lang="en-US" sz="2000" kern="1200" dirty="0" smtClean="0">
                <a:latin typeface="Arial" charset="0"/>
              </a:rPr>
              <a:t>A physician is given points which equal to the number of physicians whose evaluations are worse than the evaluations of the given physician. Thereafter the agent adds up all the points gained by the physician in question. The physician with the highest score is chosen</a:t>
            </a:r>
          </a:p>
          <a:p>
            <a:pPr lvl="1"/>
            <a:r>
              <a:rPr lang="en-US" sz="2400" dirty="0" smtClean="0"/>
              <a:t>The “Add and minimize” strategy</a:t>
            </a:r>
          </a:p>
          <a:p>
            <a:pPr lvl="1">
              <a:buNone/>
            </a:pPr>
            <a:r>
              <a:rPr lang="en-US" sz="2400" kern="1200" dirty="0" smtClean="0">
                <a:latin typeface="Arial" charset="0"/>
              </a:rPr>
              <a:t>	</a:t>
            </a:r>
            <a:r>
              <a:rPr lang="en-US" sz="2000" kern="1200" dirty="0" smtClean="0">
                <a:latin typeface="Arial" charset="0"/>
              </a:rPr>
              <a:t>All the non-zero evaluations are added up and the mean value of them for each physician is calculated. Then the Assistant Agent chooses the physician with the minimum mean evaluation</a:t>
            </a:r>
            <a:endParaRPr lang="en-US" sz="2000" dirty="0" smtClean="0"/>
          </a:p>
          <a:p>
            <a:pPr>
              <a:buNone/>
            </a:pPr>
            <a:endParaRPr lang="en-US" sz="2800" dirty="0" smtClean="0"/>
          </a:p>
        </p:txBody>
      </p:sp>
      <p:sp>
        <p:nvSpPr>
          <p:cNvPr id="4" name="Date Placeholder 3"/>
          <p:cNvSpPr>
            <a:spLocks noGrp="1"/>
          </p:cNvSpPr>
          <p:nvPr>
            <p:ph type="dt" sz="half" idx="10"/>
          </p:nvPr>
        </p:nvSpPr>
        <p:spPr/>
        <p:txBody>
          <a:bodyPr/>
          <a:lstStyle/>
          <a:p>
            <a:pPr>
              <a:defRPr/>
            </a:pPr>
            <a:fld id="{4E4E997A-6641-4C09-957B-EA08932D6685}"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25</a:t>
            </a:fld>
            <a:endParaRPr lang="en-US"/>
          </a:p>
        </p:txBody>
      </p:sp>
      <p:sp>
        <p:nvSpPr>
          <p:cNvPr id="6" name="TextBox 5"/>
          <p:cNvSpPr txBox="1"/>
          <p:nvPr/>
        </p:nvSpPr>
        <p:spPr>
          <a:xfrm>
            <a:off x="3239820" y="0"/>
            <a:ext cx="5904180" cy="369332"/>
          </a:xfrm>
          <a:prstGeom prst="rect">
            <a:avLst/>
          </a:prstGeom>
          <a:noFill/>
        </p:spPr>
        <p:txBody>
          <a:bodyPr wrap="none" rtlCol="0">
            <a:spAutoFit/>
          </a:bodyPr>
          <a:lstStyle/>
          <a:p>
            <a:r>
              <a:rPr lang="en-US" altLang="zh-CN" sz="1800" dirty="0" smtClean="0"/>
              <a:t>Simulating a Societal Information System for Healthcare</a:t>
            </a:r>
            <a:endParaRPr lang="zh-CN" altLang="en-US"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altLang="zh-CN" dirty="0" smtClean="0"/>
              <a:t>Waiting strategies</a:t>
            </a:r>
          </a:p>
          <a:p>
            <a:pPr lvl="1"/>
            <a:r>
              <a:rPr lang="en-US" dirty="0" smtClean="0"/>
              <a:t>Waiting</a:t>
            </a:r>
          </a:p>
          <a:p>
            <a:pPr lvl="1"/>
            <a:r>
              <a:rPr lang="en-US" dirty="0" smtClean="0"/>
              <a:t>No waiting</a:t>
            </a:r>
          </a:p>
          <a:p>
            <a:pPr lvl="1"/>
            <a:r>
              <a:rPr lang="en-US" dirty="0" smtClean="0"/>
              <a:t>Waiting with limit</a:t>
            </a:r>
          </a:p>
          <a:p>
            <a:pPr lvl="1">
              <a:buNone/>
            </a:pPr>
            <a:r>
              <a:rPr lang="en-US" sz="2000" dirty="0" smtClean="0"/>
              <a:t>	If the physician chosen is not available, the patient’s Assistant Agent will check whether the physician could be reached in a certain number of days. If it is possible, the patient will make an appointment and wait. If not, the Assistant Agent will choose another physician according to the rules of the same waiting strategy</a:t>
            </a:r>
            <a:endParaRPr lang="en-US" sz="2400" dirty="0" smtClean="0"/>
          </a:p>
        </p:txBody>
      </p:sp>
      <p:sp>
        <p:nvSpPr>
          <p:cNvPr id="4" name="Date Placeholder 3"/>
          <p:cNvSpPr>
            <a:spLocks noGrp="1"/>
          </p:cNvSpPr>
          <p:nvPr>
            <p:ph type="dt" sz="half" idx="10"/>
          </p:nvPr>
        </p:nvSpPr>
        <p:spPr/>
        <p:txBody>
          <a:bodyPr/>
          <a:lstStyle/>
          <a:p>
            <a:pPr>
              <a:defRPr/>
            </a:pPr>
            <a:fld id="{73442B8A-0DFC-4FF7-8040-CDB3094F49A4}"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26</a:t>
            </a:fld>
            <a:endParaRPr lang="en-US"/>
          </a:p>
        </p:txBody>
      </p:sp>
      <p:sp>
        <p:nvSpPr>
          <p:cNvPr id="6" name="TextBox 5"/>
          <p:cNvSpPr txBox="1"/>
          <p:nvPr/>
        </p:nvSpPr>
        <p:spPr>
          <a:xfrm>
            <a:off x="3239820" y="0"/>
            <a:ext cx="5904180" cy="369332"/>
          </a:xfrm>
          <a:prstGeom prst="rect">
            <a:avLst/>
          </a:prstGeom>
          <a:noFill/>
        </p:spPr>
        <p:txBody>
          <a:bodyPr wrap="none" rtlCol="0">
            <a:spAutoFit/>
          </a:bodyPr>
          <a:lstStyle/>
          <a:p>
            <a:r>
              <a:rPr lang="en-US" altLang="zh-CN" sz="1800" dirty="0" smtClean="0"/>
              <a:t>Simulating a Societal Information System for Healthcare</a:t>
            </a:r>
            <a:endParaRPr lang="zh-CN" altLang="en-US"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381000" y="1143000"/>
            <a:ext cx="8229600" cy="4953000"/>
          </a:xfrm>
        </p:spPr>
        <p:txBody>
          <a:bodyPr/>
          <a:lstStyle/>
          <a:p>
            <a:r>
              <a:rPr lang="en-US" altLang="zh-CN" sz="2800" dirty="0" smtClean="0"/>
              <a:t>Simulation settings</a:t>
            </a:r>
          </a:p>
          <a:p>
            <a:pPr lvl="1"/>
            <a:r>
              <a:rPr lang="en-US" sz="2400" dirty="0" smtClean="0"/>
              <a:t>The Capacity knowledge entity</a:t>
            </a:r>
          </a:p>
          <a:p>
            <a:pPr lvl="1">
              <a:buNone/>
            </a:pPr>
            <a:r>
              <a:rPr lang="en-US" sz="2400" dirty="0" smtClean="0"/>
              <a:t>	</a:t>
            </a:r>
            <a:r>
              <a:rPr lang="en-US" sz="2200" dirty="0" smtClean="0"/>
              <a:t>number of patients per day that a given physician can handle</a:t>
            </a:r>
          </a:p>
          <a:p>
            <a:pPr lvl="1"/>
            <a:r>
              <a:rPr lang="en-US" sz="2400" dirty="0" smtClean="0"/>
              <a:t>The Efficiency knowledge entity</a:t>
            </a:r>
          </a:p>
          <a:p>
            <a:pPr lvl="1">
              <a:buNone/>
            </a:pPr>
            <a:r>
              <a:rPr lang="en-US" sz="2400" dirty="0" smtClean="0"/>
              <a:t>	</a:t>
            </a:r>
            <a:r>
              <a:rPr lang="en-US" sz="2200" dirty="0" smtClean="0"/>
              <a:t>the number of days that it takes for a given physician to cure a patient</a:t>
            </a:r>
          </a:p>
          <a:p>
            <a:pPr lvl="1"/>
            <a:r>
              <a:rPr lang="en-US" sz="2400" dirty="0" smtClean="0"/>
              <a:t>The Evaluation knowledge entity</a:t>
            </a:r>
          </a:p>
          <a:p>
            <a:pPr lvl="2"/>
            <a:r>
              <a:rPr lang="en-US" sz="2200" dirty="0" smtClean="0"/>
              <a:t>The number of days the physician in question failed to handle a given patient</a:t>
            </a:r>
          </a:p>
          <a:p>
            <a:pPr lvl="2"/>
            <a:r>
              <a:rPr lang="en-US" sz="2200" dirty="0" smtClean="0"/>
              <a:t>The value of the efficiency knowledge entity</a:t>
            </a:r>
          </a:p>
          <a:p>
            <a:pPr lvl="2"/>
            <a:r>
              <a:rPr lang="en-US" sz="2200" dirty="0" smtClean="0"/>
              <a:t>A random component representing that different patients evaluate the same physician differently</a:t>
            </a:r>
          </a:p>
        </p:txBody>
      </p:sp>
      <p:sp>
        <p:nvSpPr>
          <p:cNvPr id="4" name="Date Placeholder 3"/>
          <p:cNvSpPr>
            <a:spLocks noGrp="1"/>
          </p:cNvSpPr>
          <p:nvPr>
            <p:ph type="dt" sz="half" idx="10"/>
          </p:nvPr>
        </p:nvSpPr>
        <p:spPr/>
        <p:txBody>
          <a:bodyPr/>
          <a:lstStyle/>
          <a:p>
            <a:pPr>
              <a:defRPr/>
            </a:pPr>
            <a:fld id="{F697B8F5-97F7-4EF8-BFA4-875480C87404}"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27</a:t>
            </a:fld>
            <a:endParaRPr lang="en-US"/>
          </a:p>
        </p:txBody>
      </p:sp>
      <p:sp>
        <p:nvSpPr>
          <p:cNvPr id="6" name="TextBox 5"/>
          <p:cNvSpPr txBox="1"/>
          <p:nvPr/>
        </p:nvSpPr>
        <p:spPr>
          <a:xfrm>
            <a:off x="3239820" y="0"/>
            <a:ext cx="5904180" cy="369332"/>
          </a:xfrm>
          <a:prstGeom prst="rect">
            <a:avLst/>
          </a:prstGeom>
          <a:noFill/>
        </p:spPr>
        <p:txBody>
          <a:bodyPr wrap="none" rtlCol="0">
            <a:spAutoFit/>
          </a:bodyPr>
          <a:lstStyle/>
          <a:p>
            <a:r>
              <a:rPr lang="en-US" altLang="zh-CN" sz="1800" dirty="0" smtClean="0"/>
              <a:t>Simulating a Societal Information System for Healthcare</a:t>
            </a:r>
            <a:endParaRPr lang="zh-CN" altLang="en-US"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sz="2400" dirty="0" smtClean="0"/>
              <a:t>365 days, 5,000 patients, 13 physicians</a:t>
            </a:r>
          </a:p>
          <a:p>
            <a:r>
              <a:rPr lang="en-US" sz="2400" dirty="0" smtClean="0"/>
              <a:t>64 random people get sick every day</a:t>
            </a:r>
          </a:p>
          <a:p>
            <a:r>
              <a:rPr lang="en-US" sz="2400" dirty="0" smtClean="0"/>
              <a:t>The Capacity knowledge entity of each physician’s agent was set to 8 patients per day</a:t>
            </a:r>
          </a:p>
          <a:p>
            <a:r>
              <a:rPr lang="en-US" sz="2400" dirty="0" smtClean="0"/>
              <a:t>The Efficiency knowledge entity of each physician’s agent was determined randomly according to a normal distribution (mean: 3, derivation: 2.0)</a:t>
            </a:r>
          </a:p>
          <a:p>
            <a:r>
              <a:rPr lang="en-US" sz="2400" dirty="0" smtClean="0"/>
              <a:t>To make our simulations more realistic, a friend would ignore the patient’s request with a probability = 20%</a:t>
            </a:r>
          </a:p>
          <a:p>
            <a:r>
              <a:rPr lang="en-US" sz="2400" dirty="0" smtClean="0"/>
              <a:t>The results from simulations are in terms of the annual sick days per person and leftover patients who were not taken care of by the end of the last day simulated</a:t>
            </a:r>
            <a:endParaRPr lang="en-US" sz="2400" dirty="0"/>
          </a:p>
        </p:txBody>
      </p:sp>
      <p:sp>
        <p:nvSpPr>
          <p:cNvPr id="4" name="Date Placeholder 3"/>
          <p:cNvSpPr>
            <a:spLocks noGrp="1"/>
          </p:cNvSpPr>
          <p:nvPr>
            <p:ph type="dt" sz="half" idx="10"/>
          </p:nvPr>
        </p:nvSpPr>
        <p:spPr/>
        <p:txBody>
          <a:bodyPr/>
          <a:lstStyle/>
          <a:p>
            <a:pPr>
              <a:defRPr/>
            </a:pPr>
            <a:fld id="{13D3A318-BFEC-4BC6-A3B5-CAF0EFB86651}"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28</a:t>
            </a:fld>
            <a:endParaRPr lang="en-US"/>
          </a:p>
        </p:txBody>
      </p:sp>
      <p:sp>
        <p:nvSpPr>
          <p:cNvPr id="6" name="TextBox 5"/>
          <p:cNvSpPr txBox="1"/>
          <p:nvPr/>
        </p:nvSpPr>
        <p:spPr>
          <a:xfrm>
            <a:off x="3239820" y="0"/>
            <a:ext cx="5904180" cy="369332"/>
          </a:xfrm>
          <a:prstGeom prst="rect">
            <a:avLst/>
          </a:prstGeom>
          <a:noFill/>
        </p:spPr>
        <p:txBody>
          <a:bodyPr wrap="none" rtlCol="0">
            <a:spAutoFit/>
          </a:bodyPr>
          <a:lstStyle/>
          <a:p>
            <a:r>
              <a:rPr lang="en-US" altLang="zh-CN" sz="1800" dirty="0" smtClean="0"/>
              <a:t>Simulating a Societal Information System for Healthcare</a:t>
            </a:r>
            <a:endParaRPr lang="zh-CN" altLang="en-US"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sz="2400" dirty="0" smtClean="0"/>
              <a:t>Our prototype revealed that if a patient adopts the “Waiting” strategy, the “Random” strategy will outperform all the other strategies of choosing a physician. On the other hand, with the “No-waiting” strategy, all the other strategies will outperform the “Random” strategy</a:t>
            </a:r>
          </a:p>
          <a:p>
            <a:r>
              <a:rPr lang="en-US" sz="2400" dirty="0" smtClean="0"/>
              <a:t>If the “Waiting with limit” strategy is adopted, the “Choose one” and “Add and minimize” strategies will show the best performance. By adopting the “Choose one” or “Add and minimize” strategy, in the “No-waiting” and “Waiting-with-limit” cases, the average number of sick days can be reduced by 0.42-1.84 days or 6.2%- 27.1%</a:t>
            </a:r>
          </a:p>
          <a:p>
            <a:endParaRPr lang="en-US" sz="2400" dirty="0" smtClean="0"/>
          </a:p>
          <a:p>
            <a:endParaRPr lang="en-US" sz="2400" dirty="0"/>
          </a:p>
        </p:txBody>
      </p:sp>
      <p:sp>
        <p:nvSpPr>
          <p:cNvPr id="4" name="Date Placeholder 3"/>
          <p:cNvSpPr>
            <a:spLocks noGrp="1"/>
          </p:cNvSpPr>
          <p:nvPr>
            <p:ph type="dt" sz="half" idx="10"/>
          </p:nvPr>
        </p:nvSpPr>
        <p:spPr/>
        <p:txBody>
          <a:bodyPr/>
          <a:lstStyle/>
          <a:p>
            <a:pPr>
              <a:defRPr/>
            </a:pPr>
            <a:fld id="{D5D28932-7148-4808-BFDA-B002117DABCE}"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29</a:t>
            </a:fld>
            <a:endParaRPr lang="en-US"/>
          </a:p>
        </p:txBody>
      </p:sp>
      <p:sp>
        <p:nvSpPr>
          <p:cNvPr id="6" name="TextBox 5"/>
          <p:cNvSpPr txBox="1"/>
          <p:nvPr/>
        </p:nvSpPr>
        <p:spPr>
          <a:xfrm>
            <a:off x="3239820" y="0"/>
            <a:ext cx="5904180" cy="369332"/>
          </a:xfrm>
          <a:prstGeom prst="rect">
            <a:avLst/>
          </a:prstGeom>
          <a:noFill/>
        </p:spPr>
        <p:txBody>
          <a:bodyPr wrap="none" rtlCol="0">
            <a:spAutoFit/>
          </a:bodyPr>
          <a:lstStyle/>
          <a:p>
            <a:r>
              <a:rPr lang="en-US" altLang="zh-CN" sz="1800" dirty="0" smtClean="0"/>
              <a:t>Simulating a Societal Information System for Healthcare</a:t>
            </a:r>
            <a:endParaRPr lang="zh-CN" alt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Overview and Motivation</a:t>
            </a:r>
            <a:endParaRPr lang="zh-CN" altLang="en-US" dirty="0"/>
          </a:p>
        </p:txBody>
      </p:sp>
      <p:sp>
        <p:nvSpPr>
          <p:cNvPr id="3" name="Content Placeholder 2"/>
          <p:cNvSpPr>
            <a:spLocks noGrp="1"/>
          </p:cNvSpPr>
          <p:nvPr>
            <p:ph idx="1"/>
          </p:nvPr>
        </p:nvSpPr>
        <p:spPr/>
        <p:txBody>
          <a:bodyPr/>
          <a:lstStyle/>
          <a:p>
            <a:r>
              <a:rPr lang="en-US" altLang="zh-CN" dirty="0" smtClean="0"/>
              <a:t>Social Challenges</a:t>
            </a:r>
          </a:p>
          <a:p>
            <a:pPr lvl="1"/>
            <a:r>
              <a:rPr lang="en-US" altLang="zh-CN" dirty="0"/>
              <a:t>F</a:t>
            </a:r>
            <a:r>
              <a:rPr lang="en-US" altLang="zh-CN" dirty="0" smtClean="0"/>
              <a:t>actors: size, intersection, consequences </a:t>
            </a:r>
          </a:p>
          <a:p>
            <a:pPr lvl="1"/>
            <a:r>
              <a:rPr lang="en-US" altLang="zh-CN" dirty="0"/>
              <a:t>S</a:t>
            </a:r>
            <a:r>
              <a:rPr lang="en-US" altLang="zh-CN" dirty="0" smtClean="0"/>
              <a:t>carce resource allocation</a:t>
            </a:r>
          </a:p>
          <a:p>
            <a:r>
              <a:rPr lang="en-US" altLang="zh-CN" dirty="0" smtClean="0"/>
              <a:t>Societal Information Systems</a:t>
            </a:r>
          </a:p>
          <a:p>
            <a:r>
              <a:rPr lang="en-US" altLang="zh-CN" dirty="0" smtClean="0"/>
              <a:t>Technical Help</a:t>
            </a:r>
          </a:p>
          <a:p>
            <a:endParaRPr lang="en-US" altLang="zh-CN" dirty="0" smtClean="0"/>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3</a:t>
            </a:fld>
            <a:endParaRPr lang="en-US" dirty="0"/>
          </a:p>
        </p:txBody>
      </p:sp>
      <p:sp>
        <p:nvSpPr>
          <p:cNvPr id="6" name="TextBox 5"/>
          <p:cNvSpPr txBox="1"/>
          <p:nvPr/>
        </p:nvSpPr>
        <p:spPr>
          <a:xfrm>
            <a:off x="6433001" y="0"/>
            <a:ext cx="2710999" cy="369332"/>
          </a:xfrm>
          <a:prstGeom prst="rect">
            <a:avLst/>
          </a:prstGeom>
          <a:noFill/>
        </p:spPr>
        <p:txBody>
          <a:bodyPr wrap="none" rtlCol="0">
            <a:spAutoFit/>
          </a:bodyPr>
          <a:lstStyle/>
          <a:p>
            <a:r>
              <a:rPr lang="en-US" altLang="zh-CN" sz="1800" dirty="0" smtClean="0"/>
              <a:t>Overview and Motivation</a:t>
            </a:r>
            <a:endParaRPr lang="zh-CN" alt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685800"/>
          </a:xfrm>
        </p:spPr>
        <p:txBody>
          <a:bodyPr/>
          <a:lstStyle/>
          <a:p>
            <a:r>
              <a:rPr lang="en-US" dirty="0" smtClean="0"/>
              <a:t>Conclusion</a:t>
            </a:r>
            <a:endParaRPr lang="en-US" dirty="0"/>
          </a:p>
        </p:txBody>
      </p:sp>
      <p:sp>
        <p:nvSpPr>
          <p:cNvPr id="3" name="Content Placeholder 2"/>
          <p:cNvSpPr>
            <a:spLocks noGrp="1"/>
          </p:cNvSpPr>
          <p:nvPr>
            <p:ph idx="1"/>
          </p:nvPr>
        </p:nvSpPr>
        <p:spPr>
          <a:xfrm>
            <a:off x="457200" y="1371600"/>
            <a:ext cx="8229600" cy="4953000"/>
          </a:xfrm>
        </p:spPr>
        <p:txBody>
          <a:bodyPr/>
          <a:lstStyle/>
          <a:p>
            <a:r>
              <a:rPr lang="en-US" altLang="zh-CN" dirty="0" smtClean="0"/>
              <a:t>Difference from other physician recommending websites</a:t>
            </a:r>
          </a:p>
          <a:p>
            <a:pPr lvl="1"/>
            <a:r>
              <a:rPr lang="en-US" dirty="0" smtClean="0"/>
              <a:t>Different criteria</a:t>
            </a:r>
          </a:p>
          <a:p>
            <a:pPr lvl="1">
              <a:buNone/>
            </a:pPr>
            <a:r>
              <a:rPr lang="en-US" sz="2400" dirty="0" smtClean="0"/>
              <a:t>	Websites: punctuality, medical knowledge, time spent on a patient, etc., which are more subjective</a:t>
            </a:r>
          </a:p>
          <a:p>
            <a:pPr lvl="1">
              <a:buNone/>
            </a:pPr>
            <a:r>
              <a:rPr lang="en-US" sz="2400" dirty="0" smtClean="0"/>
              <a:t>	Our work: time it takes to cure a patient, which is more objective and meaningful</a:t>
            </a:r>
          </a:p>
          <a:p>
            <a:pPr lvl="1"/>
            <a:r>
              <a:rPr lang="en-US" dirty="0" smtClean="0"/>
              <a:t>People who make the recommendations</a:t>
            </a:r>
          </a:p>
          <a:p>
            <a:pPr lvl="1">
              <a:buNone/>
            </a:pPr>
            <a:r>
              <a:rPr lang="en-US" sz="2400" dirty="0" smtClean="0"/>
              <a:t>	Websites: strangers may rate the doctors</a:t>
            </a:r>
          </a:p>
          <a:p>
            <a:pPr lvl="1">
              <a:buNone/>
            </a:pPr>
            <a:r>
              <a:rPr lang="en-US" sz="2400" dirty="0" smtClean="0"/>
              <a:t>	Our work: only refer to friends, which are more reliable</a:t>
            </a:r>
            <a:endParaRPr lang="en-US" sz="2400" dirty="0"/>
          </a:p>
        </p:txBody>
      </p:sp>
      <p:sp>
        <p:nvSpPr>
          <p:cNvPr id="4" name="Date Placeholder 3"/>
          <p:cNvSpPr>
            <a:spLocks noGrp="1"/>
          </p:cNvSpPr>
          <p:nvPr>
            <p:ph type="dt" sz="half" idx="10"/>
          </p:nvPr>
        </p:nvSpPr>
        <p:spPr/>
        <p:txBody>
          <a:bodyPr/>
          <a:lstStyle/>
          <a:p>
            <a:pPr>
              <a:defRPr/>
            </a:pPr>
            <a:fld id="{8287531A-CB8B-40E6-9FB5-46841DA1701B}"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30</a:t>
            </a:fld>
            <a:endParaRPr lang="en-US"/>
          </a:p>
        </p:txBody>
      </p:sp>
      <p:sp>
        <p:nvSpPr>
          <p:cNvPr id="6" name="TextBox 5"/>
          <p:cNvSpPr txBox="1"/>
          <p:nvPr/>
        </p:nvSpPr>
        <p:spPr>
          <a:xfrm>
            <a:off x="3239820" y="0"/>
            <a:ext cx="5904180" cy="369332"/>
          </a:xfrm>
          <a:prstGeom prst="rect">
            <a:avLst/>
          </a:prstGeom>
          <a:noFill/>
        </p:spPr>
        <p:txBody>
          <a:bodyPr wrap="none" rtlCol="0">
            <a:spAutoFit/>
          </a:bodyPr>
          <a:lstStyle/>
          <a:p>
            <a:r>
              <a:rPr lang="en-US" altLang="zh-CN" sz="1800" dirty="0" smtClean="0"/>
              <a:t>Simulating a Societal Information System for Healthcare</a:t>
            </a:r>
            <a:endParaRPr lang="zh-CN" altLang="en-US" sz="1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Motivation</a:t>
            </a:r>
          </a:p>
          <a:p>
            <a:r>
              <a:rPr lang="en-US" altLang="zh-CN" dirty="0" smtClean="0"/>
              <a:t>Experiment</a:t>
            </a:r>
          </a:p>
          <a:p>
            <a:pPr lvl="1"/>
            <a:r>
              <a:rPr lang="en-US" altLang="zh-CN" dirty="0" smtClean="0"/>
              <a:t>Personality Types</a:t>
            </a:r>
          </a:p>
          <a:p>
            <a:pPr lvl="1"/>
            <a:r>
              <a:rPr lang="en-US" altLang="zh-CN" dirty="0" smtClean="0"/>
              <a:t>“Who Gets More Cake?” Game</a:t>
            </a:r>
          </a:p>
          <a:p>
            <a:r>
              <a:rPr lang="en-US" altLang="zh-CN" dirty="0" smtClean="0"/>
              <a:t>Analysis</a:t>
            </a:r>
          </a:p>
          <a:p>
            <a:r>
              <a:rPr lang="en-US" altLang="zh-CN" dirty="0" smtClean="0"/>
              <a:t>Conclusion</a:t>
            </a:r>
            <a:endParaRPr lang="zh-CN" altLang="en-US" dirty="0"/>
          </a:p>
        </p:txBody>
      </p:sp>
      <p:sp>
        <p:nvSpPr>
          <p:cNvPr id="4" name="Date Placeholder 3"/>
          <p:cNvSpPr>
            <a:spLocks noGrp="1"/>
          </p:cNvSpPr>
          <p:nvPr>
            <p:ph type="dt" sz="half" idx="10"/>
          </p:nvPr>
        </p:nvSpPr>
        <p:spPr/>
        <p:txBody>
          <a:bodyPr/>
          <a:lstStyle/>
          <a:p>
            <a:pPr>
              <a:defRPr/>
            </a:pPr>
            <a:fld id="{096FE306-DEB3-449E-AD41-C852FC87F07D}"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31</a:t>
            </a:fld>
            <a:endParaRPr lang="en-US"/>
          </a:p>
        </p:txBody>
      </p:sp>
      <p:sp>
        <p:nvSpPr>
          <p:cNvPr id="6" name="TextBox 5"/>
          <p:cNvSpPr txBox="1"/>
          <p:nvPr/>
        </p:nvSpPr>
        <p:spPr>
          <a:xfrm>
            <a:off x="1478376" y="0"/>
            <a:ext cx="7665624" cy="369332"/>
          </a:xfrm>
          <a:prstGeom prst="rect">
            <a:avLst/>
          </a:prstGeom>
          <a:noFill/>
        </p:spPr>
        <p:txBody>
          <a:bodyPr wrap="none" rtlCol="0">
            <a:spAutoFit/>
          </a:bodyPr>
          <a:lstStyle/>
          <a:p>
            <a:r>
              <a:rPr lang="en-US" altLang="zh-CN" sz="1800" dirty="0" smtClean="0"/>
              <a:t>Determining the Effect of Personality Types on Human-Agent Interactions</a:t>
            </a:r>
            <a:endParaRPr lang="zh-CN" altLang="en-US" sz="1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57200" y="1447800"/>
            <a:ext cx="8305800" cy="4953000"/>
          </a:xfrm>
        </p:spPr>
        <p:txBody>
          <a:bodyPr/>
          <a:lstStyle/>
          <a:p>
            <a:pPr marL="0" indent="0">
              <a:buNone/>
            </a:pPr>
            <a:r>
              <a:rPr lang="en-US" altLang="zh-CN" sz="2800" dirty="0" smtClean="0"/>
              <a:t>Because agents affect the everyday life of humans</a:t>
            </a:r>
          </a:p>
          <a:p>
            <a:r>
              <a:rPr lang="en-US" altLang="zh-CN" sz="2800" dirty="0" smtClean="0"/>
              <a:t>To understand how humans would treat agents in a mixed human-agent society</a:t>
            </a:r>
          </a:p>
          <a:p>
            <a:r>
              <a:rPr lang="en-US" altLang="zh-CN" sz="2800" dirty="0"/>
              <a:t>T</a:t>
            </a:r>
            <a:r>
              <a:rPr lang="en-US" altLang="zh-CN" sz="2800" dirty="0" smtClean="0"/>
              <a:t>o find answers to two questions: whether humans possess different attitudes towards other humans and agents, and whether and how the personality type of a human influences his decisions</a:t>
            </a:r>
            <a:endParaRPr lang="en-US" sz="2800" dirty="0"/>
          </a:p>
        </p:txBody>
      </p:sp>
      <p:sp>
        <p:nvSpPr>
          <p:cNvPr id="4" name="Date Placeholder 3"/>
          <p:cNvSpPr>
            <a:spLocks noGrp="1"/>
          </p:cNvSpPr>
          <p:nvPr>
            <p:ph type="dt" sz="half" idx="10"/>
          </p:nvPr>
        </p:nvSpPr>
        <p:spPr/>
        <p:txBody>
          <a:bodyPr/>
          <a:lstStyle/>
          <a:p>
            <a:pPr>
              <a:defRPr/>
            </a:pPr>
            <a:fld id="{E1DA63F8-B339-41DF-A038-22B5ED314ECE}"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32</a:t>
            </a:fld>
            <a:endParaRPr lang="en-US"/>
          </a:p>
        </p:txBody>
      </p:sp>
      <p:sp>
        <p:nvSpPr>
          <p:cNvPr id="6" name="TextBox 5"/>
          <p:cNvSpPr txBox="1"/>
          <p:nvPr/>
        </p:nvSpPr>
        <p:spPr>
          <a:xfrm>
            <a:off x="1478376" y="0"/>
            <a:ext cx="7665624" cy="369332"/>
          </a:xfrm>
          <a:prstGeom prst="rect">
            <a:avLst/>
          </a:prstGeom>
          <a:noFill/>
        </p:spPr>
        <p:txBody>
          <a:bodyPr wrap="none" rtlCol="0">
            <a:spAutoFit/>
          </a:bodyPr>
          <a:lstStyle/>
          <a:p>
            <a:r>
              <a:rPr lang="en-US" altLang="zh-CN" sz="1800" dirty="0" smtClean="0"/>
              <a:t>Determining the Effect of Personality Types on Human-Agent Interactions</a:t>
            </a:r>
            <a:endParaRPr lang="zh-CN" altLang="en-US" sz="1800" dirty="0"/>
          </a:p>
        </p:txBody>
      </p:sp>
    </p:spTree>
    <p:extLst>
      <p:ext uri="{BB962C8B-B14F-4D97-AF65-F5344CB8AC3E}">
        <p14:creationId xmlns:p14="http://schemas.microsoft.com/office/powerpoint/2010/main" xmlns="" val="15496984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a:xfrm>
            <a:off x="457200" y="1447800"/>
            <a:ext cx="8610600" cy="4953000"/>
          </a:xfrm>
        </p:spPr>
        <p:txBody>
          <a:bodyPr/>
          <a:lstStyle/>
          <a:p>
            <a:r>
              <a:rPr lang="en-US" dirty="0" smtClean="0"/>
              <a:t>Test the subjects’ personality types using the </a:t>
            </a:r>
            <a:r>
              <a:rPr lang="en-US" altLang="zh-CN" dirty="0" err="1"/>
              <a:t>Keirsey</a:t>
            </a:r>
            <a:r>
              <a:rPr lang="en-US" altLang="zh-CN" dirty="0"/>
              <a:t> Temperament Sorter-II (KTS-II</a:t>
            </a:r>
            <a:r>
              <a:rPr lang="en-US" altLang="zh-CN" dirty="0" smtClean="0"/>
              <a:t>)</a:t>
            </a:r>
            <a:endParaRPr lang="en-US" dirty="0" smtClean="0"/>
          </a:p>
          <a:p>
            <a:r>
              <a:rPr lang="en-US" dirty="0" smtClean="0"/>
              <a:t>The subjects play the ”Who Gets More Cake?” game</a:t>
            </a:r>
          </a:p>
          <a:p>
            <a:r>
              <a:rPr lang="en-US" dirty="0" smtClean="0"/>
              <a:t>73 students participated in the experiment</a:t>
            </a:r>
            <a:endParaRPr lang="en-US" dirty="0"/>
          </a:p>
        </p:txBody>
      </p:sp>
      <p:sp>
        <p:nvSpPr>
          <p:cNvPr id="4" name="Date Placeholder 3"/>
          <p:cNvSpPr>
            <a:spLocks noGrp="1"/>
          </p:cNvSpPr>
          <p:nvPr>
            <p:ph type="dt" sz="half" idx="10"/>
          </p:nvPr>
        </p:nvSpPr>
        <p:spPr/>
        <p:txBody>
          <a:bodyPr/>
          <a:lstStyle/>
          <a:p>
            <a:pPr>
              <a:defRPr/>
            </a:pPr>
            <a:fld id="{B18DFC19-A280-4D64-9892-967A34DF12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33</a:t>
            </a:fld>
            <a:endParaRPr lang="en-US"/>
          </a:p>
        </p:txBody>
      </p:sp>
      <p:sp>
        <p:nvSpPr>
          <p:cNvPr id="6" name="TextBox 5"/>
          <p:cNvSpPr txBox="1"/>
          <p:nvPr/>
        </p:nvSpPr>
        <p:spPr>
          <a:xfrm>
            <a:off x="1478376" y="0"/>
            <a:ext cx="7665624" cy="369332"/>
          </a:xfrm>
          <a:prstGeom prst="rect">
            <a:avLst/>
          </a:prstGeom>
          <a:noFill/>
        </p:spPr>
        <p:txBody>
          <a:bodyPr wrap="none" rtlCol="0">
            <a:spAutoFit/>
          </a:bodyPr>
          <a:lstStyle/>
          <a:p>
            <a:r>
              <a:rPr lang="en-US" altLang="zh-CN" sz="1800" dirty="0" smtClean="0"/>
              <a:t>Determining the Effect of Personality Types on Human-Agent Interactions</a:t>
            </a:r>
            <a:endParaRPr lang="zh-CN" altLang="en-US" sz="1800" dirty="0"/>
          </a:p>
        </p:txBody>
      </p:sp>
    </p:spTree>
    <p:extLst>
      <p:ext uri="{BB962C8B-B14F-4D97-AF65-F5344CB8AC3E}">
        <p14:creationId xmlns:p14="http://schemas.microsoft.com/office/powerpoint/2010/main" xmlns="" val="28660737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Experiment - Personality Types</a:t>
            </a:r>
            <a:endParaRPr lang="zh-CN" altLang="en-US" dirty="0"/>
          </a:p>
        </p:txBody>
      </p:sp>
      <p:sp>
        <p:nvSpPr>
          <p:cNvPr id="3" name="Content Placeholder 2"/>
          <p:cNvSpPr>
            <a:spLocks noGrp="1"/>
          </p:cNvSpPr>
          <p:nvPr>
            <p:ph idx="1"/>
          </p:nvPr>
        </p:nvSpPr>
        <p:spPr/>
        <p:txBody>
          <a:bodyPr/>
          <a:lstStyle/>
          <a:p>
            <a:r>
              <a:rPr lang="en-US" altLang="zh-CN" sz="2800" dirty="0" smtClean="0"/>
              <a:t>KTS-II classifies people into four temperament groups according to two basic dimensions of personality: what people say (communication) and what people do (action)</a:t>
            </a:r>
          </a:p>
          <a:p>
            <a:r>
              <a:rPr lang="en-US" altLang="zh-CN" sz="2800" dirty="0" smtClean="0"/>
              <a:t>The temperaments are Artisan, Guardian, Rational, Idealist</a:t>
            </a:r>
          </a:p>
          <a:p>
            <a:endParaRPr lang="en-US" altLang="zh-CN" sz="2000" dirty="0" smtClean="0"/>
          </a:p>
          <a:p>
            <a:endParaRPr lang="en-US" altLang="zh-CN" sz="2000" dirty="0" smtClean="0"/>
          </a:p>
          <a:p>
            <a:endParaRPr lang="en-US" altLang="zh-CN" sz="2000" dirty="0" smtClean="0"/>
          </a:p>
          <a:p>
            <a:endParaRPr lang="en-US" altLang="zh-CN" sz="2000" dirty="0" smtClean="0"/>
          </a:p>
          <a:p>
            <a:pPr marL="0" indent="0" algn="ctr">
              <a:buNone/>
            </a:pPr>
            <a:endParaRPr lang="en-US" altLang="zh-CN" sz="1600" dirty="0" smtClean="0"/>
          </a:p>
          <a:p>
            <a:pPr marL="0" indent="0" algn="ctr">
              <a:buNone/>
            </a:pPr>
            <a:r>
              <a:rPr lang="en-US" altLang="zh-CN" sz="1600" dirty="0" smtClean="0"/>
              <a:t>D</a:t>
            </a:r>
            <a:r>
              <a:rPr lang="en-US" altLang="zh-CN" sz="1600" dirty="0"/>
              <a:t>. </a:t>
            </a:r>
            <a:r>
              <a:rPr lang="en-US" altLang="zh-CN" sz="1600" dirty="0" err="1"/>
              <a:t>Keirsey</a:t>
            </a:r>
            <a:r>
              <a:rPr lang="en-US" altLang="zh-CN" sz="1600" dirty="0"/>
              <a:t>, </a:t>
            </a:r>
            <a:r>
              <a:rPr lang="en-US" altLang="zh-CN" sz="1600" dirty="0" smtClean="0"/>
              <a:t>“Please </a:t>
            </a:r>
            <a:r>
              <a:rPr lang="en-US" altLang="zh-CN" sz="1600" dirty="0"/>
              <a:t>Understand Me </a:t>
            </a:r>
            <a:r>
              <a:rPr lang="en-US" altLang="zh-CN" sz="1600" dirty="0" smtClean="0"/>
              <a:t>II,” </a:t>
            </a:r>
            <a:r>
              <a:rPr lang="en-US" altLang="zh-CN" sz="1600" i="1" dirty="0"/>
              <a:t>Prometheus Nemesis</a:t>
            </a:r>
            <a:r>
              <a:rPr lang="en-US" altLang="zh-CN" sz="1600" dirty="0"/>
              <a:t>, 1998</a:t>
            </a:r>
            <a:endParaRPr lang="en-US" altLang="zh-CN" sz="1600" dirty="0" smtClean="0"/>
          </a:p>
          <a:p>
            <a:endParaRPr lang="en-US" altLang="zh-CN" sz="2000" dirty="0" smtClean="0"/>
          </a:p>
          <a:p>
            <a:endParaRPr lang="en-US" altLang="zh-CN" sz="2000" dirty="0" smtClean="0"/>
          </a:p>
          <a:p>
            <a:pPr algn="ctr">
              <a:buNone/>
            </a:pPr>
            <a:endParaRPr lang="zh-CN" altLang="en-US" sz="2000" dirty="0"/>
          </a:p>
        </p:txBody>
      </p:sp>
      <p:sp>
        <p:nvSpPr>
          <p:cNvPr id="4" name="Date Placeholder 3"/>
          <p:cNvSpPr>
            <a:spLocks noGrp="1"/>
          </p:cNvSpPr>
          <p:nvPr>
            <p:ph type="dt" sz="half" idx="10"/>
          </p:nvPr>
        </p:nvSpPr>
        <p:spPr/>
        <p:txBody>
          <a:bodyPr/>
          <a:lstStyle/>
          <a:p>
            <a:pPr>
              <a:defRPr/>
            </a:pPr>
            <a:fld id="{FA1BCB70-61E8-486A-958E-957E19DCBF6B}"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34</a:t>
            </a:fld>
            <a:endParaRPr 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3400" y="3962400"/>
            <a:ext cx="3959327"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1478376" y="0"/>
            <a:ext cx="7665624" cy="369332"/>
          </a:xfrm>
          <a:prstGeom prst="rect">
            <a:avLst/>
          </a:prstGeom>
          <a:noFill/>
        </p:spPr>
        <p:txBody>
          <a:bodyPr wrap="none" rtlCol="0">
            <a:spAutoFit/>
          </a:bodyPr>
          <a:lstStyle/>
          <a:p>
            <a:r>
              <a:rPr lang="en-US" altLang="zh-CN" sz="1800" dirty="0" smtClean="0"/>
              <a:t>Determining the Effect of Personality Types on Human-Agent Interactions</a:t>
            </a:r>
            <a:endParaRPr lang="zh-CN" altLang="en-US" sz="1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Experiment - Personality Types</a:t>
            </a:r>
            <a:endParaRPr lang="en-US" dirty="0"/>
          </a:p>
        </p:txBody>
      </p:sp>
      <p:sp>
        <p:nvSpPr>
          <p:cNvPr id="3" name="Content Placeholder 2"/>
          <p:cNvSpPr>
            <a:spLocks noGrp="1"/>
          </p:cNvSpPr>
          <p:nvPr>
            <p:ph idx="1"/>
          </p:nvPr>
        </p:nvSpPr>
        <p:spPr/>
        <p:txBody>
          <a:bodyPr/>
          <a:lstStyle/>
          <a:p>
            <a:r>
              <a:rPr lang="en-US" sz="2400" dirty="0" smtClean="0"/>
              <a:t>Myers-Briggs </a:t>
            </a:r>
            <a:r>
              <a:rPr lang="en-US" sz="2400" dirty="0"/>
              <a:t>Type Indicator (MBTI) </a:t>
            </a:r>
            <a:endParaRPr lang="en-US" sz="2400" dirty="0" smtClean="0"/>
          </a:p>
          <a:p>
            <a:r>
              <a:rPr lang="en-US" sz="2400" dirty="0" smtClean="0"/>
              <a:t>Four dichotomies</a:t>
            </a:r>
          </a:p>
          <a:p>
            <a:pPr lvl="1"/>
            <a:r>
              <a:rPr lang="en-US" sz="2000" dirty="0"/>
              <a:t>Extraversion (E) - Introversion (I</a:t>
            </a:r>
            <a:r>
              <a:rPr lang="en-US" sz="2000" dirty="0" smtClean="0"/>
              <a:t>) </a:t>
            </a:r>
          </a:p>
          <a:p>
            <a:pPr lvl="1"/>
            <a:r>
              <a:rPr lang="en-US" sz="2000" dirty="0" smtClean="0"/>
              <a:t>Sensing </a:t>
            </a:r>
            <a:r>
              <a:rPr lang="en-US" sz="2000" dirty="0"/>
              <a:t>(S) - </a:t>
            </a:r>
            <a:r>
              <a:rPr lang="en-US" sz="2000" dirty="0" err="1"/>
              <a:t>iNtuition</a:t>
            </a:r>
            <a:r>
              <a:rPr lang="en-US" sz="2000" dirty="0"/>
              <a:t> (</a:t>
            </a:r>
            <a:r>
              <a:rPr lang="en-US" sz="2000" dirty="0" smtClean="0"/>
              <a:t>N)</a:t>
            </a:r>
          </a:p>
          <a:p>
            <a:pPr lvl="1"/>
            <a:r>
              <a:rPr lang="en-US" sz="2000" dirty="0" smtClean="0"/>
              <a:t>Thinking </a:t>
            </a:r>
            <a:r>
              <a:rPr lang="en-US" sz="2000" dirty="0"/>
              <a:t>(T) - Feeling (</a:t>
            </a:r>
            <a:r>
              <a:rPr lang="en-US" sz="2000" dirty="0" smtClean="0"/>
              <a:t>F)</a:t>
            </a:r>
          </a:p>
          <a:p>
            <a:pPr lvl="1"/>
            <a:r>
              <a:rPr lang="en-US" sz="2000" dirty="0" smtClean="0"/>
              <a:t>Judging </a:t>
            </a:r>
            <a:r>
              <a:rPr lang="en-US" sz="2000" dirty="0"/>
              <a:t>(J) - Perception (</a:t>
            </a:r>
            <a:r>
              <a:rPr lang="en-US" sz="2000" dirty="0" smtClean="0"/>
              <a:t>P)</a:t>
            </a:r>
          </a:p>
          <a:p>
            <a:r>
              <a:rPr lang="en-US" sz="2400" dirty="0"/>
              <a:t>The result of the </a:t>
            </a:r>
            <a:r>
              <a:rPr lang="en-US" sz="2400" dirty="0" smtClean="0"/>
              <a:t>MBTI assessment is </a:t>
            </a:r>
            <a:r>
              <a:rPr lang="en-US" sz="2400" dirty="0"/>
              <a:t>a four-letter personality type, with one letter coming from each </a:t>
            </a:r>
            <a:r>
              <a:rPr lang="en-US" sz="2400" dirty="0" smtClean="0"/>
              <a:t>dichotomy</a:t>
            </a:r>
          </a:p>
          <a:p>
            <a:r>
              <a:rPr lang="en-US" sz="2400" dirty="0"/>
              <a:t>Each temperament </a:t>
            </a:r>
            <a:r>
              <a:rPr lang="en-US" sz="2400" dirty="0" smtClean="0"/>
              <a:t>of KTS-II test has </a:t>
            </a:r>
            <a:r>
              <a:rPr lang="en-US" sz="2400" dirty="0"/>
              <a:t>four </a:t>
            </a:r>
            <a:r>
              <a:rPr lang="en-US" sz="2400" dirty="0" smtClean="0"/>
              <a:t>variants, corresponding to 4 of the 16 MBTI types</a:t>
            </a:r>
            <a:endParaRPr lang="en-US" sz="1600" dirty="0" smtClean="0"/>
          </a:p>
          <a:p>
            <a:pPr marL="0" indent="0" algn="ctr">
              <a:buNone/>
            </a:pPr>
            <a:r>
              <a:rPr lang="en-US" sz="1600" dirty="0" smtClean="0"/>
              <a:t>Myers </a:t>
            </a:r>
            <a:r>
              <a:rPr lang="en-US" sz="1600" dirty="0"/>
              <a:t>and P. Myers, </a:t>
            </a:r>
            <a:r>
              <a:rPr lang="en-US" sz="1600" i="1" dirty="0" smtClean="0"/>
              <a:t>Gifts </a:t>
            </a:r>
            <a:r>
              <a:rPr lang="en-US" sz="1600" i="1" dirty="0"/>
              <a:t>Differing: Understanding Personality </a:t>
            </a:r>
            <a:r>
              <a:rPr lang="en-US" sz="1600" i="1" dirty="0" smtClean="0"/>
              <a:t>Type</a:t>
            </a:r>
            <a:r>
              <a:rPr lang="en-US" sz="1600" dirty="0"/>
              <a:t>,</a:t>
            </a:r>
            <a:endParaRPr lang="en-US" sz="1600" dirty="0" smtClean="0"/>
          </a:p>
          <a:p>
            <a:pPr marL="0" indent="0" algn="ctr">
              <a:buNone/>
            </a:pPr>
            <a:r>
              <a:rPr lang="en-US" sz="1600" dirty="0" smtClean="0"/>
              <a:t>Davies-Black </a:t>
            </a:r>
            <a:r>
              <a:rPr lang="en-US" sz="1600" dirty="0"/>
              <a:t>Pub., 1980.</a:t>
            </a:r>
            <a:endParaRPr lang="en-US" sz="1600" dirty="0" smtClean="0"/>
          </a:p>
          <a:p>
            <a:endParaRPr lang="en-US" dirty="0"/>
          </a:p>
        </p:txBody>
      </p:sp>
      <p:sp>
        <p:nvSpPr>
          <p:cNvPr id="4" name="Date Placeholder 3"/>
          <p:cNvSpPr>
            <a:spLocks noGrp="1"/>
          </p:cNvSpPr>
          <p:nvPr>
            <p:ph type="dt" sz="half" idx="10"/>
          </p:nvPr>
        </p:nvSpPr>
        <p:spPr/>
        <p:txBody>
          <a:bodyPr/>
          <a:lstStyle/>
          <a:p>
            <a:pPr>
              <a:defRPr/>
            </a:pPr>
            <a:fld id="{7FDED578-C889-4521-BE6B-41EA0AC668AC}"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35</a:t>
            </a:fld>
            <a:endParaRPr lang="en-US"/>
          </a:p>
        </p:txBody>
      </p:sp>
      <p:sp>
        <p:nvSpPr>
          <p:cNvPr id="6" name="TextBox 5"/>
          <p:cNvSpPr txBox="1"/>
          <p:nvPr/>
        </p:nvSpPr>
        <p:spPr>
          <a:xfrm>
            <a:off x="1478376" y="0"/>
            <a:ext cx="7665624" cy="369332"/>
          </a:xfrm>
          <a:prstGeom prst="rect">
            <a:avLst/>
          </a:prstGeom>
          <a:noFill/>
        </p:spPr>
        <p:txBody>
          <a:bodyPr wrap="none" rtlCol="0">
            <a:spAutoFit/>
          </a:bodyPr>
          <a:lstStyle/>
          <a:p>
            <a:r>
              <a:rPr lang="en-US" altLang="zh-CN" sz="1800" dirty="0" smtClean="0"/>
              <a:t>Determining the Effect of Personality Types on Human-Agent Interactions</a:t>
            </a:r>
            <a:endParaRPr lang="zh-CN" altLang="en-US" sz="1800" dirty="0"/>
          </a:p>
        </p:txBody>
      </p:sp>
    </p:spTree>
    <p:extLst>
      <p:ext uri="{BB962C8B-B14F-4D97-AF65-F5344CB8AC3E}">
        <p14:creationId xmlns:p14="http://schemas.microsoft.com/office/powerpoint/2010/main" xmlns="" val="24183574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Experiment - </a:t>
            </a:r>
            <a:r>
              <a:rPr lang="en-US" sz="3200" dirty="0" smtClean="0"/>
              <a:t>“Who Gets More Cake?” Game</a:t>
            </a:r>
            <a:endParaRPr lang="en-US" sz="3200" dirty="0"/>
          </a:p>
        </p:txBody>
      </p:sp>
      <p:sp>
        <p:nvSpPr>
          <p:cNvPr id="3" name="Content Placeholder 2"/>
          <p:cNvSpPr>
            <a:spLocks noGrp="1"/>
          </p:cNvSpPr>
          <p:nvPr>
            <p:ph idx="1"/>
          </p:nvPr>
        </p:nvSpPr>
        <p:spPr/>
        <p:txBody>
          <a:bodyPr/>
          <a:lstStyle/>
          <a:p>
            <a:r>
              <a:rPr lang="en-US" sz="2800" dirty="0" smtClean="0"/>
              <a:t>Variant of the classic cake-cutting game</a:t>
            </a:r>
          </a:p>
          <a:p>
            <a:r>
              <a:rPr lang="en-US" altLang="zh-CN" sz="2800" dirty="0" smtClean="0"/>
              <a:t>Three players try to divide the cake:</a:t>
            </a:r>
          </a:p>
          <a:p>
            <a:pPr lvl="1"/>
            <a:r>
              <a:rPr lang="en-US" altLang="zh-CN" sz="2400" dirty="0" smtClean="0"/>
              <a:t>The human subject/participant</a:t>
            </a:r>
          </a:p>
          <a:p>
            <a:pPr lvl="1"/>
            <a:r>
              <a:rPr lang="en-US" altLang="zh-CN" sz="2400" dirty="0" smtClean="0"/>
              <a:t>A simulated human</a:t>
            </a:r>
          </a:p>
          <a:p>
            <a:pPr lvl="1"/>
            <a:r>
              <a:rPr lang="en-US" altLang="zh-CN" sz="2400" dirty="0" smtClean="0"/>
              <a:t>An agent/robot (the robot has a way to convert the cake into the energy it needs to move) </a:t>
            </a:r>
          </a:p>
          <a:p>
            <a:r>
              <a:rPr lang="en-US" altLang="zh-CN" sz="2800" dirty="0" smtClean="0"/>
              <a:t>Players indicate how they would like to cut the cake into three pieces, by drawing two lines/cuts on their own picture of the cake</a:t>
            </a:r>
          </a:p>
          <a:p>
            <a:r>
              <a:rPr lang="en-US" altLang="zh-CN" sz="2800" dirty="0" smtClean="0"/>
              <a:t>Each participant plays the game 3 times with different simulated humans and different cakes</a:t>
            </a:r>
          </a:p>
        </p:txBody>
      </p:sp>
      <p:sp>
        <p:nvSpPr>
          <p:cNvPr id="4" name="Date Placeholder 3"/>
          <p:cNvSpPr>
            <a:spLocks noGrp="1"/>
          </p:cNvSpPr>
          <p:nvPr>
            <p:ph type="dt" sz="half" idx="10"/>
          </p:nvPr>
        </p:nvSpPr>
        <p:spPr/>
        <p:txBody>
          <a:bodyPr/>
          <a:lstStyle/>
          <a:p>
            <a:pPr>
              <a:defRPr/>
            </a:pPr>
            <a:fld id="{E8729AAE-EEBA-481D-BC52-4F85031EEF45}"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36</a:t>
            </a:fld>
            <a:endParaRPr lang="en-US"/>
          </a:p>
        </p:txBody>
      </p:sp>
      <p:sp>
        <p:nvSpPr>
          <p:cNvPr id="6" name="TextBox 5"/>
          <p:cNvSpPr txBox="1"/>
          <p:nvPr/>
        </p:nvSpPr>
        <p:spPr>
          <a:xfrm>
            <a:off x="1478376" y="0"/>
            <a:ext cx="7665624" cy="369332"/>
          </a:xfrm>
          <a:prstGeom prst="rect">
            <a:avLst/>
          </a:prstGeom>
          <a:noFill/>
        </p:spPr>
        <p:txBody>
          <a:bodyPr wrap="none" rtlCol="0">
            <a:spAutoFit/>
          </a:bodyPr>
          <a:lstStyle/>
          <a:p>
            <a:r>
              <a:rPr lang="en-US" altLang="zh-CN" sz="1800" dirty="0" smtClean="0"/>
              <a:t>Determining the Effect of Personality Types on Human-Agent Interactions</a:t>
            </a:r>
            <a:endParaRPr lang="zh-CN" altLang="en-US" sz="1800" dirty="0"/>
          </a:p>
        </p:txBody>
      </p:sp>
    </p:spTree>
    <p:extLst>
      <p:ext uri="{BB962C8B-B14F-4D97-AF65-F5344CB8AC3E}">
        <p14:creationId xmlns:p14="http://schemas.microsoft.com/office/powerpoint/2010/main" xmlns="" val="22169572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Experiment - “Who Gets More Cake?” Game</a:t>
            </a:r>
            <a:endParaRPr lang="en-US" sz="3200" dirty="0"/>
          </a:p>
        </p:txBody>
      </p:sp>
      <p:sp>
        <p:nvSpPr>
          <p:cNvPr id="3" name="Content Placeholder 2"/>
          <p:cNvSpPr>
            <a:spLocks noGrp="1"/>
          </p:cNvSpPr>
          <p:nvPr>
            <p:ph idx="1"/>
          </p:nvPr>
        </p:nvSpPr>
        <p:spPr>
          <a:xfrm>
            <a:off x="304800" y="1295400"/>
            <a:ext cx="8534400" cy="5257800"/>
          </a:xfrm>
        </p:spPr>
        <p:txBody>
          <a:bodyPr/>
          <a:lstStyle/>
          <a:p>
            <a:r>
              <a:rPr lang="en-US" altLang="zh-CN" sz="2400" dirty="0" smtClean="0"/>
              <a:t>To decide how the cake is divided (a fair protocol proposed by </a:t>
            </a:r>
            <a:r>
              <a:rPr lang="en-US" altLang="zh-CN" sz="2400" dirty="0" err="1" smtClean="0"/>
              <a:t>Iyer</a:t>
            </a:r>
            <a:r>
              <a:rPr lang="en-US" altLang="zh-CN" sz="2400" dirty="0" smtClean="0"/>
              <a:t> and Huhns): </a:t>
            </a:r>
          </a:p>
          <a:p>
            <a:pPr lvl="1"/>
            <a:r>
              <a:rPr lang="en-US" altLang="zh-CN" sz="2000" dirty="0"/>
              <a:t>W</a:t>
            </a:r>
            <a:r>
              <a:rPr lang="en-US" altLang="zh-CN" sz="2000" dirty="0" smtClean="0"/>
              <a:t>hoever has drawn the left-most cut will get the left side of the cake from the edge to this cut</a:t>
            </a:r>
          </a:p>
          <a:p>
            <a:pPr lvl="1"/>
            <a:r>
              <a:rPr lang="en-US" altLang="zh-CN" sz="2000" dirty="0" smtClean="0"/>
              <a:t>Of the remaining two players, whoever has drawn the right-most cut will get the right side of the cake from this cut to the right edge</a:t>
            </a:r>
          </a:p>
          <a:p>
            <a:pPr lvl="1"/>
            <a:r>
              <a:rPr lang="en-US" altLang="zh-CN" sz="2000" dirty="0" smtClean="0"/>
              <a:t>The third player will get the portion in the middle indicated by that player's two cuts</a:t>
            </a:r>
          </a:p>
          <a:p>
            <a:r>
              <a:rPr lang="en-US" altLang="zh-CN" sz="2400" dirty="0" smtClean="0"/>
              <a:t>At last, the subjects are asked to whom they would like to give the leftover cake</a:t>
            </a:r>
          </a:p>
          <a:p>
            <a:endParaRPr lang="en-US" altLang="zh-CN" sz="2400" dirty="0" smtClean="0"/>
          </a:p>
          <a:p>
            <a:pPr algn="ctr">
              <a:buNone/>
            </a:pPr>
            <a:endParaRPr lang="en-US" altLang="zh-CN" sz="2000" dirty="0" smtClean="0"/>
          </a:p>
          <a:p>
            <a:pPr marL="0" indent="0" algn="ctr">
              <a:buNone/>
            </a:pPr>
            <a:endParaRPr lang="en-US" altLang="zh-CN" sz="1400" dirty="0" smtClean="0"/>
          </a:p>
          <a:p>
            <a:pPr marL="0" indent="0" algn="ctr">
              <a:buNone/>
            </a:pPr>
            <a:r>
              <a:rPr lang="en-US" altLang="zh-CN" sz="1400" dirty="0" smtClean="0"/>
              <a:t>K. </a:t>
            </a:r>
            <a:r>
              <a:rPr lang="en-US" altLang="zh-CN" sz="1400" dirty="0" err="1" smtClean="0"/>
              <a:t>Iyer</a:t>
            </a:r>
            <a:r>
              <a:rPr lang="en-US" altLang="zh-CN" sz="1400" dirty="0" smtClean="0"/>
              <a:t> and M. N. </a:t>
            </a:r>
            <a:r>
              <a:rPr lang="en-US" altLang="zh-CN" sz="1400" dirty="0" err="1" smtClean="0"/>
              <a:t>Huhns</a:t>
            </a:r>
            <a:r>
              <a:rPr lang="en-US" altLang="zh-CN" sz="1400" dirty="0" smtClean="0"/>
              <a:t>, “</a:t>
            </a:r>
            <a:r>
              <a:rPr lang="en-US" altLang="zh-CN" sz="1400" dirty="0" err="1" smtClean="0"/>
              <a:t>Multiagent</a:t>
            </a:r>
            <a:r>
              <a:rPr lang="en-US" altLang="zh-CN" sz="1400" dirty="0" smtClean="0"/>
              <a:t> negotiation for fair and unbiased resource allocation,” in </a:t>
            </a:r>
            <a:r>
              <a:rPr lang="en-US" altLang="zh-CN" sz="1400" i="1" dirty="0" smtClean="0"/>
              <a:t>OTM Conferences, Lecture Notes in Computer Science</a:t>
            </a:r>
            <a:r>
              <a:rPr lang="en-US" altLang="zh-CN" sz="1400" dirty="0" smtClean="0"/>
              <a:t>. Springer, 2005</a:t>
            </a:r>
            <a:endParaRPr lang="en-US" altLang="zh-CN" sz="1400" dirty="0"/>
          </a:p>
        </p:txBody>
      </p:sp>
      <p:sp>
        <p:nvSpPr>
          <p:cNvPr id="4" name="Date Placeholder 3"/>
          <p:cNvSpPr>
            <a:spLocks noGrp="1"/>
          </p:cNvSpPr>
          <p:nvPr>
            <p:ph type="dt" sz="half" idx="10"/>
          </p:nvPr>
        </p:nvSpPr>
        <p:spPr/>
        <p:txBody>
          <a:bodyPr/>
          <a:lstStyle/>
          <a:p>
            <a:pPr>
              <a:defRPr/>
            </a:pPr>
            <a:fld id="{62E090BB-7913-4502-BDA5-836993E37F14}"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37</a:t>
            </a:fld>
            <a:endParaRPr lang="en-US"/>
          </a:p>
        </p:txBody>
      </p:sp>
      <p:pic>
        <p:nvPicPr>
          <p:cNvPr id="1026" name="Picture 2" descr="C:\Users\admin\Dropbox\cakeGame\cakeproj\localversion\zcake23.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53009" y="4953000"/>
            <a:ext cx="1638300" cy="823913"/>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Users\admin\Dropbox\cakeGame\cakeproj\localversion\zcake21.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90509" y="4953000"/>
            <a:ext cx="1638300" cy="823913"/>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C:\Users\admin\Dropbox\cakeGame\cakeproj\localversion\zcake22.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962400" y="4953001"/>
            <a:ext cx="1666709" cy="8382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1478376" y="0"/>
            <a:ext cx="7665624" cy="369332"/>
          </a:xfrm>
          <a:prstGeom prst="rect">
            <a:avLst/>
          </a:prstGeom>
          <a:noFill/>
        </p:spPr>
        <p:txBody>
          <a:bodyPr wrap="none" rtlCol="0">
            <a:spAutoFit/>
          </a:bodyPr>
          <a:lstStyle/>
          <a:p>
            <a:r>
              <a:rPr lang="en-US" altLang="zh-CN" sz="1800" dirty="0" smtClean="0"/>
              <a:t>Determining the Effect of Personality Types on Human-Agent Interactions</a:t>
            </a:r>
            <a:endParaRPr lang="zh-CN" altLang="en-US" sz="1800" dirty="0"/>
          </a:p>
        </p:txBody>
      </p:sp>
    </p:spTree>
    <p:extLst>
      <p:ext uri="{BB962C8B-B14F-4D97-AF65-F5344CB8AC3E}">
        <p14:creationId xmlns:p14="http://schemas.microsoft.com/office/powerpoint/2010/main" xmlns="" val="28231341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altLang="zh-CN" sz="2400" dirty="0" smtClean="0"/>
              <a:t>Two aspects</a:t>
            </a:r>
          </a:p>
          <a:p>
            <a:pPr lvl="1"/>
            <a:r>
              <a:rPr lang="en-US" altLang="zh-CN" sz="2200" dirty="0" smtClean="0"/>
              <a:t>Tendency</a:t>
            </a:r>
          </a:p>
          <a:p>
            <a:pPr lvl="1"/>
            <a:r>
              <a:rPr lang="en-US" altLang="zh-CN" sz="2200" dirty="0" smtClean="0"/>
              <a:t>Consistency</a:t>
            </a:r>
          </a:p>
          <a:p>
            <a:pPr lvl="1"/>
            <a:endParaRPr lang="en-US" altLang="zh-CN" sz="2000" dirty="0" smtClean="0"/>
          </a:p>
          <a:p>
            <a:r>
              <a:rPr lang="en-US" altLang="zh-CN" sz="2400" dirty="0" smtClean="0"/>
              <a:t>Statistical measures</a:t>
            </a:r>
          </a:p>
          <a:p>
            <a:pPr lvl="1"/>
            <a:r>
              <a:rPr lang="en-US" sz="2200" dirty="0" smtClean="0"/>
              <a:t>Pearson’s chi-squared test or Fisher’s exact test, which evaluates the degree of independence between two nominal variables</a:t>
            </a:r>
          </a:p>
          <a:p>
            <a:pPr lvl="1"/>
            <a:r>
              <a:rPr lang="en-US" sz="2200" dirty="0" smtClean="0"/>
              <a:t>Cramer’s V, which is an effect size measure of association between two nominal variables</a:t>
            </a:r>
          </a:p>
          <a:p>
            <a:pPr lvl="1"/>
            <a:r>
              <a:rPr lang="en-US" sz="2200" dirty="0" smtClean="0"/>
              <a:t>Goodman and </a:t>
            </a:r>
            <a:r>
              <a:rPr lang="en-US" sz="2200" dirty="0" err="1" smtClean="0"/>
              <a:t>Kruskal’s</a:t>
            </a:r>
            <a:r>
              <a:rPr lang="en-US" sz="2200" dirty="0" smtClean="0"/>
              <a:t> lambda, to check whether knowing a person’s personality would help to predict his choice in the game (</a:t>
            </a:r>
            <a:r>
              <a:rPr lang="el-GR" sz="2200" dirty="0" smtClean="0"/>
              <a:t>λ</a:t>
            </a:r>
            <a:r>
              <a:rPr lang="en-US" sz="2200" baseline="-25000" dirty="0" smtClean="0"/>
              <a:t>1</a:t>
            </a:r>
            <a:r>
              <a:rPr lang="en-US" sz="2200" dirty="0" smtClean="0"/>
              <a:t>) and vice versa (</a:t>
            </a:r>
            <a:r>
              <a:rPr lang="el-GR" altLang="zh-CN" sz="2200" dirty="0" smtClean="0"/>
              <a:t>λ</a:t>
            </a:r>
            <a:r>
              <a:rPr lang="en-US" altLang="zh-CN" sz="2200" baseline="-25000" dirty="0" smtClean="0"/>
              <a:t>2</a:t>
            </a:r>
            <a:r>
              <a:rPr lang="en-US" sz="2200" dirty="0" smtClean="0"/>
              <a:t>)</a:t>
            </a:r>
            <a:endParaRPr lang="en-US" sz="2200" dirty="0"/>
          </a:p>
        </p:txBody>
      </p:sp>
      <p:sp>
        <p:nvSpPr>
          <p:cNvPr id="4" name="Date Placeholder 3"/>
          <p:cNvSpPr>
            <a:spLocks noGrp="1"/>
          </p:cNvSpPr>
          <p:nvPr>
            <p:ph type="dt" sz="half" idx="10"/>
          </p:nvPr>
        </p:nvSpPr>
        <p:spPr/>
        <p:txBody>
          <a:bodyPr/>
          <a:lstStyle/>
          <a:p>
            <a:pPr>
              <a:defRPr/>
            </a:pPr>
            <a:fld id="{9648F659-B0CF-446A-8BA4-9FC22327FDF4}"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38</a:t>
            </a:fld>
            <a:endParaRPr lang="en-US"/>
          </a:p>
        </p:txBody>
      </p:sp>
      <p:sp>
        <p:nvSpPr>
          <p:cNvPr id="6" name="TextBox 5"/>
          <p:cNvSpPr txBox="1"/>
          <p:nvPr/>
        </p:nvSpPr>
        <p:spPr>
          <a:xfrm>
            <a:off x="1478376" y="0"/>
            <a:ext cx="7665624" cy="369332"/>
          </a:xfrm>
          <a:prstGeom prst="rect">
            <a:avLst/>
          </a:prstGeom>
          <a:noFill/>
        </p:spPr>
        <p:txBody>
          <a:bodyPr wrap="none" rtlCol="0">
            <a:spAutoFit/>
          </a:bodyPr>
          <a:lstStyle/>
          <a:p>
            <a:r>
              <a:rPr lang="en-US" altLang="zh-CN" sz="1800" dirty="0" smtClean="0"/>
              <a:t>Determining the Effect of Personality Types on Human-Agent Interactions</a:t>
            </a:r>
            <a:endParaRPr lang="zh-CN" altLang="en-US" sz="1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dirty="0" smtClean="0"/>
              <a:t>Analysis - Tendency</a:t>
            </a:r>
            <a:endParaRPr lang="en-US" dirty="0"/>
          </a:p>
        </p:txBody>
      </p:sp>
      <p:sp>
        <p:nvSpPr>
          <p:cNvPr id="3" name="Content Placeholder 2"/>
          <p:cNvSpPr>
            <a:spLocks noGrp="1"/>
          </p:cNvSpPr>
          <p:nvPr>
            <p:ph idx="1"/>
          </p:nvPr>
        </p:nvSpPr>
        <p:spPr/>
        <p:txBody>
          <a:bodyPr/>
          <a:lstStyle/>
          <a:p>
            <a:endParaRPr lang="en-US" altLang="zh-CN" sz="2800" dirty="0" smtClean="0"/>
          </a:p>
          <a:p>
            <a:r>
              <a:rPr lang="en-US" altLang="zh-CN" sz="2800" dirty="0" smtClean="0"/>
              <a:t>For KTS-II temperaments</a:t>
            </a:r>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smtClean="0"/>
          </a:p>
          <a:p>
            <a:endParaRPr lang="en-US" altLang="zh-CN" sz="2800" dirty="0" smtClean="0"/>
          </a:p>
          <a:p>
            <a:r>
              <a:rPr lang="el-GR" altLang="zh-CN" sz="2600" dirty="0" smtClean="0"/>
              <a:t>λ</a:t>
            </a:r>
            <a:r>
              <a:rPr lang="en-US" altLang="zh-CN" sz="2600" baseline="-25000" dirty="0" smtClean="0"/>
              <a:t>1</a:t>
            </a:r>
            <a:r>
              <a:rPr lang="en-US" altLang="zh-CN" sz="2600" dirty="0" smtClean="0"/>
              <a:t>=0, </a:t>
            </a:r>
            <a:r>
              <a:rPr lang="el-GR" altLang="zh-CN" sz="2600" dirty="0" smtClean="0"/>
              <a:t>λ</a:t>
            </a:r>
            <a:r>
              <a:rPr lang="en-US" altLang="zh-CN" sz="2600" baseline="-25000" dirty="0" smtClean="0"/>
              <a:t>2</a:t>
            </a:r>
            <a:r>
              <a:rPr lang="en-US" altLang="zh-CN" sz="2600" dirty="0" smtClean="0"/>
              <a:t>=0</a:t>
            </a:r>
            <a:endParaRPr lang="en-US" sz="2600" dirty="0"/>
          </a:p>
        </p:txBody>
      </p:sp>
      <p:sp>
        <p:nvSpPr>
          <p:cNvPr id="4" name="Date Placeholder 3"/>
          <p:cNvSpPr>
            <a:spLocks noGrp="1"/>
          </p:cNvSpPr>
          <p:nvPr>
            <p:ph type="dt" sz="half" idx="10"/>
          </p:nvPr>
        </p:nvSpPr>
        <p:spPr/>
        <p:txBody>
          <a:bodyPr/>
          <a:lstStyle/>
          <a:p>
            <a:pPr>
              <a:defRPr/>
            </a:pPr>
            <a:fld id="{76B3BB07-37FC-4737-804E-14A8926380FF}"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39</a:t>
            </a:fld>
            <a:endParaRPr lang="en-US"/>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8200" y="2599372"/>
            <a:ext cx="4581525" cy="143637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594735" y="4050030"/>
            <a:ext cx="5473065" cy="143637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55345" y="5635942"/>
            <a:ext cx="3640455" cy="3838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7"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85793" y="1348750"/>
            <a:ext cx="2947035" cy="4581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8"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52404" y="4720270"/>
            <a:ext cx="3280410" cy="67437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1" name="TextBox 10"/>
          <p:cNvSpPr txBox="1"/>
          <p:nvPr/>
        </p:nvSpPr>
        <p:spPr>
          <a:xfrm>
            <a:off x="1478376" y="0"/>
            <a:ext cx="7665624" cy="369332"/>
          </a:xfrm>
          <a:prstGeom prst="rect">
            <a:avLst/>
          </a:prstGeom>
          <a:noFill/>
        </p:spPr>
        <p:txBody>
          <a:bodyPr wrap="none" rtlCol="0">
            <a:spAutoFit/>
          </a:bodyPr>
          <a:lstStyle/>
          <a:p>
            <a:r>
              <a:rPr lang="en-US" altLang="zh-CN" sz="1800" dirty="0" smtClean="0"/>
              <a:t>Determining the Effect of Personality Types on Human-Agent Interactions</a:t>
            </a:r>
            <a:endParaRPr lang="zh-CN" altLang="en-US" sz="1800" dirty="0"/>
          </a:p>
        </p:txBody>
      </p:sp>
    </p:spTree>
    <p:extLst>
      <p:ext uri="{BB962C8B-B14F-4D97-AF65-F5344CB8AC3E}">
        <p14:creationId xmlns:p14="http://schemas.microsoft.com/office/powerpoint/2010/main" xmlns="" val="1848676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Overview and Motivation</a:t>
            </a:r>
            <a:endParaRPr lang="zh-CN" altLang="en-US" dirty="0"/>
          </a:p>
        </p:txBody>
      </p:sp>
      <p:sp>
        <p:nvSpPr>
          <p:cNvPr id="3" name="Content Placeholder 2"/>
          <p:cNvSpPr>
            <a:spLocks noGrp="1"/>
          </p:cNvSpPr>
          <p:nvPr>
            <p:ph idx="1"/>
          </p:nvPr>
        </p:nvSpPr>
        <p:spPr/>
        <p:txBody>
          <a:bodyPr/>
          <a:lstStyle/>
          <a:p>
            <a:r>
              <a:rPr lang="en-US" altLang="zh-CN" dirty="0" smtClean="0"/>
              <a:t>Agents and </a:t>
            </a:r>
            <a:r>
              <a:rPr lang="en-US" altLang="zh-CN" dirty="0" err="1" smtClean="0"/>
              <a:t>Multiagent</a:t>
            </a:r>
            <a:r>
              <a:rPr lang="en-US" altLang="zh-CN" dirty="0" smtClean="0"/>
              <a:t> Systems</a:t>
            </a:r>
          </a:p>
          <a:p>
            <a:pPr lvl="1"/>
            <a:r>
              <a:rPr lang="en-US" altLang="zh-CN" dirty="0" smtClean="0"/>
              <a:t>agent: intelligent and autonomous</a:t>
            </a:r>
          </a:p>
          <a:p>
            <a:r>
              <a:rPr lang="en-US" altLang="zh-CN" dirty="0" smtClean="0"/>
              <a:t>Mixed Human-Agent Societies</a:t>
            </a:r>
            <a:endParaRPr lang="zh-CN" altLang="en-US" dirty="0" smtClean="0"/>
          </a:p>
          <a:p>
            <a:endParaRPr lang="zh-CN" altLang="en-US" dirty="0"/>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4</a:t>
            </a:fld>
            <a:endParaRPr lang="en-US" dirty="0"/>
          </a:p>
        </p:txBody>
      </p:sp>
      <p:pic>
        <p:nvPicPr>
          <p:cNvPr id="6" name="Picture 1"/>
          <p:cNvPicPr>
            <a:picLocks noChangeAspect="1" noChangeArrowheads="1"/>
          </p:cNvPicPr>
          <p:nvPr/>
        </p:nvPicPr>
        <p:blipFill>
          <a:blip r:embed="rId2" cstate="print"/>
          <a:srcRect/>
          <a:stretch>
            <a:fillRect/>
          </a:stretch>
        </p:blipFill>
        <p:spPr bwMode="auto">
          <a:xfrm>
            <a:off x="1219200" y="3200400"/>
            <a:ext cx="6516768" cy="3048000"/>
          </a:xfrm>
          <a:prstGeom prst="rect">
            <a:avLst/>
          </a:prstGeom>
          <a:noFill/>
          <a:ln w="9525">
            <a:noFill/>
            <a:miter lim="800000"/>
            <a:headEnd/>
            <a:tailEnd/>
          </a:ln>
        </p:spPr>
      </p:pic>
      <p:sp>
        <p:nvSpPr>
          <p:cNvPr id="7" name="TextBox 6"/>
          <p:cNvSpPr txBox="1"/>
          <p:nvPr/>
        </p:nvSpPr>
        <p:spPr>
          <a:xfrm>
            <a:off x="6433001" y="0"/>
            <a:ext cx="2710999" cy="369332"/>
          </a:xfrm>
          <a:prstGeom prst="rect">
            <a:avLst/>
          </a:prstGeom>
          <a:noFill/>
        </p:spPr>
        <p:txBody>
          <a:bodyPr wrap="none" rtlCol="0">
            <a:spAutoFit/>
          </a:bodyPr>
          <a:lstStyle/>
          <a:p>
            <a:r>
              <a:rPr lang="en-US" altLang="zh-CN" sz="1800" dirty="0" smtClean="0"/>
              <a:t>Overview and Motivation</a:t>
            </a:r>
            <a:endParaRPr lang="zh-CN" alt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sz="2400" dirty="0" smtClean="0"/>
              <a:t>Humans </a:t>
            </a:r>
            <a:r>
              <a:rPr lang="en-US" sz="2400" dirty="0"/>
              <a:t>treat other humans and agents </a:t>
            </a:r>
            <a:r>
              <a:rPr lang="en-US" sz="2400" dirty="0" smtClean="0"/>
              <a:t>differently</a:t>
            </a:r>
            <a:endParaRPr lang="en-US" sz="2400" dirty="0"/>
          </a:p>
          <a:p>
            <a:r>
              <a:rPr lang="en-US" sz="2400" dirty="0"/>
              <a:t>H</a:t>
            </a:r>
            <a:r>
              <a:rPr lang="en-US" sz="2400" dirty="0" smtClean="0"/>
              <a:t>umans </a:t>
            </a:r>
            <a:r>
              <a:rPr lang="en-US" sz="2400" dirty="0"/>
              <a:t>with different KTS-II temperaments behave differently on </a:t>
            </a:r>
            <a:r>
              <a:rPr lang="en-US" sz="2400" dirty="0" smtClean="0"/>
              <a:t>both the tendency and consistency aspects</a:t>
            </a:r>
          </a:p>
          <a:p>
            <a:r>
              <a:rPr lang="en-US" sz="2400" dirty="0" smtClean="0"/>
              <a:t>It </a:t>
            </a:r>
            <a:r>
              <a:rPr lang="en-US" sz="2400" dirty="0"/>
              <a:t>is very possible that </a:t>
            </a:r>
            <a:r>
              <a:rPr lang="en-US" sz="2400" dirty="0" smtClean="0"/>
              <a:t>the Thinking–Feeling </a:t>
            </a:r>
            <a:r>
              <a:rPr lang="en-US" sz="2400" dirty="0"/>
              <a:t>dichotomy of </a:t>
            </a:r>
            <a:r>
              <a:rPr lang="en-US" sz="2400" dirty="0" smtClean="0"/>
              <a:t>Myers-Briggs Type Indicator (MBTI) and </a:t>
            </a:r>
            <a:r>
              <a:rPr lang="en-US" sz="2400" dirty="0"/>
              <a:t>the tendency results are not </a:t>
            </a:r>
            <a:r>
              <a:rPr lang="en-US" sz="2400" dirty="0" smtClean="0"/>
              <a:t>independent</a:t>
            </a:r>
          </a:p>
          <a:p>
            <a:r>
              <a:rPr lang="en-US" sz="2400" dirty="0" smtClean="0"/>
              <a:t>7% error could be reduced when predicting a person’s type in Thinking-Feeling dichotomy with his game choice known compared to that with his choice not known</a:t>
            </a:r>
          </a:p>
          <a:p>
            <a:r>
              <a:rPr lang="en-US" sz="2400" dirty="0" smtClean="0"/>
              <a:t>There is </a:t>
            </a:r>
            <a:r>
              <a:rPr lang="en-US" sz="2400" dirty="0"/>
              <a:t>a correlation between the </a:t>
            </a:r>
            <a:r>
              <a:rPr lang="en-US" sz="2400" dirty="0" smtClean="0"/>
              <a:t>Extraversion–Introversion dichotomy </a:t>
            </a:r>
            <a:r>
              <a:rPr lang="en-US" sz="2400" dirty="0"/>
              <a:t>and the consistency </a:t>
            </a:r>
            <a:r>
              <a:rPr lang="en-US" sz="2400" dirty="0" smtClean="0"/>
              <a:t>results</a:t>
            </a:r>
          </a:p>
          <a:p>
            <a:r>
              <a:rPr lang="en-US" sz="2400" dirty="0" smtClean="0"/>
              <a:t>Fair is more important than personality</a:t>
            </a:r>
            <a:endParaRPr lang="en-US" sz="2400" dirty="0"/>
          </a:p>
        </p:txBody>
      </p:sp>
      <p:sp>
        <p:nvSpPr>
          <p:cNvPr id="4" name="Date Placeholder 3"/>
          <p:cNvSpPr>
            <a:spLocks noGrp="1"/>
          </p:cNvSpPr>
          <p:nvPr>
            <p:ph type="dt" sz="half" idx="10"/>
          </p:nvPr>
        </p:nvSpPr>
        <p:spPr/>
        <p:txBody>
          <a:bodyPr/>
          <a:lstStyle/>
          <a:p>
            <a:pPr>
              <a:defRPr/>
            </a:pPr>
            <a:fld id="{1151F9E4-F05B-4985-B891-3EF906CE99CF}"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40</a:t>
            </a:fld>
            <a:endParaRPr lang="en-US"/>
          </a:p>
        </p:txBody>
      </p:sp>
      <p:sp>
        <p:nvSpPr>
          <p:cNvPr id="6" name="TextBox 5"/>
          <p:cNvSpPr txBox="1"/>
          <p:nvPr/>
        </p:nvSpPr>
        <p:spPr>
          <a:xfrm>
            <a:off x="1478376" y="0"/>
            <a:ext cx="7665624" cy="369332"/>
          </a:xfrm>
          <a:prstGeom prst="rect">
            <a:avLst/>
          </a:prstGeom>
          <a:noFill/>
        </p:spPr>
        <p:txBody>
          <a:bodyPr wrap="none" rtlCol="0">
            <a:spAutoFit/>
          </a:bodyPr>
          <a:lstStyle/>
          <a:p>
            <a:r>
              <a:rPr lang="en-US" altLang="zh-CN" sz="1800" dirty="0" smtClean="0"/>
              <a:t>Determining the Effect of Personality Types on Human-Agent Interactions</a:t>
            </a:r>
            <a:endParaRPr lang="zh-CN" altLang="en-US" sz="1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zh-CN" altLang="en-US" dirty="0"/>
          </a:p>
        </p:txBody>
      </p:sp>
      <p:sp>
        <p:nvSpPr>
          <p:cNvPr id="3" name="Content Placeholder 2"/>
          <p:cNvSpPr>
            <a:spLocks noGrp="1"/>
          </p:cNvSpPr>
          <p:nvPr>
            <p:ph idx="1"/>
          </p:nvPr>
        </p:nvSpPr>
        <p:spPr/>
        <p:txBody>
          <a:bodyPr/>
          <a:lstStyle/>
          <a:p>
            <a:r>
              <a:rPr lang="en-US" altLang="zh-CN" dirty="0" smtClean="0"/>
              <a:t>Challenges</a:t>
            </a:r>
          </a:p>
          <a:p>
            <a:r>
              <a:rPr lang="en-US" altLang="zh-CN" dirty="0" smtClean="0"/>
              <a:t>Technical help from </a:t>
            </a:r>
            <a:r>
              <a:rPr lang="en-US" altLang="zh-CN" dirty="0" err="1" smtClean="0"/>
              <a:t>multiagent</a:t>
            </a:r>
            <a:r>
              <a:rPr lang="en-US" altLang="zh-CN" dirty="0" smtClean="0"/>
              <a:t> systems</a:t>
            </a:r>
          </a:p>
          <a:p>
            <a:r>
              <a:rPr lang="en-US" altLang="zh-CN" dirty="0" smtClean="0"/>
              <a:t>Three case studies</a:t>
            </a:r>
          </a:p>
          <a:p>
            <a:pPr lvl="1"/>
            <a:r>
              <a:rPr lang="en-US" altLang="zh-CN" dirty="0" smtClean="0"/>
              <a:t>A </a:t>
            </a:r>
            <a:r>
              <a:rPr lang="en-US" altLang="zh-CN" dirty="0" err="1" smtClean="0"/>
              <a:t>Multiagent</a:t>
            </a:r>
            <a:r>
              <a:rPr lang="en-US" altLang="zh-CN" dirty="0" smtClean="0"/>
              <a:t> System Approach to Grocery Shopping</a:t>
            </a:r>
          </a:p>
          <a:p>
            <a:pPr lvl="1"/>
            <a:r>
              <a:rPr lang="en-US" altLang="zh-CN" dirty="0" smtClean="0"/>
              <a:t>Simulating a Societal Information System for Healthcare </a:t>
            </a:r>
          </a:p>
          <a:p>
            <a:pPr lvl="1"/>
            <a:r>
              <a:rPr lang="en-US" altLang="zh-CN" dirty="0" smtClean="0"/>
              <a:t>Determining the Effect of Personality Types on Human-Agent Interactions </a:t>
            </a:r>
          </a:p>
          <a:p>
            <a:endParaRPr lang="zh-CN" altLang="en-US" dirty="0"/>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41</a:t>
            </a:fld>
            <a:endParaRPr lang="en-US" dirty="0"/>
          </a:p>
        </p:txBody>
      </p:sp>
      <p:sp>
        <p:nvSpPr>
          <p:cNvPr id="6" name="TextBox 5"/>
          <p:cNvSpPr txBox="1"/>
          <p:nvPr/>
        </p:nvSpPr>
        <p:spPr>
          <a:xfrm>
            <a:off x="7907766" y="0"/>
            <a:ext cx="1172117" cy="369332"/>
          </a:xfrm>
          <a:prstGeom prst="rect">
            <a:avLst/>
          </a:prstGeom>
          <a:noFill/>
        </p:spPr>
        <p:txBody>
          <a:bodyPr wrap="none" rtlCol="0">
            <a:spAutoFit/>
          </a:bodyPr>
          <a:lstStyle/>
          <a:p>
            <a:r>
              <a:rPr lang="en-US" altLang="zh-CN" sz="1800" dirty="0" smtClean="0"/>
              <a:t>Summary</a:t>
            </a:r>
            <a:endParaRPr lang="zh-CN"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Introduction</a:t>
            </a:r>
          </a:p>
          <a:p>
            <a:r>
              <a:rPr lang="en-US" altLang="zh-CN" dirty="0" smtClean="0"/>
              <a:t>Background</a:t>
            </a:r>
          </a:p>
          <a:p>
            <a:r>
              <a:rPr lang="en-US" altLang="zh-CN" dirty="0" smtClean="0"/>
              <a:t>Analysis and Simulation</a:t>
            </a:r>
          </a:p>
          <a:p>
            <a:r>
              <a:rPr lang="en-US" altLang="zh-CN" dirty="0" smtClean="0"/>
              <a:t>Results and Discussion</a:t>
            </a:r>
          </a:p>
          <a:p>
            <a:r>
              <a:rPr lang="en-US" altLang="zh-CN" dirty="0" smtClean="0"/>
              <a:t>Conclusion</a:t>
            </a:r>
            <a:endParaRPr lang="zh-CN" altLang="en-US" dirty="0"/>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5</a:t>
            </a:fld>
            <a:endParaRPr lang="en-US" dirty="0"/>
          </a:p>
        </p:txBody>
      </p:sp>
      <p:sp>
        <p:nvSpPr>
          <p:cNvPr id="7" name="TextBox 6"/>
          <p:cNvSpPr txBox="1"/>
          <p:nvPr/>
        </p:nvSpPr>
        <p:spPr>
          <a:xfrm>
            <a:off x="3657600" y="0"/>
            <a:ext cx="5506764" cy="369332"/>
          </a:xfrm>
          <a:prstGeom prst="rect">
            <a:avLst/>
          </a:prstGeom>
          <a:noFill/>
        </p:spPr>
        <p:txBody>
          <a:bodyPr wrap="none" rtlCol="0">
            <a:spAutoFit/>
          </a:bodyPr>
          <a:lstStyle/>
          <a:p>
            <a:r>
              <a:rPr lang="en-US" altLang="zh-CN" sz="1800" dirty="0" smtClean="0"/>
              <a:t>A </a:t>
            </a:r>
            <a:r>
              <a:rPr lang="en-US" altLang="zh-CN" sz="1800" dirty="0" err="1" smtClean="0"/>
              <a:t>Multiagent</a:t>
            </a:r>
            <a:r>
              <a:rPr lang="en-US" altLang="zh-CN" sz="1800" dirty="0" smtClean="0"/>
              <a:t> System Approach to Grocery Shopping</a:t>
            </a:r>
            <a:endParaRPr lang="zh-CN"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t>Introduction</a:t>
            </a:r>
          </a:p>
        </p:txBody>
      </p:sp>
      <p:sp>
        <p:nvSpPr>
          <p:cNvPr id="41987" name="Content Placeholder 2"/>
          <p:cNvSpPr>
            <a:spLocks noGrp="1"/>
          </p:cNvSpPr>
          <p:nvPr>
            <p:ph idx="1"/>
          </p:nvPr>
        </p:nvSpPr>
        <p:spPr>
          <a:xfrm>
            <a:off x="381000" y="1219200"/>
            <a:ext cx="8229600" cy="4953000"/>
          </a:xfrm>
        </p:spPr>
        <p:txBody>
          <a:bodyPr/>
          <a:lstStyle/>
          <a:p>
            <a:r>
              <a:rPr lang="en-US" dirty="0" smtClean="0"/>
              <a:t>Stores experiment on customers and want to maximize their profits, while customers have little information to help reduce their cost</a:t>
            </a:r>
          </a:p>
          <a:p>
            <a:r>
              <a:rPr lang="en-US" dirty="0" smtClean="0"/>
              <a:t>Imagine an online system where customers post the prices they paid for their groceries (this could be automated by querying the RFID tags of the items) and </a:t>
            </a:r>
            <a:r>
              <a:rPr lang="en-US" dirty="0" err="1" smtClean="0"/>
              <a:t>QoS</a:t>
            </a:r>
            <a:r>
              <a:rPr lang="en-US" dirty="0" smtClean="0"/>
              <a:t> information</a:t>
            </a:r>
          </a:p>
        </p:txBody>
      </p:sp>
      <p:sp>
        <p:nvSpPr>
          <p:cNvPr id="4" name="Date Placeholder 3"/>
          <p:cNvSpPr>
            <a:spLocks noGrp="1"/>
          </p:cNvSpPr>
          <p:nvPr>
            <p:ph type="dt" sz="half" idx="10"/>
          </p:nvPr>
        </p:nvSpPr>
        <p:spPr/>
        <p:txBody>
          <a:bodyPr/>
          <a:lstStyle/>
          <a:p>
            <a:pPr>
              <a:defRPr/>
            </a:pPr>
            <a:fld id="{EDAB5A28-D150-4ABA-8461-4F8B85FAE01C}"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6</a:t>
            </a:fld>
            <a:endParaRPr lang="en-US" dirty="0"/>
          </a:p>
        </p:txBody>
      </p:sp>
      <p:sp>
        <p:nvSpPr>
          <p:cNvPr id="7" name="TextBox 6"/>
          <p:cNvSpPr txBox="1"/>
          <p:nvPr/>
        </p:nvSpPr>
        <p:spPr>
          <a:xfrm>
            <a:off x="3657600" y="0"/>
            <a:ext cx="5506764" cy="369332"/>
          </a:xfrm>
          <a:prstGeom prst="rect">
            <a:avLst/>
          </a:prstGeom>
          <a:noFill/>
        </p:spPr>
        <p:txBody>
          <a:bodyPr wrap="none" rtlCol="0">
            <a:spAutoFit/>
          </a:bodyPr>
          <a:lstStyle/>
          <a:p>
            <a:r>
              <a:rPr lang="en-US" altLang="zh-CN" sz="1800" dirty="0" smtClean="0"/>
              <a:t>A </a:t>
            </a:r>
            <a:r>
              <a:rPr lang="en-US" altLang="zh-CN" sz="1800" dirty="0" err="1" smtClean="0"/>
              <a:t>Multiagent</a:t>
            </a:r>
            <a:r>
              <a:rPr lang="en-US" altLang="zh-CN" sz="1800" dirty="0" smtClean="0"/>
              <a:t> System Approach to Grocery Shopping</a:t>
            </a:r>
            <a:endParaRPr lang="zh-CN" alt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a:t>
            </a:r>
            <a:endParaRPr lang="zh-CN" altLang="en-US" dirty="0"/>
          </a:p>
        </p:txBody>
      </p:sp>
      <p:sp>
        <p:nvSpPr>
          <p:cNvPr id="3" name="Content Placeholder 2"/>
          <p:cNvSpPr>
            <a:spLocks noGrp="1"/>
          </p:cNvSpPr>
          <p:nvPr>
            <p:ph idx="1"/>
          </p:nvPr>
        </p:nvSpPr>
        <p:spPr/>
        <p:txBody>
          <a:bodyPr/>
          <a:lstStyle/>
          <a:p>
            <a:r>
              <a:rPr lang="en-US" altLang="zh-CN" dirty="0" smtClean="0"/>
              <a:t>A prospective shopper enters a grocery list and obtains a pointer to the store(s) with the lowest total price (and best service)</a:t>
            </a:r>
          </a:p>
          <a:p>
            <a:r>
              <a:rPr lang="en-US" altLang="zh-CN" dirty="0" smtClean="0"/>
              <a:t>Each customer has an agent representing his/her interests and interacting with the agents of the other customers.</a:t>
            </a:r>
          </a:p>
          <a:p>
            <a:endParaRPr lang="en-US" altLang="zh-CN" dirty="0" smtClean="0"/>
          </a:p>
          <a:p>
            <a:endParaRPr lang="zh-CN" altLang="en-US" dirty="0"/>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7</a:t>
            </a:fld>
            <a:endParaRPr lang="en-US" dirty="0"/>
          </a:p>
        </p:txBody>
      </p:sp>
      <p:sp>
        <p:nvSpPr>
          <p:cNvPr id="6" name="TextBox 5"/>
          <p:cNvSpPr txBox="1"/>
          <p:nvPr/>
        </p:nvSpPr>
        <p:spPr>
          <a:xfrm>
            <a:off x="3657600" y="0"/>
            <a:ext cx="5506764" cy="369332"/>
          </a:xfrm>
          <a:prstGeom prst="rect">
            <a:avLst/>
          </a:prstGeom>
          <a:noFill/>
        </p:spPr>
        <p:txBody>
          <a:bodyPr wrap="none" rtlCol="0">
            <a:spAutoFit/>
          </a:bodyPr>
          <a:lstStyle/>
          <a:p>
            <a:r>
              <a:rPr lang="en-US" altLang="zh-CN" sz="1800" dirty="0" smtClean="0"/>
              <a:t>A </a:t>
            </a:r>
            <a:r>
              <a:rPr lang="en-US" altLang="zh-CN" sz="1800" dirty="0" err="1" smtClean="0"/>
              <a:t>Multiagent</a:t>
            </a:r>
            <a:r>
              <a:rPr lang="en-US" altLang="zh-CN" sz="1800" dirty="0" smtClean="0"/>
              <a:t> System Approach to Grocery Shopping</a:t>
            </a:r>
            <a:endParaRPr lang="zh-CN"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Background</a:t>
            </a:r>
            <a:endParaRPr lang="zh-CN" altLang="en-US" dirty="0"/>
          </a:p>
        </p:txBody>
      </p:sp>
      <p:sp>
        <p:nvSpPr>
          <p:cNvPr id="3" name="Content Placeholder 2"/>
          <p:cNvSpPr>
            <a:spLocks noGrp="1"/>
          </p:cNvSpPr>
          <p:nvPr>
            <p:ph idx="1"/>
          </p:nvPr>
        </p:nvSpPr>
        <p:spPr/>
        <p:txBody>
          <a:bodyPr/>
          <a:lstStyle/>
          <a:p>
            <a:r>
              <a:rPr lang="en-US" altLang="zh-CN" dirty="0" err="1" smtClean="0"/>
              <a:t>Shopbot</a:t>
            </a:r>
            <a:r>
              <a:rPr lang="en-US" altLang="zh-CN" dirty="0" smtClean="0"/>
              <a:t>: an intelligent software agent to implement comparison shopping</a:t>
            </a:r>
          </a:p>
          <a:p>
            <a:r>
              <a:rPr lang="en-US" altLang="zh-CN" dirty="0" smtClean="0"/>
              <a:t>The first well-known </a:t>
            </a:r>
            <a:r>
              <a:rPr lang="en-US" altLang="zh-CN" dirty="0" err="1" smtClean="0"/>
              <a:t>shopbot</a:t>
            </a:r>
            <a:r>
              <a:rPr lang="en-US" altLang="zh-CN" dirty="0" smtClean="0"/>
              <a:t>: </a:t>
            </a:r>
            <a:r>
              <a:rPr lang="en-US" altLang="zh-CN" dirty="0" err="1" smtClean="0"/>
              <a:t>BargainFinder</a:t>
            </a:r>
            <a:r>
              <a:rPr lang="en-US" altLang="zh-CN" dirty="0" smtClean="0"/>
              <a:t> 1995</a:t>
            </a:r>
          </a:p>
          <a:p>
            <a:r>
              <a:rPr lang="en-US" altLang="zh-CN" dirty="0" smtClean="0"/>
              <a:t>Now: Google’s Google Product Search, eBay’s shopping.com, Amazon’s tracktor.com </a:t>
            </a:r>
            <a:endParaRPr lang="zh-CN" altLang="en-US" dirty="0"/>
          </a:p>
        </p:txBody>
      </p:sp>
      <p:sp>
        <p:nvSpPr>
          <p:cNvPr id="4" name="Date Placeholder 3"/>
          <p:cNvSpPr>
            <a:spLocks noGrp="1"/>
          </p:cNvSpPr>
          <p:nvPr>
            <p:ph type="dt" sz="half" idx="10"/>
          </p:nvPr>
        </p:nvSpPr>
        <p:spPr/>
        <p:txBody>
          <a:bodyPr/>
          <a:lstStyle/>
          <a:p>
            <a:pPr>
              <a:defRPr/>
            </a:pPr>
            <a:fld id="{DE53A14B-F2F5-43EA-836D-4AE4A3450423}" type="datetime1">
              <a:rPr lang="en-US" altLang="zh-CN" smtClean="0"/>
              <a:pPr>
                <a:defRPr/>
              </a:pPr>
              <a:t>2/13/2014</a:t>
            </a:fld>
            <a:endParaRPr lang="en-US"/>
          </a:p>
        </p:txBody>
      </p:sp>
      <p:sp>
        <p:nvSpPr>
          <p:cNvPr id="5" name="Slide Number Placeholder 4"/>
          <p:cNvSpPr>
            <a:spLocks noGrp="1"/>
          </p:cNvSpPr>
          <p:nvPr>
            <p:ph type="sldNum" sz="quarter" idx="11"/>
          </p:nvPr>
        </p:nvSpPr>
        <p:spPr/>
        <p:txBody>
          <a:bodyPr/>
          <a:lstStyle/>
          <a:p>
            <a:pPr>
              <a:defRPr/>
            </a:pPr>
            <a:fld id="{E2B52FF5-A93F-4AD8-9BAC-45E7E8EB8820}" type="slidenum">
              <a:rPr lang="en-US" smtClean="0"/>
              <a:pPr>
                <a:defRPr/>
              </a:pPr>
              <a:t>8</a:t>
            </a:fld>
            <a:endParaRPr lang="en-US" dirty="0"/>
          </a:p>
        </p:txBody>
      </p:sp>
      <p:sp>
        <p:nvSpPr>
          <p:cNvPr id="6" name="TextBox 5"/>
          <p:cNvSpPr txBox="1"/>
          <p:nvPr/>
        </p:nvSpPr>
        <p:spPr>
          <a:xfrm>
            <a:off x="3657600" y="0"/>
            <a:ext cx="5506764" cy="369332"/>
          </a:xfrm>
          <a:prstGeom prst="rect">
            <a:avLst/>
          </a:prstGeom>
          <a:noFill/>
        </p:spPr>
        <p:txBody>
          <a:bodyPr wrap="none" rtlCol="0">
            <a:spAutoFit/>
          </a:bodyPr>
          <a:lstStyle/>
          <a:p>
            <a:r>
              <a:rPr lang="en-US" altLang="zh-CN" sz="1800" dirty="0" smtClean="0"/>
              <a:t>A </a:t>
            </a:r>
            <a:r>
              <a:rPr lang="en-US" altLang="zh-CN" sz="1800" dirty="0" err="1" smtClean="0"/>
              <a:t>Multiagent</a:t>
            </a:r>
            <a:r>
              <a:rPr lang="en-US" altLang="zh-CN" sz="1800" dirty="0" smtClean="0"/>
              <a:t> System Approach to Grocery Shopping</a:t>
            </a:r>
            <a:endParaRPr lang="zh-CN" alt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zh-CN" dirty="0" smtClean="0"/>
              <a:t>Analysis and Simulation</a:t>
            </a:r>
            <a:endParaRPr lang="en-US" dirty="0" smtClean="0"/>
          </a:p>
        </p:txBody>
      </p:sp>
      <p:pic>
        <p:nvPicPr>
          <p:cNvPr id="43011" name="Picture 4"/>
          <p:cNvPicPr>
            <a:picLocks noChangeAspect="1" noChangeArrowheads="1"/>
          </p:cNvPicPr>
          <p:nvPr/>
        </p:nvPicPr>
        <p:blipFill>
          <a:blip r:embed="rId3" cstate="print"/>
          <a:srcRect/>
          <a:stretch>
            <a:fillRect/>
          </a:stretch>
        </p:blipFill>
        <p:spPr bwMode="auto">
          <a:xfrm>
            <a:off x="1492250" y="1485900"/>
            <a:ext cx="6157913" cy="3890963"/>
          </a:xfrm>
          <a:prstGeom prst="rect">
            <a:avLst/>
          </a:prstGeom>
          <a:noFill/>
          <a:ln w="9525">
            <a:noFill/>
            <a:miter lim="800000"/>
            <a:headEnd/>
            <a:tailEnd/>
          </a:ln>
          <a:effectLst/>
        </p:spPr>
      </p:pic>
      <p:sp>
        <p:nvSpPr>
          <p:cNvPr id="4" name="Date Placeholder 3"/>
          <p:cNvSpPr>
            <a:spLocks noGrp="1"/>
          </p:cNvSpPr>
          <p:nvPr>
            <p:ph type="dt" sz="half" idx="10"/>
          </p:nvPr>
        </p:nvSpPr>
        <p:spPr>
          <a:xfrm>
            <a:off x="9525" y="6591300"/>
            <a:ext cx="1295400" cy="228600"/>
          </a:xfrm>
        </p:spPr>
        <p:txBody>
          <a:bodyPr/>
          <a:lstStyle/>
          <a:p>
            <a:fld id="{99D93E2F-AF7E-4A3A-9A15-4D16A5EE81B3}" type="datetime1">
              <a:rPr lang="en-US" altLang="zh-CN" smtClean="0"/>
              <a:pPr/>
              <a:t>2/13/2014</a:t>
            </a:fld>
            <a:endParaRPr lang="zh-CN" altLang="zh-CN"/>
          </a:p>
        </p:txBody>
      </p:sp>
      <p:sp>
        <p:nvSpPr>
          <p:cNvPr id="5" name="Slide Number Placeholder 4"/>
          <p:cNvSpPr>
            <a:spLocks noGrp="1"/>
          </p:cNvSpPr>
          <p:nvPr>
            <p:ph type="sldNum" sz="quarter" idx="11"/>
          </p:nvPr>
        </p:nvSpPr>
        <p:spPr>
          <a:xfrm>
            <a:off x="8534400" y="6591300"/>
            <a:ext cx="609600" cy="228600"/>
          </a:xfrm>
        </p:spPr>
        <p:txBody>
          <a:bodyPr/>
          <a:lstStyle/>
          <a:p>
            <a:fld id="{49AEB743-7B7F-4C0A-B4F7-0B7B7C6C1081}" type="slidenum">
              <a:rPr lang="en-GB" altLang="zh-CN" smtClean="0"/>
              <a:pPr/>
              <a:t>9</a:t>
            </a:fld>
            <a:endParaRPr lang="en-GB" altLang="zh-CN"/>
          </a:p>
        </p:txBody>
      </p:sp>
      <p:sp>
        <p:nvSpPr>
          <p:cNvPr id="6" name="TextBox 5"/>
          <p:cNvSpPr txBox="1"/>
          <p:nvPr/>
        </p:nvSpPr>
        <p:spPr>
          <a:xfrm>
            <a:off x="3657600" y="0"/>
            <a:ext cx="5506764" cy="369332"/>
          </a:xfrm>
          <a:prstGeom prst="rect">
            <a:avLst/>
          </a:prstGeom>
          <a:noFill/>
        </p:spPr>
        <p:txBody>
          <a:bodyPr wrap="none" rtlCol="0">
            <a:spAutoFit/>
          </a:bodyPr>
          <a:lstStyle/>
          <a:p>
            <a:r>
              <a:rPr lang="en-US" altLang="zh-CN" sz="1800" dirty="0" smtClean="0"/>
              <a:t>A </a:t>
            </a:r>
            <a:r>
              <a:rPr lang="en-US" altLang="zh-CN" sz="1800" dirty="0" err="1" smtClean="0"/>
              <a:t>Multiagent</a:t>
            </a:r>
            <a:r>
              <a:rPr lang="en-US" altLang="zh-CN" sz="1800" dirty="0" smtClean="0"/>
              <a:t> System Approach to Grocery Shopping</a:t>
            </a:r>
            <a:endParaRPr lang="zh-CN" altLang="en-US" sz="1800" dirty="0"/>
          </a:p>
        </p:txBody>
      </p:sp>
      <p:sp>
        <p:nvSpPr>
          <p:cNvPr id="7" name="TextBox 6"/>
          <p:cNvSpPr txBox="1"/>
          <p:nvPr/>
        </p:nvSpPr>
        <p:spPr>
          <a:xfrm>
            <a:off x="3200400" y="5638800"/>
            <a:ext cx="2754280" cy="461665"/>
          </a:xfrm>
          <a:prstGeom prst="rect">
            <a:avLst/>
          </a:prstGeom>
          <a:noFill/>
        </p:spPr>
        <p:txBody>
          <a:bodyPr wrap="none" rtlCol="0">
            <a:spAutoFit/>
          </a:bodyPr>
          <a:lstStyle/>
          <a:p>
            <a:r>
              <a:rPr lang="en-US" altLang="zh-CN" sz="2400" dirty="0" smtClean="0">
                <a:solidFill>
                  <a:schemeClr val="tx1"/>
                </a:solidFill>
              </a:rPr>
              <a:t>Overall goal model</a:t>
            </a:r>
            <a:endParaRPr lang="zh-CN" altLang="en-US" sz="2400"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edCSIS_MAS&amp;S_Presentation">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bg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1515</TotalTime>
  <Words>4631</Words>
  <Application>Microsoft Office PowerPoint</Application>
  <PresentationFormat>On-screen Show (4:3)</PresentationFormat>
  <Paragraphs>554</Paragraphs>
  <Slides>41</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FedCSIS_MAS&amp;S_Presentation</vt:lpstr>
      <vt:lpstr>ClipArt</vt:lpstr>
      <vt:lpstr>Slide 1</vt:lpstr>
      <vt:lpstr>Outline</vt:lpstr>
      <vt:lpstr>Overview and Motivation</vt:lpstr>
      <vt:lpstr>Overview and Motivation</vt:lpstr>
      <vt:lpstr>Outline</vt:lpstr>
      <vt:lpstr>Introduction</vt:lpstr>
      <vt:lpstr>Introduction</vt:lpstr>
      <vt:lpstr>Background</vt:lpstr>
      <vt:lpstr>Analysis and Simulation</vt:lpstr>
      <vt:lpstr>Analysis and Simulation</vt:lpstr>
      <vt:lpstr>Analysis and Simulation</vt:lpstr>
      <vt:lpstr>Analysis and Simulation</vt:lpstr>
      <vt:lpstr>Analysis and Simulation</vt:lpstr>
      <vt:lpstr>Results and Discussion</vt:lpstr>
      <vt:lpstr>Slide 15</vt:lpstr>
      <vt:lpstr>Slide 16</vt:lpstr>
      <vt:lpstr>Slide 17</vt:lpstr>
      <vt:lpstr>Slide 18</vt:lpstr>
      <vt:lpstr>Conclusion</vt:lpstr>
      <vt:lpstr>Outline</vt:lpstr>
      <vt:lpstr>Slide 21</vt:lpstr>
      <vt:lpstr>Methodology</vt:lpstr>
      <vt:lpstr>Slide 23</vt:lpstr>
      <vt:lpstr>Evaluation</vt:lpstr>
      <vt:lpstr>Evaluation</vt:lpstr>
      <vt:lpstr>Evaluation</vt:lpstr>
      <vt:lpstr>Evaluation</vt:lpstr>
      <vt:lpstr>Evaluation</vt:lpstr>
      <vt:lpstr>Conclusion</vt:lpstr>
      <vt:lpstr>Conclusion</vt:lpstr>
      <vt:lpstr>Outline</vt:lpstr>
      <vt:lpstr>Motivation</vt:lpstr>
      <vt:lpstr>Experiment</vt:lpstr>
      <vt:lpstr>Experiment - Personality Types</vt:lpstr>
      <vt:lpstr>Experiment - Personality Types</vt:lpstr>
      <vt:lpstr>Experiment - “Who Gets More Cake?” Game</vt:lpstr>
      <vt:lpstr>Experiment - “Who Gets More Cake?” Game</vt:lpstr>
      <vt:lpstr>Analysis</vt:lpstr>
      <vt:lpstr>Analysis - Tendency</vt:lpstr>
      <vt:lpstr>Conclusion</vt:lpstr>
      <vt:lpstr>Summary</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Hongying Du</dc:creator>
  <cp:lastModifiedBy>Hongying Du</cp:lastModifiedBy>
  <cp:revision>86</cp:revision>
  <dcterms:created xsi:type="dcterms:W3CDTF">2012-08-31T01:33:03Z</dcterms:created>
  <dcterms:modified xsi:type="dcterms:W3CDTF">2014-02-14T00:17:26Z</dcterms:modified>
</cp:coreProperties>
</file>