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65" r:id="rId5"/>
    <p:sldId id="266" r:id="rId6"/>
    <p:sldId id="267" r:id="rId7"/>
    <p:sldId id="260" r:id="rId8"/>
    <p:sldId id="263" r:id="rId9"/>
    <p:sldId id="261" r:id="rId10"/>
    <p:sldId id="264" r:id="rId11"/>
    <p:sldId id="262" r:id="rId12"/>
    <p:sldId id="25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7" d="100"/>
          <a:sy n="77" d="100"/>
        </p:scale>
        <p:origin x="-120" y="-6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41B771-9210-3B44-9EE8-A0B6794A7E1A}" type="datetimeFigureOut">
              <a:rPr lang="en-US" smtClean="0"/>
              <a:t>5/4/16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2F6DF4-8689-EB4D-8090-2FAFB0D42876}" type="slidenum">
              <a:rPr lang="en-US" smtClean="0"/>
              <a:t>‹#›</a:t>
            </a:fld>
            <a:endParaRPr lang="en-US"/>
          </a:p>
        </p:txBody>
      </p:sp>
    </p:spTree>
    <p:extLst>
      <p:ext uri="{BB962C8B-B14F-4D97-AF65-F5344CB8AC3E}">
        <p14:creationId xmlns:p14="http://schemas.microsoft.com/office/powerpoint/2010/main" val="165491599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In statistics, self-selection bias arises in any situation in which individuals select themselves into a group, causing a biased sample with nonprobability sampling. It is commonly used to describe situations where the characteristics of the people which cause them to select themselves in the group create abnormal or undesirable conditions in the group. It is closely related to the Non-response bias, describing when the group of people responding has different responses than the group of people not responding.</a:t>
            </a:r>
            <a:endParaRPr lang="en-US" dirty="0"/>
          </a:p>
        </p:txBody>
      </p:sp>
      <p:sp>
        <p:nvSpPr>
          <p:cNvPr id="4" name="Slide Number Placeholder 3"/>
          <p:cNvSpPr>
            <a:spLocks noGrp="1"/>
          </p:cNvSpPr>
          <p:nvPr>
            <p:ph type="sldNum" sz="quarter" idx="10"/>
          </p:nvPr>
        </p:nvSpPr>
        <p:spPr/>
        <p:txBody>
          <a:bodyPr/>
          <a:lstStyle/>
          <a:p>
            <a:fld id="{422F6DF4-8689-EB4D-8090-2FAFB0D42876}" type="slidenum">
              <a:rPr lang="en-US" smtClean="0"/>
              <a:t>11</a:t>
            </a:fld>
            <a:endParaRPr lang="en-US"/>
          </a:p>
        </p:txBody>
      </p:sp>
    </p:spTree>
    <p:extLst>
      <p:ext uri="{BB962C8B-B14F-4D97-AF65-F5344CB8AC3E}">
        <p14:creationId xmlns:p14="http://schemas.microsoft.com/office/powerpoint/2010/main" val="1019410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chor="b"/>
          <a:lstStyle>
            <a:lvl1pPr>
              <a:defRPr sz="5400"/>
            </a:lvl1pPr>
          </a:lstStyle>
          <a:p>
            <a:r>
              <a:rPr lang="en-US" altLang="zh-CN"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nchor="t">
            <a:normAutofit/>
          </a:bodyPr>
          <a:lstStyle>
            <a:lvl1pPr marL="0" indent="0" algn="ctr">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5/4/16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ncho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8E36636D-D922-432D-A958-524484B5923D}" type="datetimeFigureOut">
              <a:rPr lang="en-US" smtClean="0"/>
              <a:pPr/>
              <a:t>5/4/16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ncho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5/4/16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5/4/16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smtClean="0"/>
              <a:pPr/>
              <a:t>5/4/16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Date Placeholder 4"/>
          <p:cNvSpPr>
            <a:spLocks noGrp="1"/>
          </p:cNvSpPr>
          <p:nvPr>
            <p:ph type="dt" sz="half" idx="10"/>
          </p:nvPr>
        </p:nvSpPr>
        <p:spPr/>
        <p:txBody>
          <a:bodyPr/>
          <a:lstStyle/>
          <a:p>
            <a:fld id="{8E36636D-D922-432D-A958-524484B5923D}" type="datetimeFigureOut">
              <a:rPr lang="en-US" smtClean="0"/>
              <a:pPr/>
              <a:t>5/4/16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7" name="Date Placeholder 6"/>
          <p:cNvSpPr>
            <a:spLocks noGrp="1"/>
          </p:cNvSpPr>
          <p:nvPr>
            <p:ph type="dt" sz="half" idx="10"/>
          </p:nvPr>
        </p:nvSpPr>
        <p:spPr/>
        <p:txBody>
          <a:bodyPr/>
          <a:lstStyle/>
          <a:p>
            <a:fld id="{8E36636D-D922-432D-A958-524484B5923D}" type="datetimeFigureOut">
              <a:rPr lang="en-US" smtClean="0"/>
              <a:pPr/>
              <a:t>5/4/16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Date Placeholder 2"/>
          <p:cNvSpPr>
            <a:spLocks noGrp="1"/>
          </p:cNvSpPr>
          <p:nvPr>
            <p:ph type="dt" sz="half" idx="10"/>
          </p:nvPr>
        </p:nvSpPr>
        <p:spPr/>
        <p:txBody>
          <a:bodyPr/>
          <a:lstStyle/>
          <a:p>
            <a:fld id="{8E36636D-D922-432D-A958-524484B5923D}" type="datetimeFigureOut">
              <a:rPr lang="en-US" smtClean="0"/>
              <a:pPr/>
              <a:t>5/4/16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smtClean="0"/>
              <a:pPr/>
              <a:t>5/4/16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solidFill>
                  <a:schemeClr val="accent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5/4/16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nchor="t"/>
          <a:lstStyle>
            <a:lvl1pPr marL="0" indent="0">
              <a:buNone/>
              <a:defRPr sz="1400">
                <a:solidFill>
                  <a:schemeClr val="accent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5/4/16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57200"/>
            <a:ext cx="8229600" cy="1143000"/>
          </a:xfrm>
          <a:prstGeom prst="rect">
            <a:avLst/>
          </a:prstGeom>
        </p:spPr>
        <p:txBody>
          <a:bodyPr vert="horz" lIns="91440" tIns="45720" rIns="91440" bIns="45720" rtlCol="0" anchor="t">
            <a:normAutofit/>
          </a:bodyPr>
          <a:lstStyle/>
          <a:p>
            <a:r>
              <a:rPr lang="en-US" altLang="zh-CN"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chor="ctr">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36636D-D922-432D-A958-524484B5923D}" type="datetimeFigureOut">
              <a:rPr lang="en-US" smtClean="0"/>
              <a:pPr/>
              <a:t>5/4/16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28FB93-0A08-4E7D-8E63-9EFA29F1E093}"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50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50000"/>
        </a:lnSpc>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lnSpc>
          <a:spcPct val="150000"/>
        </a:lnSpc>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50000"/>
        </a:lnSpc>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50000"/>
        </a:lnSpc>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50000"/>
        </a:lnSpc>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pectrum.ieee.org/computing/software/deconstructing-recommender-system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 Survey on Recommender Systems</a:t>
            </a:r>
            <a:endParaRPr lang="en-US" dirty="0"/>
          </a:p>
        </p:txBody>
      </p:sp>
      <p:sp>
        <p:nvSpPr>
          <p:cNvPr id="3" name="Subtitle 2"/>
          <p:cNvSpPr>
            <a:spLocks noGrp="1"/>
          </p:cNvSpPr>
          <p:nvPr>
            <p:ph type="subTitle" idx="1"/>
          </p:nvPr>
        </p:nvSpPr>
        <p:spPr/>
        <p:txBody>
          <a:bodyPr>
            <a:normAutofit fontScale="92500" lnSpcReduction="20000"/>
          </a:bodyPr>
          <a:lstStyle/>
          <a:p>
            <a:r>
              <a:rPr lang="en-US" altLang="zh-CN" dirty="0" smtClean="0"/>
              <a:t>Research</a:t>
            </a:r>
            <a:r>
              <a:rPr lang="zh-CN" altLang="en-US" dirty="0" smtClean="0"/>
              <a:t> </a:t>
            </a:r>
            <a:r>
              <a:rPr lang="en-US" altLang="zh-CN" dirty="0" smtClean="0"/>
              <a:t>Discussion</a:t>
            </a:r>
            <a:br>
              <a:rPr lang="en-US" altLang="zh-CN" dirty="0" smtClean="0"/>
            </a:br>
            <a:r>
              <a:rPr lang="en-US" altLang="zh-CN" dirty="0" smtClean="0"/>
              <a:t>Mingzhe</a:t>
            </a:r>
            <a:r>
              <a:rPr lang="zh-CN" altLang="en-US" dirty="0" smtClean="0"/>
              <a:t> </a:t>
            </a:r>
            <a:r>
              <a:rPr lang="en-US" altLang="zh-CN" dirty="0" smtClean="0"/>
              <a:t>Du</a:t>
            </a:r>
            <a:br>
              <a:rPr lang="en-US" altLang="zh-CN" dirty="0" smtClean="0"/>
            </a:br>
            <a:r>
              <a:rPr lang="en-US" altLang="zh-CN" dirty="0" smtClean="0"/>
              <a:t>05/04/2016</a:t>
            </a:r>
            <a:endParaRPr lang="en-US" dirty="0"/>
          </a:p>
        </p:txBody>
      </p:sp>
    </p:spTree>
    <p:extLst>
      <p:ext uri="{BB962C8B-B14F-4D97-AF65-F5344CB8AC3E}">
        <p14:creationId xmlns:p14="http://schemas.microsoft.com/office/powerpoint/2010/main" val="3064775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Non-Personalized</a:t>
            </a:r>
            <a:endParaRPr lang="en-US" dirty="0"/>
          </a:p>
        </p:txBody>
      </p:sp>
      <p:sp>
        <p:nvSpPr>
          <p:cNvPr id="6" name="Rectangle 5"/>
          <p:cNvSpPr/>
          <p:nvPr/>
        </p:nvSpPr>
        <p:spPr>
          <a:xfrm>
            <a:off x="372290" y="1727005"/>
            <a:ext cx="1691789" cy="523220"/>
          </a:xfrm>
          <a:prstGeom prst="rect">
            <a:avLst/>
          </a:prstGeom>
        </p:spPr>
        <p:txBody>
          <a:bodyPr wrap="none">
            <a:spAutoFit/>
          </a:bodyPr>
          <a:lstStyle/>
          <a:p>
            <a:r>
              <a:rPr lang="en-US" sz="2800" dirty="0" smtClean="0"/>
              <a:t>- 5. </a:t>
            </a:r>
            <a:r>
              <a:rPr lang="en-US" sz="2800" dirty="0" err="1" smtClean="0"/>
              <a:t>Reddit</a:t>
            </a:r>
            <a:endParaRPr lang="en-US" sz="2800" dirty="0"/>
          </a:p>
        </p:txBody>
      </p:sp>
      <p:pic>
        <p:nvPicPr>
          <p:cNvPr id="8" name="Picture 7"/>
          <p:cNvPicPr>
            <a:picLocks noChangeAspect="1"/>
          </p:cNvPicPr>
          <p:nvPr/>
        </p:nvPicPr>
        <p:blipFill>
          <a:blip r:embed="rId2"/>
          <a:stretch>
            <a:fillRect/>
          </a:stretch>
        </p:blipFill>
        <p:spPr>
          <a:xfrm>
            <a:off x="926159" y="2356460"/>
            <a:ext cx="3344804" cy="668961"/>
          </a:xfrm>
          <a:prstGeom prst="rect">
            <a:avLst/>
          </a:prstGeom>
        </p:spPr>
      </p:pic>
    </p:spTree>
    <p:extLst>
      <p:ext uri="{BB962C8B-B14F-4D97-AF65-F5344CB8AC3E}">
        <p14:creationId xmlns:p14="http://schemas.microsoft.com/office/powerpoint/2010/main" val="663584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Non-Personalized</a:t>
            </a:r>
            <a:endParaRPr lang="en-US" dirty="0"/>
          </a:p>
        </p:txBody>
      </p:sp>
      <p:sp>
        <p:nvSpPr>
          <p:cNvPr id="3" name="Content Placeholder 2"/>
          <p:cNvSpPr>
            <a:spLocks noGrp="1"/>
          </p:cNvSpPr>
          <p:nvPr>
            <p:ph idx="1"/>
          </p:nvPr>
        </p:nvSpPr>
        <p:spPr/>
        <p:txBody>
          <a:bodyPr/>
          <a:lstStyle/>
          <a:p>
            <a:r>
              <a:rPr lang="en-US" dirty="0" smtClean="0"/>
              <a:t>Problems:</a:t>
            </a:r>
          </a:p>
          <a:p>
            <a:pPr lvl="1"/>
            <a:r>
              <a:rPr lang="en-US" dirty="0" smtClean="0"/>
              <a:t>1. Prevent Cheating</a:t>
            </a:r>
          </a:p>
          <a:p>
            <a:pPr lvl="1"/>
            <a:r>
              <a:rPr lang="en-US" dirty="0" smtClean="0"/>
              <a:t>2. Self-selection Bias</a:t>
            </a:r>
          </a:p>
          <a:p>
            <a:pPr lvl="2"/>
            <a:r>
              <a:rPr lang="en-US" dirty="0" smtClean="0"/>
              <a:t>User credibility</a:t>
            </a:r>
            <a:r>
              <a:rPr lang="zh-CN" altLang="en-US" dirty="0" smtClean="0"/>
              <a:t>, </a:t>
            </a:r>
            <a:r>
              <a:rPr lang="en-US" altLang="zh-CN" dirty="0" smtClean="0"/>
              <a:t>click</a:t>
            </a:r>
            <a:r>
              <a:rPr lang="zh-CN" altLang="en-US" dirty="0" smtClean="0"/>
              <a:t> </a:t>
            </a:r>
            <a:r>
              <a:rPr lang="en-US" altLang="zh-CN" dirty="0" smtClean="0"/>
              <a:t>log</a:t>
            </a:r>
          </a:p>
          <a:p>
            <a:pPr lvl="2"/>
            <a:endParaRPr lang="en-US" dirty="0" smtClean="0"/>
          </a:p>
          <a:p>
            <a:pPr lvl="1"/>
            <a:endParaRPr lang="en-US" dirty="0"/>
          </a:p>
        </p:txBody>
      </p:sp>
    </p:spTree>
    <p:extLst>
      <p:ext uri="{BB962C8B-B14F-4D97-AF65-F5344CB8AC3E}">
        <p14:creationId xmlns:p14="http://schemas.microsoft.com/office/powerpoint/2010/main" val="1633726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Reference</a:t>
            </a:r>
            <a:endParaRPr lang="en-US" dirty="0"/>
          </a:p>
        </p:txBody>
      </p:sp>
      <p:sp>
        <p:nvSpPr>
          <p:cNvPr id="3" name="Rectangle 2"/>
          <p:cNvSpPr/>
          <p:nvPr/>
        </p:nvSpPr>
        <p:spPr>
          <a:xfrm>
            <a:off x="323184" y="1600200"/>
            <a:ext cx="8363616" cy="2308324"/>
          </a:xfrm>
          <a:prstGeom prst="rect">
            <a:avLst/>
          </a:prstGeom>
        </p:spPr>
        <p:txBody>
          <a:bodyPr wrap="square">
            <a:spAutoFit/>
          </a:bodyPr>
          <a:lstStyle/>
          <a:p>
            <a:pPr marL="342900" indent="-342900">
              <a:buAutoNum type="arabicPeriod"/>
            </a:pPr>
            <a:r>
              <a:rPr lang="pl-PL" dirty="0" err="1" smtClean="0"/>
              <a:t>Introduction</a:t>
            </a:r>
            <a:r>
              <a:rPr lang="pl-PL" dirty="0" smtClean="0"/>
              <a:t> to </a:t>
            </a:r>
            <a:r>
              <a:rPr lang="pl-PL" dirty="0" err="1" smtClean="0"/>
              <a:t>Recommender</a:t>
            </a:r>
            <a:r>
              <a:rPr lang="pl-PL" dirty="0" smtClean="0"/>
              <a:t> Systems, </a:t>
            </a:r>
            <a:r>
              <a:rPr lang="pl-PL" dirty="0" err="1" smtClean="0"/>
              <a:t>Coursera</a:t>
            </a:r>
            <a:r>
              <a:rPr lang="pl-PL" dirty="0" smtClean="0"/>
              <a:t> Course</a:t>
            </a:r>
          </a:p>
          <a:p>
            <a:pPr marL="342900" indent="-342900">
              <a:buAutoNum type="arabicPeriod"/>
            </a:pPr>
            <a:r>
              <a:rPr lang="pl-PL" dirty="0" err="1" smtClean="0"/>
              <a:t>Deconstructing</a:t>
            </a:r>
            <a:r>
              <a:rPr lang="pl-PL" dirty="0" smtClean="0"/>
              <a:t> </a:t>
            </a:r>
            <a:r>
              <a:rPr lang="pl-PL" dirty="0" err="1" smtClean="0"/>
              <a:t>Recommender</a:t>
            </a:r>
            <a:r>
              <a:rPr lang="pl-PL" dirty="0" smtClean="0"/>
              <a:t> System</a:t>
            </a:r>
            <a:br>
              <a:rPr lang="pl-PL" dirty="0" smtClean="0"/>
            </a:br>
            <a:r>
              <a:rPr lang="pl-PL" dirty="0" smtClean="0">
                <a:hlinkClick r:id="rId2"/>
              </a:rPr>
              <a:t>http</a:t>
            </a:r>
            <a:r>
              <a:rPr lang="pl-PL" dirty="0">
                <a:hlinkClick r:id="rId2"/>
              </a:rPr>
              <a:t>://spectrum.ieee.org/computing/software/deconstructing-recommender-</a:t>
            </a:r>
            <a:r>
              <a:rPr lang="pl-PL" dirty="0" smtClean="0">
                <a:hlinkClick r:id="rId2"/>
              </a:rPr>
              <a:t>systems</a:t>
            </a:r>
            <a:endParaRPr lang="pl-PL" dirty="0" smtClean="0"/>
          </a:p>
          <a:p>
            <a:pPr marL="342900" indent="-342900">
              <a:buAutoNum type="arabicPeriod"/>
            </a:pPr>
            <a:r>
              <a:rPr lang="en-US" dirty="0" smtClean="0"/>
              <a:t>A</a:t>
            </a:r>
            <a:r>
              <a:rPr lang="zh-CN" altLang="en-US" dirty="0" smtClean="0"/>
              <a:t> </a:t>
            </a:r>
            <a:r>
              <a:rPr lang="en-US" altLang="zh-CN" dirty="0" smtClean="0"/>
              <a:t>Survey</a:t>
            </a:r>
            <a:r>
              <a:rPr lang="zh-CN" altLang="en-US" dirty="0" smtClean="0"/>
              <a:t> </a:t>
            </a:r>
            <a:r>
              <a:rPr lang="en-US" altLang="zh-CN" dirty="0" smtClean="0"/>
              <a:t>on</a:t>
            </a:r>
            <a:r>
              <a:rPr lang="zh-CN" altLang="en-US" dirty="0" smtClean="0"/>
              <a:t> </a:t>
            </a:r>
            <a:r>
              <a:rPr lang="en-US" altLang="zh-CN" dirty="0" smtClean="0"/>
              <a:t>Recommender</a:t>
            </a:r>
            <a:r>
              <a:rPr lang="zh-CN" altLang="en-US" dirty="0" smtClean="0"/>
              <a:t> </a:t>
            </a:r>
            <a:r>
              <a:rPr lang="en-US" altLang="zh-CN" dirty="0" smtClean="0"/>
              <a:t>System</a:t>
            </a:r>
          </a:p>
          <a:p>
            <a:pPr marL="342900" indent="-342900">
              <a:buAutoNum type="arabicPeriod"/>
            </a:pPr>
            <a:r>
              <a:rPr lang="en-US" dirty="0" smtClean="0"/>
              <a:t>Hacker</a:t>
            </a:r>
            <a:r>
              <a:rPr lang="zh-CN" altLang="en-US" dirty="0" smtClean="0"/>
              <a:t> </a:t>
            </a:r>
            <a:r>
              <a:rPr lang="en-US" altLang="zh-CN" dirty="0" smtClean="0"/>
              <a:t>News</a:t>
            </a:r>
            <a:r>
              <a:rPr lang="zh-CN" altLang="en-US" dirty="0" smtClean="0"/>
              <a:t> </a:t>
            </a:r>
            <a:r>
              <a:rPr lang="en-US" altLang="zh-CN" dirty="0" smtClean="0"/>
              <a:t>Ranking</a:t>
            </a:r>
            <a:r>
              <a:rPr lang="zh-CN" altLang="en-US" dirty="0" smtClean="0"/>
              <a:t> </a:t>
            </a:r>
            <a:r>
              <a:rPr lang="en-US" altLang="zh-CN" dirty="0" smtClean="0"/>
              <a:t>Algorithm</a:t>
            </a:r>
          </a:p>
          <a:p>
            <a:pPr marL="342900" indent="-342900">
              <a:buAutoNum type="arabicPeriod"/>
            </a:pPr>
            <a:r>
              <a:rPr lang="en-US" dirty="0" err="1" smtClean="0"/>
              <a:t>Reddit’s</a:t>
            </a:r>
            <a:r>
              <a:rPr lang="zh-CN" altLang="en-US" dirty="0" smtClean="0"/>
              <a:t> </a:t>
            </a:r>
            <a:r>
              <a:rPr lang="en-US" altLang="zh-CN" dirty="0" smtClean="0"/>
              <a:t>News</a:t>
            </a:r>
            <a:r>
              <a:rPr lang="zh-CN" altLang="en-US" dirty="0" smtClean="0"/>
              <a:t> </a:t>
            </a:r>
            <a:r>
              <a:rPr lang="en-US" altLang="zh-CN" dirty="0" smtClean="0"/>
              <a:t>Ranking</a:t>
            </a:r>
            <a:r>
              <a:rPr lang="zh-CN" altLang="en-US" dirty="0" smtClean="0"/>
              <a:t> </a:t>
            </a:r>
            <a:r>
              <a:rPr lang="en-US" altLang="zh-CN" dirty="0" smtClean="0"/>
              <a:t>Algorithm</a:t>
            </a:r>
          </a:p>
          <a:p>
            <a:pPr marL="342900" indent="-342900">
              <a:buAutoNum type="arabicPeriod"/>
            </a:pPr>
            <a:r>
              <a:rPr lang="en-US" dirty="0" err="1" smtClean="0"/>
              <a:t>Reddit’s</a:t>
            </a:r>
            <a:r>
              <a:rPr lang="zh-CN" altLang="en-US" dirty="0" smtClean="0"/>
              <a:t> </a:t>
            </a:r>
            <a:r>
              <a:rPr lang="en-US" altLang="zh-CN" dirty="0" smtClean="0"/>
              <a:t>Comment</a:t>
            </a:r>
            <a:r>
              <a:rPr lang="zh-CN" altLang="en-US" dirty="0" smtClean="0"/>
              <a:t> </a:t>
            </a:r>
            <a:r>
              <a:rPr lang="en-US" altLang="zh-CN" dirty="0" smtClean="0"/>
              <a:t>Ranking</a:t>
            </a:r>
            <a:r>
              <a:rPr lang="zh-CN" altLang="en-US" dirty="0" smtClean="0"/>
              <a:t> </a:t>
            </a:r>
            <a:r>
              <a:rPr lang="en-US" altLang="zh-CN" dirty="0" smtClean="0"/>
              <a:t>Algorithm</a:t>
            </a:r>
            <a:endParaRPr lang="en-US" dirty="0"/>
          </a:p>
        </p:txBody>
      </p:sp>
    </p:spTree>
    <p:extLst>
      <p:ext uri="{BB962C8B-B14F-4D97-AF65-F5344CB8AC3E}">
        <p14:creationId xmlns:p14="http://schemas.microsoft.com/office/powerpoint/2010/main" val="1262997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944"/>
            <a:ext cx="8229600" cy="1143000"/>
          </a:xfrm>
        </p:spPr>
        <p:txBody>
          <a:bodyPr>
            <a:normAutofit/>
          </a:bodyPr>
          <a:lstStyle/>
          <a:p>
            <a:r>
              <a:rPr lang="en-US" dirty="0" smtClean="0"/>
              <a:t>Categories</a:t>
            </a:r>
            <a:endParaRPr lang="en-US" dirty="0"/>
          </a:p>
        </p:txBody>
      </p:sp>
      <p:sp>
        <p:nvSpPr>
          <p:cNvPr id="3" name="Content Placeholder 2"/>
          <p:cNvSpPr>
            <a:spLocks noGrp="1"/>
          </p:cNvSpPr>
          <p:nvPr>
            <p:ph idx="1"/>
          </p:nvPr>
        </p:nvSpPr>
        <p:spPr>
          <a:xfrm>
            <a:off x="914400" y="1180537"/>
            <a:ext cx="8229600" cy="4525963"/>
          </a:xfrm>
        </p:spPr>
        <p:txBody>
          <a:bodyPr/>
          <a:lstStyle/>
          <a:p>
            <a:pPr marL="514350" indent="-514350">
              <a:buAutoNum type="arabicPeriod"/>
            </a:pPr>
            <a:r>
              <a:rPr lang="en-US" altLang="zh-CN" dirty="0" smtClean="0"/>
              <a:t>Content</a:t>
            </a:r>
            <a:r>
              <a:rPr lang="zh-CN" altLang="en-US" dirty="0" smtClean="0"/>
              <a:t>-</a:t>
            </a:r>
            <a:r>
              <a:rPr lang="en-US" altLang="zh-CN" dirty="0" smtClean="0"/>
              <a:t>Based</a:t>
            </a:r>
            <a:r>
              <a:rPr lang="zh-CN" altLang="en-US" dirty="0" smtClean="0"/>
              <a:t> </a:t>
            </a:r>
            <a:r>
              <a:rPr lang="en-US" altLang="zh-CN" dirty="0" smtClean="0"/>
              <a:t>Recommender</a:t>
            </a:r>
          </a:p>
          <a:p>
            <a:pPr marL="514350" indent="-514350">
              <a:buAutoNum type="arabicPeriod"/>
            </a:pPr>
            <a:r>
              <a:rPr lang="en-US" altLang="zh-CN" dirty="0" smtClean="0"/>
              <a:t>User-</a:t>
            </a:r>
            <a:r>
              <a:rPr lang="zh-CN" altLang="en-US" dirty="0" smtClean="0"/>
              <a:t> </a:t>
            </a:r>
            <a:r>
              <a:rPr lang="en-US" altLang="zh-CN" dirty="0" smtClean="0"/>
              <a:t>User</a:t>
            </a:r>
            <a:r>
              <a:rPr lang="zh-CN" altLang="en-US" dirty="0" smtClean="0"/>
              <a:t> </a:t>
            </a:r>
            <a:r>
              <a:rPr lang="en-US" altLang="zh-CN" dirty="0" smtClean="0"/>
              <a:t>Collaborative</a:t>
            </a:r>
            <a:r>
              <a:rPr lang="zh-CN" altLang="en-US" dirty="0" smtClean="0"/>
              <a:t> </a:t>
            </a:r>
            <a:r>
              <a:rPr lang="en-US" altLang="zh-CN" dirty="0" smtClean="0"/>
              <a:t>Filtering</a:t>
            </a:r>
          </a:p>
          <a:p>
            <a:pPr marL="514350" indent="-514350">
              <a:buAutoNum type="arabicPeriod"/>
            </a:pPr>
            <a:r>
              <a:rPr lang="en-US" dirty="0" smtClean="0"/>
              <a:t>Item</a:t>
            </a:r>
            <a:r>
              <a:rPr lang="en-US" altLang="zh-CN" dirty="0" smtClean="0"/>
              <a:t>-Item</a:t>
            </a:r>
            <a:r>
              <a:rPr lang="zh-CN" altLang="en-US" dirty="0" smtClean="0"/>
              <a:t> </a:t>
            </a:r>
            <a:r>
              <a:rPr lang="en-US" altLang="zh-CN" dirty="0" smtClean="0"/>
              <a:t>Collaborative</a:t>
            </a:r>
            <a:r>
              <a:rPr lang="zh-CN" altLang="en-US" dirty="0" smtClean="0"/>
              <a:t> </a:t>
            </a:r>
            <a:r>
              <a:rPr lang="en-US" altLang="zh-CN" dirty="0" smtClean="0"/>
              <a:t>Filtering</a:t>
            </a:r>
          </a:p>
          <a:p>
            <a:pPr marL="514350" indent="-514350">
              <a:buAutoNum type="arabicPeriod"/>
            </a:pPr>
            <a:r>
              <a:rPr lang="en-US" altLang="zh-CN" dirty="0" smtClean="0"/>
              <a:t>Non-Personalized Recommender</a:t>
            </a:r>
            <a:endParaRPr lang="en-US" dirty="0"/>
          </a:p>
        </p:txBody>
      </p:sp>
    </p:spTree>
    <p:extLst>
      <p:ext uri="{BB962C8B-B14F-4D97-AF65-F5344CB8AC3E}">
        <p14:creationId xmlns:p14="http://schemas.microsoft.com/office/powerpoint/2010/main" val="1397580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Content-Based Rec.</a:t>
            </a:r>
            <a:endParaRPr lang="en-US" dirty="0"/>
          </a:p>
        </p:txBody>
      </p:sp>
      <p:sp>
        <p:nvSpPr>
          <p:cNvPr id="4" name="Rectangle 3"/>
          <p:cNvSpPr/>
          <p:nvPr/>
        </p:nvSpPr>
        <p:spPr>
          <a:xfrm>
            <a:off x="714557" y="1415534"/>
            <a:ext cx="4350921" cy="369332"/>
          </a:xfrm>
          <a:prstGeom prst="rect">
            <a:avLst/>
          </a:prstGeom>
        </p:spPr>
        <p:txBody>
          <a:bodyPr wrap="none">
            <a:spAutoFit/>
          </a:bodyPr>
          <a:lstStyle/>
          <a:p>
            <a:r>
              <a:rPr lang="en-US" dirty="0" smtClean="0"/>
              <a:t>Recommend New Items before Being Rated</a:t>
            </a:r>
            <a:endParaRPr lang="en-US" dirty="0"/>
          </a:p>
        </p:txBody>
      </p:sp>
      <p:pic>
        <p:nvPicPr>
          <p:cNvPr id="5" name="Picture 4"/>
          <p:cNvPicPr>
            <a:picLocks noChangeAspect="1"/>
          </p:cNvPicPr>
          <p:nvPr/>
        </p:nvPicPr>
        <p:blipFill>
          <a:blip r:embed="rId2"/>
          <a:stretch>
            <a:fillRect/>
          </a:stretch>
        </p:blipFill>
        <p:spPr>
          <a:xfrm>
            <a:off x="780409" y="1925976"/>
            <a:ext cx="5283200" cy="2730500"/>
          </a:xfrm>
          <a:prstGeom prst="rect">
            <a:avLst/>
          </a:prstGeom>
        </p:spPr>
      </p:pic>
      <p:pic>
        <p:nvPicPr>
          <p:cNvPr id="6" name="Picture 5"/>
          <p:cNvPicPr>
            <a:picLocks noChangeAspect="1"/>
          </p:cNvPicPr>
          <p:nvPr/>
        </p:nvPicPr>
        <p:blipFill>
          <a:blip r:embed="rId3"/>
          <a:stretch>
            <a:fillRect/>
          </a:stretch>
        </p:blipFill>
        <p:spPr>
          <a:xfrm>
            <a:off x="780409" y="5082822"/>
            <a:ext cx="5448300" cy="812800"/>
          </a:xfrm>
          <a:prstGeom prst="rect">
            <a:avLst/>
          </a:prstGeom>
        </p:spPr>
      </p:pic>
    </p:spTree>
    <p:extLst>
      <p:ext uri="{BB962C8B-B14F-4D97-AF65-F5344CB8AC3E}">
        <p14:creationId xmlns:p14="http://schemas.microsoft.com/office/powerpoint/2010/main" val="2314057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Content-Based Rec.</a:t>
            </a:r>
            <a:endParaRPr lang="en-US" dirty="0"/>
          </a:p>
        </p:txBody>
      </p:sp>
      <p:sp>
        <p:nvSpPr>
          <p:cNvPr id="4" name="Rectangle 3"/>
          <p:cNvSpPr/>
          <p:nvPr/>
        </p:nvSpPr>
        <p:spPr>
          <a:xfrm>
            <a:off x="714557" y="1415534"/>
            <a:ext cx="5804556" cy="369332"/>
          </a:xfrm>
          <a:prstGeom prst="rect">
            <a:avLst/>
          </a:prstGeom>
        </p:spPr>
        <p:txBody>
          <a:bodyPr wrap="none">
            <a:spAutoFit/>
          </a:bodyPr>
          <a:lstStyle/>
          <a:p>
            <a:r>
              <a:rPr lang="en-US" dirty="0" smtClean="0"/>
              <a:t>Case-based: Use Interview Process to elicit users preference</a:t>
            </a:r>
            <a:endParaRPr lang="en-US" dirty="0"/>
          </a:p>
        </p:txBody>
      </p:sp>
      <p:pic>
        <p:nvPicPr>
          <p:cNvPr id="3" name="Picture 2"/>
          <p:cNvPicPr>
            <a:picLocks noChangeAspect="1"/>
          </p:cNvPicPr>
          <p:nvPr/>
        </p:nvPicPr>
        <p:blipFill>
          <a:blip r:embed="rId2"/>
          <a:stretch>
            <a:fillRect/>
          </a:stretch>
        </p:blipFill>
        <p:spPr>
          <a:xfrm>
            <a:off x="832085" y="1955799"/>
            <a:ext cx="4858054" cy="4253089"/>
          </a:xfrm>
          <a:prstGeom prst="rect">
            <a:avLst/>
          </a:prstGeom>
        </p:spPr>
      </p:pic>
    </p:spTree>
    <p:extLst>
      <p:ext uri="{BB962C8B-B14F-4D97-AF65-F5344CB8AC3E}">
        <p14:creationId xmlns:p14="http://schemas.microsoft.com/office/powerpoint/2010/main" val="2589483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User-User Collaborative Filtering</a:t>
            </a:r>
            <a:endParaRPr lang="en-US" dirty="0"/>
          </a:p>
        </p:txBody>
      </p:sp>
      <p:pic>
        <p:nvPicPr>
          <p:cNvPr id="6" name="Picture 5"/>
          <p:cNvPicPr>
            <a:picLocks noChangeAspect="1"/>
          </p:cNvPicPr>
          <p:nvPr/>
        </p:nvPicPr>
        <p:blipFill>
          <a:blip r:embed="rId2"/>
          <a:stretch>
            <a:fillRect/>
          </a:stretch>
        </p:blipFill>
        <p:spPr>
          <a:xfrm>
            <a:off x="642055" y="1600200"/>
            <a:ext cx="7053204" cy="2329982"/>
          </a:xfrm>
          <a:prstGeom prst="rect">
            <a:avLst/>
          </a:prstGeom>
        </p:spPr>
      </p:pic>
      <p:pic>
        <p:nvPicPr>
          <p:cNvPr id="7" name="Picture 6"/>
          <p:cNvPicPr>
            <a:picLocks noChangeAspect="1"/>
          </p:cNvPicPr>
          <p:nvPr/>
        </p:nvPicPr>
        <p:blipFill>
          <a:blip r:embed="rId3"/>
          <a:stretch>
            <a:fillRect/>
          </a:stretch>
        </p:blipFill>
        <p:spPr>
          <a:xfrm>
            <a:off x="642055" y="4795179"/>
            <a:ext cx="3087041" cy="1370906"/>
          </a:xfrm>
          <a:prstGeom prst="rect">
            <a:avLst/>
          </a:prstGeom>
        </p:spPr>
      </p:pic>
    </p:spTree>
    <p:extLst>
      <p:ext uri="{BB962C8B-B14F-4D97-AF65-F5344CB8AC3E}">
        <p14:creationId xmlns:p14="http://schemas.microsoft.com/office/powerpoint/2010/main" val="3691284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Item-Item Collaborative Filtering</a:t>
            </a:r>
            <a:endParaRPr lang="en-US" dirty="0"/>
          </a:p>
        </p:txBody>
      </p:sp>
      <p:pic>
        <p:nvPicPr>
          <p:cNvPr id="3" name="Picture 2"/>
          <p:cNvPicPr>
            <a:picLocks noChangeAspect="1"/>
          </p:cNvPicPr>
          <p:nvPr/>
        </p:nvPicPr>
        <p:blipFill>
          <a:blip r:embed="rId2"/>
          <a:stretch>
            <a:fillRect/>
          </a:stretch>
        </p:blipFill>
        <p:spPr>
          <a:xfrm>
            <a:off x="642996" y="1600200"/>
            <a:ext cx="7581900" cy="4686300"/>
          </a:xfrm>
          <a:prstGeom prst="rect">
            <a:avLst/>
          </a:prstGeom>
        </p:spPr>
      </p:pic>
    </p:spTree>
    <p:extLst>
      <p:ext uri="{BB962C8B-B14F-4D97-AF65-F5344CB8AC3E}">
        <p14:creationId xmlns:p14="http://schemas.microsoft.com/office/powerpoint/2010/main" val="3889091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Non-Personalized</a:t>
            </a:r>
            <a:endParaRPr lang="en-US" dirty="0"/>
          </a:p>
        </p:txBody>
      </p:sp>
      <p:sp>
        <p:nvSpPr>
          <p:cNvPr id="3" name="Content Placeholder 2"/>
          <p:cNvSpPr>
            <a:spLocks noGrp="1"/>
          </p:cNvSpPr>
          <p:nvPr>
            <p:ph idx="1"/>
          </p:nvPr>
        </p:nvSpPr>
        <p:spPr/>
        <p:txBody>
          <a:bodyPr/>
          <a:lstStyle/>
          <a:p>
            <a:r>
              <a:rPr lang="en-US" dirty="0" smtClean="0"/>
              <a:t>Examples</a:t>
            </a:r>
            <a:r>
              <a:rPr lang="en-US" altLang="zh-CN" dirty="0" smtClean="0"/>
              <a:t>:</a:t>
            </a:r>
          </a:p>
          <a:p>
            <a:pPr lvl="1"/>
            <a:r>
              <a:rPr lang="en-US" dirty="0" err="1" smtClean="0"/>
              <a:t>TripAdvisor</a:t>
            </a:r>
            <a:r>
              <a:rPr lang="zh-CN" altLang="en-US" dirty="0" smtClean="0"/>
              <a:t> </a:t>
            </a:r>
            <a:r>
              <a:rPr lang="en-US" altLang="zh-CN" dirty="0" smtClean="0"/>
              <a:t>travel</a:t>
            </a:r>
            <a:r>
              <a:rPr lang="zh-CN" altLang="en-US" dirty="0" smtClean="0"/>
              <a:t> </a:t>
            </a:r>
            <a:r>
              <a:rPr lang="en-US" altLang="zh-CN" dirty="0" smtClean="0"/>
              <a:t>reviews</a:t>
            </a:r>
            <a:r>
              <a:rPr lang="zh-CN" altLang="en-US" dirty="0" smtClean="0"/>
              <a:t> </a:t>
            </a:r>
            <a:r>
              <a:rPr lang="en-US" altLang="zh-CN" dirty="0" smtClean="0"/>
              <a:t>and</a:t>
            </a:r>
            <a:r>
              <a:rPr lang="zh-CN" altLang="en-US" dirty="0" smtClean="0"/>
              <a:t> </a:t>
            </a:r>
            <a:r>
              <a:rPr lang="en-US" altLang="zh-CN" dirty="0" smtClean="0"/>
              <a:t>ratings</a:t>
            </a:r>
          </a:p>
          <a:p>
            <a:pPr lvl="1"/>
            <a:r>
              <a:rPr lang="en-US" dirty="0" err="1" smtClean="0"/>
              <a:t>Billborad</a:t>
            </a:r>
            <a:r>
              <a:rPr lang="zh-CN" altLang="en-US" dirty="0" smtClean="0"/>
              <a:t> </a:t>
            </a:r>
            <a:r>
              <a:rPr lang="en-US" altLang="zh-CN" dirty="0" smtClean="0"/>
              <a:t>Top</a:t>
            </a:r>
            <a:r>
              <a:rPr lang="zh-CN" altLang="en-US" dirty="0" smtClean="0"/>
              <a:t> </a:t>
            </a:r>
            <a:r>
              <a:rPr lang="en-US" altLang="zh-CN" dirty="0" smtClean="0"/>
              <a:t>100</a:t>
            </a:r>
          </a:p>
          <a:p>
            <a:pPr lvl="1"/>
            <a:r>
              <a:rPr lang="en-US" dirty="0" smtClean="0"/>
              <a:t>Yelp</a:t>
            </a:r>
            <a:r>
              <a:rPr lang="zh-CN" altLang="en-US" dirty="0" smtClean="0"/>
              <a:t> </a:t>
            </a:r>
            <a:r>
              <a:rPr lang="en-US" altLang="zh-CN" dirty="0" err="1" smtClean="0"/>
              <a:t>Resturant</a:t>
            </a:r>
            <a:r>
              <a:rPr lang="zh-CN" altLang="en-US" dirty="0" smtClean="0"/>
              <a:t> </a:t>
            </a:r>
            <a:r>
              <a:rPr lang="en-US" altLang="zh-CN" dirty="0" smtClean="0"/>
              <a:t>Recommendations</a:t>
            </a:r>
            <a:endParaRPr lang="en-US" dirty="0"/>
          </a:p>
        </p:txBody>
      </p:sp>
    </p:spTree>
    <p:extLst>
      <p:ext uri="{BB962C8B-B14F-4D97-AF65-F5344CB8AC3E}">
        <p14:creationId xmlns:p14="http://schemas.microsoft.com/office/powerpoint/2010/main" val="764637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Non-Personalized</a:t>
            </a:r>
            <a:endParaRPr lang="en-US" dirty="0"/>
          </a:p>
        </p:txBody>
      </p:sp>
      <p:sp>
        <p:nvSpPr>
          <p:cNvPr id="3" name="Content Placeholder 2"/>
          <p:cNvSpPr>
            <a:spLocks noGrp="1"/>
          </p:cNvSpPr>
          <p:nvPr>
            <p:ph idx="1"/>
          </p:nvPr>
        </p:nvSpPr>
        <p:spPr>
          <a:xfrm>
            <a:off x="457201" y="1600200"/>
            <a:ext cx="8229600" cy="563504"/>
          </a:xfrm>
        </p:spPr>
        <p:txBody>
          <a:bodyPr>
            <a:normAutofit fontScale="70000" lnSpcReduction="20000"/>
          </a:bodyPr>
          <a:lstStyle/>
          <a:p>
            <a:r>
              <a:rPr lang="en-US" dirty="0" smtClean="0"/>
              <a:t>Preference and Ratings</a:t>
            </a:r>
          </a:p>
          <a:p>
            <a:pPr lvl="1"/>
            <a:endParaRPr lang="en-US" dirty="0"/>
          </a:p>
        </p:txBody>
      </p:sp>
      <p:pic>
        <p:nvPicPr>
          <p:cNvPr id="4" name="Picture 3"/>
          <p:cNvPicPr>
            <a:picLocks noChangeAspect="1"/>
          </p:cNvPicPr>
          <p:nvPr/>
        </p:nvPicPr>
        <p:blipFill>
          <a:blip r:embed="rId2"/>
          <a:stretch>
            <a:fillRect/>
          </a:stretch>
        </p:blipFill>
        <p:spPr>
          <a:xfrm>
            <a:off x="457201" y="1986175"/>
            <a:ext cx="3898430" cy="2424487"/>
          </a:xfrm>
          <a:prstGeom prst="rect">
            <a:avLst/>
          </a:prstGeom>
        </p:spPr>
      </p:pic>
      <p:sp>
        <p:nvSpPr>
          <p:cNvPr id="5" name="Rectangle 4"/>
          <p:cNvSpPr/>
          <p:nvPr/>
        </p:nvSpPr>
        <p:spPr>
          <a:xfrm>
            <a:off x="4662328" y="1966139"/>
            <a:ext cx="3522115" cy="1477328"/>
          </a:xfrm>
          <a:prstGeom prst="rect">
            <a:avLst/>
          </a:prstGeom>
        </p:spPr>
        <p:txBody>
          <a:bodyPr wrap="square">
            <a:spAutoFit/>
          </a:bodyPr>
          <a:lstStyle/>
          <a:p>
            <a:r>
              <a:rPr lang="en-US" dirty="0" smtClean="0"/>
              <a:t>Explicit</a:t>
            </a:r>
          </a:p>
          <a:p>
            <a:pPr marL="285750" indent="-285750">
              <a:buFontTx/>
              <a:buChar char="-"/>
            </a:pPr>
            <a:r>
              <a:rPr lang="en-US" altLang="zh-CN" dirty="0" smtClean="0"/>
              <a:t>Star</a:t>
            </a:r>
            <a:r>
              <a:rPr lang="zh-CN" altLang="en-US" dirty="0" smtClean="0"/>
              <a:t> </a:t>
            </a:r>
            <a:r>
              <a:rPr lang="en-US" altLang="zh-CN" dirty="0" smtClean="0"/>
              <a:t>Ratings</a:t>
            </a:r>
            <a:r>
              <a:rPr lang="zh-CN" altLang="en-US" dirty="0" smtClean="0"/>
              <a:t> </a:t>
            </a:r>
            <a:r>
              <a:rPr lang="en-US" altLang="zh-CN" dirty="0" smtClean="0"/>
              <a:t>(</a:t>
            </a:r>
            <a:r>
              <a:rPr lang="en-US" altLang="zh-CN" dirty="0" err="1" smtClean="0"/>
              <a:t>NetFlix</a:t>
            </a:r>
            <a:r>
              <a:rPr lang="en-US" altLang="zh-CN" dirty="0" smtClean="0"/>
              <a:t>)</a:t>
            </a:r>
          </a:p>
          <a:p>
            <a:pPr marL="285750" indent="-285750">
              <a:buFontTx/>
              <a:buChar char="-"/>
            </a:pPr>
            <a:r>
              <a:rPr lang="en-US" dirty="0" smtClean="0"/>
              <a:t>Thumbs</a:t>
            </a:r>
            <a:r>
              <a:rPr lang="zh-CN" altLang="en-US" dirty="0" smtClean="0"/>
              <a:t> </a:t>
            </a:r>
            <a:r>
              <a:rPr lang="en-US" altLang="zh-CN" dirty="0" smtClean="0"/>
              <a:t>Up</a:t>
            </a:r>
            <a:r>
              <a:rPr lang="zh-CN" altLang="en-US" dirty="0" smtClean="0"/>
              <a:t> </a:t>
            </a:r>
            <a:r>
              <a:rPr lang="en-US" altLang="zh-CN" dirty="0" smtClean="0"/>
              <a:t>and</a:t>
            </a:r>
            <a:r>
              <a:rPr lang="zh-CN" altLang="en-US" dirty="0" smtClean="0"/>
              <a:t> </a:t>
            </a:r>
            <a:r>
              <a:rPr lang="en-US" altLang="zh-CN" dirty="0" smtClean="0"/>
              <a:t>Down</a:t>
            </a:r>
            <a:r>
              <a:rPr lang="zh-CN" altLang="en-US" dirty="0" smtClean="0"/>
              <a:t> </a:t>
            </a:r>
            <a:r>
              <a:rPr lang="en-US" altLang="zh-CN" dirty="0" smtClean="0"/>
              <a:t>(</a:t>
            </a:r>
            <a:r>
              <a:rPr lang="en-US" altLang="zh-CN" dirty="0" err="1" smtClean="0"/>
              <a:t>Reddit</a:t>
            </a:r>
            <a:r>
              <a:rPr lang="en-US" altLang="zh-CN" dirty="0" smtClean="0"/>
              <a:t>)</a:t>
            </a:r>
          </a:p>
          <a:p>
            <a:pPr marL="285750" indent="-285750">
              <a:buFontTx/>
              <a:buChar char="-"/>
            </a:pPr>
            <a:r>
              <a:rPr lang="en-US" dirty="0" smtClean="0"/>
              <a:t>Likes</a:t>
            </a:r>
            <a:r>
              <a:rPr lang="zh-CN" altLang="en-US" dirty="0" smtClean="0"/>
              <a:t> </a:t>
            </a:r>
            <a:r>
              <a:rPr lang="en-US" altLang="zh-CN" dirty="0" smtClean="0"/>
              <a:t>(Facebook)</a:t>
            </a:r>
            <a:endParaRPr lang="en-US" dirty="0" smtClean="0"/>
          </a:p>
          <a:p>
            <a:endParaRPr lang="en-US" dirty="0"/>
          </a:p>
        </p:txBody>
      </p:sp>
      <p:sp>
        <p:nvSpPr>
          <p:cNvPr id="6" name="Rectangle 5"/>
          <p:cNvSpPr/>
          <p:nvPr/>
        </p:nvSpPr>
        <p:spPr>
          <a:xfrm>
            <a:off x="457200" y="4649132"/>
            <a:ext cx="3339564" cy="1754327"/>
          </a:xfrm>
          <a:prstGeom prst="rect">
            <a:avLst/>
          </a:prstGeom>
        </p:spPr>
        <p:txBody>
          <a:bodyPr wrap="none">
            <a:spAutoFit/>
          </a:bodyPr>
          <a:lstStyle/>
          <a:p>
            <a:r>
              <a:rPr lang="en-US" dirty="0" smtClean="0"/>
              <a:t>Implicit</a:t>
            </a:r>
          </a:p>
          <a:p>
            <a:r>
              <a:rPr lang="en-US" dirty="0" smtClean="0"/>
              <a:t>Data</a:t>
            </a:r>
            <a:r>
              <a:rPr lang="zh-CN" altLang="en-US" dirty="0" smtClean="0"/>
              <a:t> </a:t>
            </a:r>
            <a:r>
              <a:rPr lang="en-US" altLang="zh-CN" dirty="0" smtClean="0"/>
              <a:t>Collected</a:t>
            </a:r>
            <a:r>
              <a:rPr lang="zh-CN" altLang="en-US" dirty="0" smtClean="0"/>
              <a:t> </a:t>
            </a:r>
            <a:r>
              <a:rPr lang="en-US" altLang="zh-CN" dirty="0" smtClean="0"/>
              <a:t>from</a:t>
            </a:r>
            <a:r>
              <a:rPr lang="zh-CN" altLang="en-US" dirty="0" smtClean="0"/>
              <a:t> </a:t>
            </a:r>
            <a:r>
              <a:rPr lang="en-US" altLang="zh-CN" dirty="0" smtClean="0"/>
              <a:t>user</a:t>
            </a:r>
            <a:r>
              <a:rPr lang="zh-CN" altLang="en-US" dirty="0" smtClean="0"/>
              <a:t> </a:t>
            </a:r>
            <a:r>
              <a:rPr lang="en-US" altLang="zh-CN" dirty="0" smtClean="0"/>
              <a:t>actions:</a:t>
            </a:r>
          </a:p>
          <a:p>
            <a:pPr marL="285750" indent="-285750">
              <a:buFontTx/>
              <a:buChar char="-"/>
            </a:pPr>
            <a:r>
              <a:rPr lang="en-US" altLang="zh-CN" dirty="0" smtClean="0"/>
              <a:t>Reading</a:t>
            </a:r>
            <a:r>
              <a:rPr lang="zh-CN" altLang="en-US" dirty="0" smtClean="0"/>
              <a:t> </a:t>
            </a:r>
            <a:r>
              <a:rPr lang="en-US" altLang="zh-CN" dirty="0" smtClean="0"/>
              <a:t>Time</a:t>
            </a:r>
          </a:p>
          <a:p>
            <a:pPr marL="285750" indent="-285750">
              <a:buFontTx/>
              <a:buChar char="-"/>
            </a:pPr>
            <a:r>
              <a:rPr lang="en-US" dirty="0" smtClean="0"/>
              <a:t>Click</a:t>
            </a:r>
            <a:r>
              <a:rPr lang="zh-CN" altLang="en-US" dirty="0" smtClean="0"/>
              <a:t> </a:t>
            </a:r>
            <a:r>
              <a:rPr lang="en-US" altLang="zh-CN" dirty="0" smtClean="0"/>
              <a:t>on</a:t>
            </a:r>
            <a:r>
              <a:rPr lang="zh-CN" altLang="en-US" dirty="0" smtClean="0"/>
              <a:t> </a:t>
            </a:r>
            <a:r>
              <a:rPr lang="en-US" altLang="zh-CN" dirty="0" smtClean="0"/>
              <a:t>link</a:t>
            </a:r>
          </a:p>
          <a:p>
            <a:pPr marL="285750" indent="-285750">
              <a:buFontTx/>
              <a:buChar char="-"/>
            </a:pPr>
            <a:r>
              <a:rPr lang="en-US" dirty="0" smtClean="0"/>
              <a:t>Purchase</a:t>
            </a:r>
            <a:r>
              <a:rPr lang="zh-CN" altLang="zh-CN" dirty="0"/>
              <a:t> </a:t>
            </a:r>
            <a:endParaRPr lang="en-US" altLang="zh-CN" dirty="0" smtClean="0"/>
          </a:p>
          <a:p>
            <a:pPr marL="285750" indent="-285750">
              <a:buFontTx/>
              <a:buChar char="-"/>
            </a:pPr>
            <a:r>
              <a:rPr lang="en-US" dirty="0" smtClean="0"/>
              <a:t>Follow</a:t>
            </a:r>
            <a:endParaRPr lang="en-US" dirty="0"/>
          </a:p>
        </p:txBody>
      </p:sp>
    </p:spTree>
    <p:extLst>
      <p:ext uri="{BB962C8B-B14F-4D97-AF65-F5344CB8AC3E}">
        <p14:creationId xmlns:p14="http://schemas.microsoft.com/office/powerpoint/2010/main" val="571960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Non-Personalized</a:t>
            </a:r>
            <a:endParaRPr lang="en-US" dirty="0"/>
          </a:p>
        </p:txBody>
      </p:sp>
      <p:sp>
        <p:nvSpPr>
          <p:cNvPr id="3" name="Content Placeholder 2"/>
          <p:cNvSpPr>
            <a:spLocks noGrp="1"/>
          </p:cNvSpPr>
          <p:nvPr>
            <p:ph idx="1"/>
          </p:nvPr>
        </p:nvSpPr>
        <p:spPr/>
        <p:txBody>
          <a:bodyPr/>
          <a:lstStyle/>
          <a:p>
            <a:r>
              <a:rPr lang="en-US" dirty="0" smtClean="0"/>
              <a:t>Algorithms:</a:t>
            </a:r>
          </a:p>
          <a:p>
            <a:pPr lvl="1"/>
            <a:r>
              <a:rPr lang="en-US" altLang="zh-CN" dirty="0" smtClean="0"/>
              <a:t>1.</a:t>
            </a:r>
          </a:p>
          <a:p>
            <a:pPr lvl="2"/>
            <a:r>
              <a:rPr lang="en-US" altLang="zh-CN" dirty="0" smtClean="0"/>
              <a:t>Averages</a:t>
            </a:r>
            <a:r>
              <a:rPr lang="zh-CN" altLang="en-US" dirty="0" smtClean="0"/>
              <a:t> </a:t>
            </a:r>
            <a:r>
              <a:rPr lang="en-US" altLang="zh-CN" dirty="0" smtClean="0"/>
              <a:t>can</a:t>
            </a:r>
            <a:r>
              <a:rPr lang="zh-CN" altLang="en-US" dirty="0" smtClean="0"/>
              <a:t> </a:t>
            </a:r>
            <a:r>
              <a:rPr lang="en-US" altLang="zh-CN" dirty="0" smtClean="0"/>
              <a:t>be</a:t>
            </a:r>
            <a:r>
              <a:rPr lang="zh-CN" altLang="en-US" dirty="0" smtClean="0"/>
              <a:t> </a:t>
            </a:r>
            <a:r>
              <a:rPr lang="en-US" altLang="zh-CN" dirty="0" smtClean="0"/>
              <a:t>misleading</a:t>
            </a:r>
          </a:p>
          <a:p>
            <a:pPr lvl="1"/>
            <a:r>
              <a:rPr lang="zh-CN" altLang="zh-CN" dirty="0" smtClean="0"/>
              <a:t>2</a:t>
            </a:r>
            <a:r>
              <a:rPr lang="en-US" altLang="zh-CN" dirty="0" smtClean="0"/>
              <a:t>.</a:t>
            </a:r>
            <a:r>
              <a:rPr lang="zh-CN" altLang="en-US" dirty="0" smtClean="0"/>
              <a:t> </a:t>
            </a:r>
            <a:endParaRPr lang="en-US" altLang="zh-CN" dirty="0" smtClean="0"/>
          </a:p>
          <a:p>
            <a:pPr marL="457200" lvl="1" indent="0">
              <a:buNone/>
            </a:pPr>
            <a:endParaRPr lang="en-US" dirty="0" smtClean="0"/>
          </a:p>
          <a:p>
            <a:pPr lvl="1"/>
            <a:endParaRPr lang="en-US" dirty="0"/>
          </a:p>
        </p:txBody>
      </p:sp>
      <p:pic>
        <p:nvPicPr>
          <p:cNvPr id="4" name="Picture 3"/>
          <p:cNvPicPr>
            <a:picLocks noChangeAspect="1"/>
          </p:cNvPicPr>
          <p:nvPr/>
        </p:nvPicPr>
        <p:blipFill>
          <a:blip r:embed="rId2"/>
          <a:stretch>
            <a:fillRect/>
          </a:stretch>
        </p:blipFill>
        <p:spPr>
          <a:xfrm>
            <a:off x="1720144" y="2735910"/>
            <a:ext cx="3263900" cy="571500"/>
          </a:xfrm>
          <a:prstGeom prst="rect">
            <a:avLst/>
          </a:prstGeom>
        </p:spPr>
      </p:pic>
      <p:pic>
        <p:nvPicPr>
          <p:cNvPr id="5" name="Picture 4"/>
          <p:cNvPicPr>
            <a:picLocks noChangeAspect="1"/>
          </p:cNvPicPr>
          <p:nvPr/>
        </p:nvPicPr>
        <p:blipFill>
          <a:blip r:embed="rId3"/>
          <a:stretch>
            <a:fillRect/>
          </a:stretch>
        </p:blipFill>
        <p:spPr>
          <a:xfrm>
            <a:off x="1828330" y="4078112"/>
            <a:ext cx="1485900" cy="1016000"/>
          </a:xfrm>
          <a:prstGeom prst="rect">
            <a:avLst/>
          </a:prstGeom>
        </p:spPr>
      </p:pic>
      <p:sp>
        <p:nvSpPr>
          <p:cNvPr id="6" name="Rectangle 5"/>
          <p:cNvSpPr/>
          <p:nvPr/>
        </p:nvSpPr>
        <p:spPr>
          <a:xfrm>
            <a:off x="964957" y="5320635"/>
            <a:ext cx="2646453" cy="523220"/>
          </a:xfrm>
          <a:prstGeom prst="rect">
            <a:avLst/>
          </a:prstGeom>
        </p:spPr>
        <p:txBody>
          <a:bodyPr wrap="none">
            <a:spAutoFit/>
          </a:bodyPr>
          <a:lstStyle/>
          <a:p>
            <a:r>
              <a:rPr lang="en-US" sz="2800" dirty="0" smtClean="0"/>
              <a:t>- 3. Hacker News</a:t>
            </a:r>
            <a:endParaRPr lang="en-US" sz="2800" dirty="0"/>
          </a:p>
        </p:txBody>
      </p:sp>
      <p:pic>
        <p:nvPicPr>
          <p:cNvPr id="7" name="Picture 6"/>
          <p:cNvPicPr>
            <a:picLocks noChangeAspect="1"/>
          </p:cNvPicPr>
          <p:nvPr/>
        </p:nvPicPr>
        <p:blipFill>
          <a:blip r:embed="rId4"/>
          <a:stretch>
            <a:fillRect/>
          </a:stretch>
        </p:blipFill>
        <p:spPr>
          <a:xfrm>
            <a:off x="4217340" y="5517767"/>
            <a:ext cx="3327400" cy="1216792"/>
          </a:xfrm>
          <a:prstGeom prst="rect">
            <a:avLst/>
          </a:prstGeom>
        </p:spPr>
      </p:pic>
    </p:spTree>
    <p:extLst>
      <p:ext uri="{BB962C8B-B14F-4D97-AF65-F5344CB8AC3E}">
        <p14:creationId xmlns:p14="http://schemas.microsoft.com/office/powerpoint/2010/main" val="623329113"/>
      </p:ext>
    </p:extLst>
  </p:cSld>
  <p:clrMapOvr>
    <a:masterClrMapping/>
  </p:clrMapOvr>
</p:sld>
</file>

<file path=ppt/theme/theme1.xml><?xml version="1.0" encoding="utf-8"?>
<a:theme xmlns:a="http://schemas.openxmlformats.org/drawingml/2006/main" name="Twilight">
  <a:themeElements>
    <a:clrScheme name="Twilight">
      <a:dk1>
        <a:sysClr val="windowText" lastClr="000000"/>
      </a:dk1>
      <a:lt1>
        <a:sysClr val="window" lastClr="FFFFFF"/>
      </a:lt1>
      <a:dk2>
        <a:srgbClr val="24213E"/>
      </a:dk2>
      <a:lt2>
        <a:srgbClr val="E9EAF0"/>
      </a:lt2>
      <a:accent1>
        <a:srgbClr val="E8BC4A"/>
      </a:accent1>
      <a:accent2>
        <a:srgbClr val="83C1C6"/>
      </a:accent2>
      <a:accent3>
        <a:srgbClr val="E78D35"/>
      </a:accent3>
      <a:accent4>
        <a:srgbClr val="909CE1"/>
      </a:accent4>
      <a:accent5>
        <a:srgbClr val="839C41"/>
      </a:accent5>
      <a:accent6>
        <a:srgbClr val="CC5439"/>
      </a:accent6>
      <a:hlink>
        <a:srgbClr val="1C6CF1"/>
      </a:hlink>
      <a:folHlink>
        <a:srgbClr val="C649E0"/>
      </a:folHlink>
    </a:clrScheme>
    <a:fontScheme name="Twilight">
      <a:majorFont>
        <a:latin typeface="Corbel"/>
        <a:ea typeface=""/>
        <a:cs typeface=""/>
        <a:font script="Jpan" typeface="ヒラギノ角ゴ Pro W3"/>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ヒラギノ角ゴ Pro W3"/>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wi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fov="600000">
              <a:rot lat="0" lon="0" rev="0"/>
            </a:camera>
            <a:lightRig rig="threePt" dir="t">
              <a:rot lat="0" lon="0" rev="1200000"/>
            </a:lightRig>
          </a:scene3d>
          <a:sp3d>
            <a:bevelT w="63500" h="25400"/>
          </a:sp3d>
        </a:effectStyle>
      </a:effectStyleLst>
      <a:bgFillStyleLst>
        <a:solidFill>
          <a:schemeClr val="phClr"/>
        </a:solidFill>
        <a:gradFill rotWithShape="1">
          <a:gsLst>
            <a:gs pos="0">
              <a:schemeClr val="bg1">
                <a:shade val="100000"/>
                <a:satMod val="300000"/>
              </a:schemeClr>
            </a:gs>
            <a:gs pos="31000">
              <a:schemeClr val="bg1">
                <a:tint val="100000"/>
                <a:satMod val="300000"/>
              </a:schemeClr>
            </a:gs>
            <a:gs pos="62000">
              <a:schemeClr val="phClr">
                <a:tint val="100000"/>
                <a:shade val="100000"/>
                <a:satMod val="100000"/>
              </a:schemeClr>
            </a:gs>
            <a:gs pos="100000">
              <a:schemeClr val="phClr">
                <a:shade val="100000"/>
                <a:hueMod val="93000"/>
                <a:satMod val="50000"/>
                <a:lumMod val="200000"/>
              </a:schemeClr>
            </a:gs>
          </a:gsLst>
          <a:lin ang="5400000" scaled="0"/>
        </a:gradFill>
        <a:gradFill rotWithShape="1">
          <a:gsLst>
            <a:gs pos="0">
              <a:schemeClr val="phClr">
                <a:tint val="100000"/>
                <a:satMod val="100000"/>
              </a:schemeClr>
            </a:gs>
            <a:gs pos="100000">
              <a:schemeClr val="phClr">
                <a:tint val="100000"/>
                <a:shade val="100000"/>
                <a:alpha val="100000"/>
                <a:hueMod val="100000"/>
                <a:satMod val="150000"/>
                <a:lumMod val="5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Twilight.thmx</Template>
  <TotalTime>1657</TotalTime>
  <Words>261</Words>
  <Application>Microsoft Macintosh PowerPoint</Application>
  <PresentationFormat>On-screen Show (4:3)</PresentationFormat>
  <Paragraphs>52</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Twilight</vt:lpstr>
      <vt:lpstr>A Survey on Recommender Systems</vt:lpstr>
      <vt:lpstr>Categories</vt:lpstr>
      <vt:lpstr>Content-Based Rec.</vt:lpstr>
      <vt:lpstr>Content-Based Rec.</vt:lpstr>
      <vt:lpstr>User-User Collaborative Filtering</vt:lpstr>
      <vt:lpstr>Item-Item Collaborative Filtering</vt:lpstr>
      <vt:lpstr>Non-Personalized</vt:lpstr>
      <vt:lpstr>Non-Personalized</vt:lpstr>
      <vt:lpstr>Non-Personalized</vt:lpstr>
      <vt:lpstr>Non-Personalized</vt:lpstr>
      <vt:lpstr>Non-Personalized</vt:lpstr>
      <vt:lpstr>Reference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Understanding from Scratch</dc:title>
  <dc:creator>Mingzhe</dc:creator>
  <cp:lastModifiedBy>Mingzhe</cp:lastModifiedBy>
  <cp:revision>14</cp:revision>
  <dcterms:created xsi:type="dcterms:W3CDTF">2016-04-20T00:10:48Z</dcterms:created>
  <dcterms:modified xsi:type="dcterms:W3CDTF">2016-05-04T19:17:07Z</dcterms:modified>
</cp:coreProperties>
</file>