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5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1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1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2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C5EAEF-6478-4102-8F5D-A5FE9FC97ACB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3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3CE9FD5B-21BE-FC8E-AE8E-DE4BBF58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8" b="123"/>
          <a:stretch>
            <a:fillRect/>
          </a:stretch>
        </p:blipFill>
        <p:spPr>
          <a:xfrm>
            <a:off x="-2" y="-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9ECD9-3003-F5A3-15F6-8D48F69CC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7958"/>
            <a:ext cx="5649211" cy="368573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English to French Machine Translation</a:t>
            </a:r>
            <a:r>
              <a:rPr lang="en-US" sz="6600" dirty="0"/>
              <a:t>		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6D01-07CB-9726-86EC-3391DD59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472" y="5340142"/>
            <a:ext cx="6965631" cy="1290807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Abdelrahman Tarek Zaki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Mazen Gaber Mahmoud</a:t>
            </a:r>
          </a:p>
        </p:txBody>
      </p:sp>
      <p:pic>
        <p:nvPicPr>
          <p:cNvPr id="6" name="Picture 5" descr="A black arrow pointing to a white background&#10;&#10;AI-generated content may be incorrect.">
            <a:extLst>
              <a:ext uri="{FF2B5EF4-FFF2-40B4-BE49-F238E27FC236}">
                <a16:creationId xmlns:a16="http://schemas.microsoft.com/office/drawing/2014/main" id="{0DB94112-9E51-478C-FEEB-FBD8E5EF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00" y="1323107"/>
            <a:ext cx="6589915" cy="33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42A901-C614-6529-1D67-63BD877C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A6FD81-7150-6E4F-BB09-B75DB4462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u="sng" dirty="0"/>
              <a:t>Training process</a:t>
            </a:r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867ECEBB-655B-6AB6-8D20-BF9DF25C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95" r="9090" b="4294"/>
          <a:stretch>
            <a:fillRect/>
          </a:stretch>
        </p:blipFill>
        <p:spPr>
          <a:xfrm>
            <a:off x="1451579" y="2345889"/>
            <a:ext cx="4960443" cy="279030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28CE6CE-1D6D-F087-9F33-AF6720FA12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9229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Well-documented training pipelines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Data preparation and cleaning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Model architecture definition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Training and validation loops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Evaluation metrics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Artifact generation for inference </a:t>
            </a:r>
          </a:p>
        </p:txBody>
      </p:sp>
      <p:pic>
        <p:nvPicPr>
          <p:cNvPr id="8" name="Picture 7" descr="A diagram of a model construction&#10;&#10;AI-generated content may be incorrect.">
            <a:extLst>
              <a:ext uri="{FF2B5EF4-FFF2-40B4-BE49-F238E27FC236}">
                <a16:creationId xmlns:a16="http://schemas.microsoft.com/office/drawing/2014/main" id="{9A56103C-922A-9A40-8534-DEDB5286B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4" y="1776997"/>
            <a:ext cx="6199196" cy="392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50290-B11B-98C6-7753-C279300E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D69FD783-4B8F-1674-6AE4-3D75975792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04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6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CF460-00C6-BC71-87F1-86D51363C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086" y="442669"/>
            <a:ext cx="3736019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u="sng" dirty="0"/>
              <a:t>Performance comparison:</a:t>
            </a:r>
            <a:br>
              <a:rPr lang="en-US" sz="3200" u="sng" dirty="0"/>
            </a:br>
            <a:br>
              <a:rPr lang="en-US" sz="3200" u="sng" dirty="0"/>
            </a:br>
            <a:r>
              <a:rPr lang="en-US" sz="3200" u="sng" dirty="0"/>
              <a:t>t5 transformer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41BC03FB-5A8E-0F2E-1937-B47B2C2EAF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6636" y="1193800"/>
            <a:ext cx="6474591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Higher accuracy (~92%)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Better with complex sentences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Larger model size (250MB+)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Slower inference (300-500ms)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</p:txBody>
      </p:sp>
      <p:sp>
        <p:nvSpPr>
          <p:cNvPr id="212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7010C-679B-6F72-1CB2-8A06105F7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CF700537-AFF5-5E15-4C92-2A7E84BFEE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2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9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17A46-5FEA-04A0-780B-4604AC5D6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907" y="45931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u="sng" dirty="0"/>
              <a:t>Performance comparison:</a:t>
            </a:r>
            <a:br>
              <a:rPr lang="en-US" sz="3200" u="sng" dirty="0"/>
            </a:br>
            <a:br>
              <a:rPr lang="en-US" sz="3200" u="sng" dirty="0"/>
            </a:br>
            <a:r>
              <a:rPr lang="en-US" sz="3200" u="sng" dirty="0"/>
              <a:t>Seq2seq </a:t>
            </a:r>
            <a:r>
              <a:rPr lang="en-US" sz="3200" u="sng" dirty="0" err="1"/>
              <a:t>lstm</a:t>
            </a:r>
            <a:endParaRPr lang="en-US" sz="3200" u="sng" dirty="0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F8A1C84D-834C-6312-1E63-B8C9C8867C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49626" y="443732"/>
            <a:ext cx="6085091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Lower accuracy (~85%)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Better with simple phrases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Smaller model size (~50MB)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Faster inference (100-200ms </a:t>
            </a:r>
          </a:p>
        </p:txBody>
      </p:sp>
      <p:sp>
        <p:nvSpPr>
          <p:cNvPr id="235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3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5C6FC-29C3-1061-0D91-AAD9F551E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9" name="Rectangle 26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2A9AFB07-280E-1B50-DC14-B79ADD75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D8CCFC-6D55-8110-2C38-10834DE70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u="sng" dirty="0"/>
              <a:t>Future improvements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D95735-71C5-5498-A5AD-CEEE71A0CD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58143" y="1682612"/>
            <a:ext cx="960327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Support for additional language pairs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Larger training datasets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Advanced models (T5-large)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Domain-specific training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Caching for common translations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Enhanced UI with additional features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Mobile application integration </a:t>
            </a:r>
          </a:p>
        </p:txBody>
      </p:sp>
      <p:pic>
        <p:nvPicPr>
          <p:cNvPr id="275" name="Picture 27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62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B07E0-CF74-63EF-07A6-54CE592DE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28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4" name="Picture 28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0" name="Rectangle 289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54E110AA-B8A1-50D2-ADFE-546DDC5CD6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D3BF62-37EC-C99B-CBF6-859779713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u="sng" dirty="0"/>
              <a:t>CONCLUSION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D75356-C083-C38D-CC49-FA7993B58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Successful implementation of dual-model translation system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Complete pipeline from training to deployment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Clean architecture enabling future extensions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Balance of accuracy and performance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Production-ready with proper error handling and logging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Demonstration of full-stack ML application development </a:t>
            </a:r>
          </a:p>
        </p:txBody>
      </p:sp>
      <p:pic>
        <p:nvPicPr>
          <p:cNvPr id="296" name="Picture 295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3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CF290-485D-600E-E18F-D5F6FE57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62D21BBB-0C6B-D731-2457-7A129D72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32" r="9091" b="2060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86777-1D5A-FFAE-D041-D8E21D26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705" y="84303"/>
            <a:ext cx="6301471" cy="1888742"/>
          </a:xfrm>
        </p:spPr>
        <p:txBody>
          <a:bodyPr>
            <a:normAutofit/>
          </a:bodyPr>
          <a:lstStyle/>
          <a:p>
            <a:pPr algn="l"/>
            <a:r>
              <a:rPr lang="en-US" sz="4800" u="sng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F99A-B4B9-B8E1-804F-F71D812E8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18" y="2354715"/>
            <a:ext cx="5602589" cy="3474610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bg1"/>
                </a:solidFill>
              </a:rPr>
              <a:t>Web-based translation service with API and 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bg1"/>
                </a:solidFill>
              </a:rPr>
              <a:t>Dual-model approach: Seq2Seq LSTM and T5 Transformer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bg1"/>
                </a:solidFill>
              </a:rPr>
              <a:t>Built with </a:t>
            </a:r>
            <a:r>
              <a:rPr lang="en-US" sz="3400" b="1" dirty="0" err="1">
                <a:solidFill>
                  <a:schemeClr val="bg1"/>
                </a:solidFill>
              </a:rPr>
              <a:t>FastAPI</a:t>
            </a:r>
            <a:r>
              <a:rPr lang="en-US" sz="3400" b="1" dirty="0">
                <a:solidFill>
                  <a:schemeClr val="bg1"/>
                </a:solidFill>
              </a:rPr>
              <a:t>, TensorFlow, and </a:t>
            </a:r>
            <a:r>
              <a:rPr lang="en-US" sz="3400" b="1" dirty="0" err="1">
                <a:solidFill>
                  <a:schemeClr val="bg1"/>
                </a:solidFill>
              </a:rPr>
              <a:t>PyTorch</a:t>
            </a:r>
            <a:endParaRPr lang="en-US" sz="3400" b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chemeClr val="bg1"/>
                </a:solidFill>
              </a:rPr>
              <a:t>Complete pipeline from training to 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7" name="Picture 6" descr="A diagram of a language translation&#10;&#10;AI-generated content may be incorrect.">
            <a:extLst>
              <a:ext uri="{FF2B5EF4-FFF2-40B4-BE49-F238E27FC236}">
                <a16:creationId xmlns:a16="http://schemas.microsoft.com/office/drawing/2014/main" id="{D880855D-E048-3281-244D-E1CD718C9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5" y="2867377"/>
            <a:ext cx="5602589" cy="37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3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FB3BC-357A-F375-9C5B-1D4E9ACD9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B03EC9-804B-12B7-6BC9-91437C88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u="sng" dirty="0"/>
              <a:t>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96493130-5025-C7AA-CB8E-BEABE949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66" r="6927"/>
          <a:stretch>
            <a:fillRect/>
          </a:stretch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DEB552-13B8-E068-64AD-EBF560FB5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488" y="1531904"/>
            <a:ext cx="5377973" cy="3450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Three-tier architecture: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51435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/>
              <a:t>Presentation layer (Web UI)</a:t>
            </a:r>
          </a:p>
          <a:p>
            <a:pPr marL="51435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/>
              <a:t>Application layer (</a:t>
            </a:r>
            <a:r>
              <a:rPr lang="en-US" sz="1600" b="1" dirty="0" err="1"/>
              <a:t>FastAPI</a:t>
            </a:r>
            <a:r>
              <a:rPr lang="en-US" sz="1600" b="1" dirty="0"/>
              <a:t>)</a:t>
            </a:r>
          </a:p>
          <a:p>
            <a:pPr marL="51435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/>
              <a:t>Model layer (Translation engines)</a:t>
            </a:r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571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Modular design with clear separation of concerns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Configuration-driven approach with environment variables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0CCA789-45BC-0BF6-4175-C09B2595C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60" y="1115282"/>
            <a:ext cx="4059826" cy="395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E5FED-87B4-85B9-6F4E-AA428A8B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EA56FD-70AD-9ACE-7590-2DD7E225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/>
              <a:t>1)Seq2seq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11B67-9A64-9931-8AA4-D3731597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34851"/>
            <a:ext cx="5942471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Traditional sequence-to-sequence architecture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Encoder-decoder with LSTM cells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256-dimensional embeddings, 512 LSTM units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Custom inference process for sequence generation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Trained on Kaggle's English-French dataset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F91F421F-532D-EC9E-5FA2-6904D83E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7" r="3" b="3"/>
          <a:stretch>
            <a:fillRect/>
          </a:stretch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EFE02359-78E6-F5ED-9A74-E2FDB483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71" y="2096592"/>
            <a:ext cx="5942471" cy="39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811AD-3207-86FA-F814-EB706ED5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0F3F3E-AD3E-75B4-92FE-BD4979C7D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/>
              <a:t>2)T5 Transformer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FBA539-E788-F53C-1F0D-BC57758BB9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51579" y="20157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Modern transformer-based approach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Based on Google's T5 architecture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Pretrained model fine-tuned for English-French translation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Advanced features: attention mechanism, beam search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Superior handling of complex sentences and context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diagram of a text flow&#10;&#10;AI-generated content may be incorrect.">
            <a:extLst>
              <a:ext uri="{FF2B5EF4-FFF2-40B4-BE49-F238E27FC236}">
                <a16:creationId xmlns:a16="http://schemas.microsoft.com/office/drawing/2014/main" id="{5B0C946D-4FE4-2278-15AE-3708B8CE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88" y="2082617"/>
            <a:ext cx="5465379" cy="40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93032-1B19-9CE8-7C77-883DEF4E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9E4033F9-4F7E-5FD4-3FC0-1097AB0F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9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87906-8722-0506-6696-F2678B09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u="sng" dirty="0"/>
              <a:t>API Design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302F260-6181-4614-CF87-F9F238F1C1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6636" y="1193800"/>
            <a:ext cx="6085091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</a:rPr>
              <a:t>RESTful API with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</a:rPr>
              <a:t>FastAPI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Key endpoints: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POST /translate: Main translation endpoint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GET /health: Service health monitoring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Structured request/response models with validation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Request logging and timing middleware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</a:rPr>
              <a:t>Comprehensive error handling </a:t>
            </a:r>
          </a:p>
        </p:txBody>
      </p:sp>
      <p:sp>
        <p:nvSpPr>
          <p:cNvPr id="10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058B2-FEFF-FA97-E876-C95B582E6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05DDF15B-2F16-9CA2-4A87-848224F627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238" r="-1" b="489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A8C7EA-5C1E-9608-E2E1-61AA24163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/>
              <a:t>WEB interface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838755-B49C-5E50-C4C0-61A7D9AA74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51579" y="2015732"/>
            <a:ext cx="960327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</a:rPr>
              <a:t>Clean, responsive UI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Input area for English text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Model selection dropdown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Real-time translation results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Performance metrics display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</a:rPr>
              <a:t>Asynchronous requests with loading indicators 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05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65308-B572-4588-A19F-66C2C1AA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BE17F56D-F03E-53BC-147B-BEABCCA4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95" r="9090" b="4294"/>
          <a:stretch>
            <a:fillRect/>
          </a:stretch>
        </p:blipFill>
        <p:spPr>
          <a:xfrm>
            <a:off x="-64447" y="-98288"/>
            <a:ext cx="12191695" cy="6857990"/>
          </a:xfrm>
          <a:prstGeom prst="rect">
            <a:avLst/>
          </a:prstGeom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1F81A-284F-D20C-F163-4BF4824E1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43" y="823312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u="sng" dirty="0">
                <a:solidFill>
                  <a:srgbClr val="FFFFFE"/>
                </a:solidFill>
              </a:rPr>
              <a:t>Development tools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BD0A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B692B4E2-73F3-B1B7-0705-DEFFFC232D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04017" y="2015733"/>
            <a:ext cx="6815731" cy="40212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Code quality assurance: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Black for code formatting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Ruff for linting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MyPy for static type checking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Pre-commit hooks for consistency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Jupyter notebooks for model training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rgbClr val="FBD0A8"/>
              </a:buClr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E"/>
                </a:solidFill>
              </a:rPr>
              <a:t>Version control with Git </a:t>
            </a:r>
          </a:p>
        </p:txBody>
      </p:sp>
      <p:pic>
        <p:nvPicPr>
          <p:cNvPr id="8" name="Picture 7" descr="A set of icons of software&#10;&#10;AI-generated content may be incorrect.">
            <a:extLst>
              <a:ext uri="{FF2B5EF4-FFF2-40B4-BE49-F238E27FC236}">
                <a16:creationId xmlns:a16="http://schemas.microsoft.com/office/drawing/2014/main" id="{867D4373-BF65-E17B-6293-3994B8569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49" y="729586"/>
            <a:ext cx="6031703" cy="52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BCEAE-7D2D-F976-605E-4EC874D5B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E507CB-756B-402A-49F4-E8217DA8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545" y="959740"/>
            <a:ext cx="6654377" cy="15346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u="sng" dirty="0"/>
              <a:t>Configuration system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273C93-3DE5-9E36-CF82-C7EBB71EC2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51579" y="2015732"/>
            <a:ext cx="5550357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Flexible environment-based configuration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Support for .env files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Typed configuration with validation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Key parameters: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Model selection and paths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API settings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Inference parameters 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Debug mode toggle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B8379E8F-C487-3B23-03B7-B5D10220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95" r="9090" b="4294"/>
          <a:stretch>
            <a:fillRect/>
          </a:stretch>
        </p:blipFill>
        <p:spPr>
          <a:xfrm>
            <a:off x="7473594" y="580993"/>
            <a:ext cx="4074836" cy="2292138"/>
          </a:xfrm>
          <a:prstGeom prst="rect">
            <a:avLst/>
          </a:prstGeom>
        </p:spPr>
      </p:pic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CA58B99F-2083-FE12-86BB-7850705C1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24" y="161379"/>
            <a:ext cx="5012717" cy="410594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918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65</TotalTime>
  <Words>401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English to French Machine Translation   </vt:lpstr>
      <vt:lpstr>Project Overview</vt:lpstr>
      <vt:lpstr>Architecture</vt:lpstr>
      <vt:lpstr>1)Seq2seq lstm</vt:lpstr>
      <vt:lpstr>2)T5 Transformer</vt:lpstr>
      <vt:lpstr>API Design</vt:lpstr>
      <vt:lpstr>WEB interface</vt:lpstr>
      <vt:lpstr>Development tools</vt:lpstr>
      <vt:lpstr>Configuration system</vt:lpstr>
      <vt:lpstr>Training process</vt:lpstr>
      <vt:lpstr>Performance comparison:  t5 transformer</vt:lpstr>
      <vt:lpstr>Performance comparison:  Seq2seq lstm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MazenGaber</dc:creator>
  <cp:lastModifiedBy>MazenGaber</cp:lastModifiedBy>
  <cp:revision>1</cp:revision>
  <dcterms:created xsi:type="dcterms:W3CDTF">2025-05-15T13:41:28Z</dcterms:created>
  <dcterms:modified xsi:type="dcterms:W3CDTF">2025-05-15T14:47:11Z</dcterms:modified>
</cp:coreProperties>
</file>