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8" r:id="rId2"/>
    <p:sldId id="259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Verdana" panose="020B0604030504040204" pitchFamily="34" charset="0"/>
      <p:regular r:id="rId10"/>
      <p:bold r:id="rId11"/>
      <p:italic r:id="rId12"/>
      <p:boldItalic r:id="rId13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orient="horz" pos="3117">
          <p15:clr>
            <a:srgbClr val="A4A3A4"/>
          </p15:clr>
        </p15:guide>
        <p15:guide id="3" orient="horz" pos="350">
          <p15:clr>
            <a:srgbClr val="A4A3A4"/>
          </p15:clr>
        </p15:guide>
        <p15:guide id="4" orient="horz" pos="146">
          <p15:clr>
            <a:srgbClr val="A4A3A4"/>
          </p15:clr>
        </p15:guide>
        <p15:guide id="5" orient="horz" pos="826">
          <p15:clr>
            <a:srgbClr val="A4A3A4"/>
          </p15:clr>
        </p15:guide>
        <p15:guide id="6" orient="horz" pos="917">
          <p15:clr>
            <a:srgbClr val="A4A3A4"/>
          </p15:clr>
        </p15:guide>
        <p15:guide id="7" orient="horz" pos="3003">
          <p15:clr>
            <a:srgbClr val="A4A3A4"/>
          </p15:clr>
        </p15:guide>
        <p15:guide id="8" pos="2880">
          <p15:clr>
            <a:srgbClr val="A4A3A4"/>
          </p15:clr>
        </p15:guide>
        <p15:guide id="9" pos="113">
          <p15:clr>
            <a:srgbClr val="A4A3A4"/>
          </p15:clr>
        </p15:guide>
        <p15:guide id="10" pos="5647">
          <p15:clr>
            <a:srgbClr val="A4A3A4"/>
          </p15:clr>
        </p15:guide>
        <p15:guide id="11" pos="5148">
          <p15:clr>
            <a:srgbClr val="A4A3A4"/>
          </p15:clr>
        </p15:guide>
        <p15:guide id="12" pos="5035">
          <p15:clr>
            <a:srgbClr val="A4A3A4"/>
          </p15:clr>
        </p15:guide>
        <p15:guide id="13" pos="226">
          <p15:clr>
            <a:srgbClr val="A4A3A4"/>
          </p15:clr>
        </p15:guide>
        <p15:guide id="14" pos="553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 showGuides="1">
      <p:cViewPr varScale="1">
        <p:scale>
          <a:sx n="87" d="100"/>
          <a:sy n="87" d="100"/>
        </p:scale>
        <p:origin x="-676" y="-76"/>
      </p:cViewPr>
      <p:guideLst>
        <p:guide orient="horz" pos="1620"/>
        <p:guide orient="horz" pos="3117"/>
        <p:guide orient="horz" pos="350"/>
        <p:guide orient="horz" pos="146"/>
        <p:guide orient="horz" pos="826"/>
        <p:guide orient="horz" pos="917"/>
        <p:guide orient="horz" pos="3003"/>
        <p:guide pos="2880"/>
        <p:guide pos="113"/>
        <p:guide pos="5647"/>
        <p:guide pos="5148"/>
        <p:guide pos="5035"/>
        <p:guide pos="226"/>
        <p:guide pos="55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85B4C-A22D-49B9-92F2-B11E9429726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0902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2A805-C6E2-411F-9012-48835965073A}" type="datetimeFigureOut">
              <a:rPr lang="de-DE" smtClean="0"/>
              <a:pPr/>
              <a:t>05.01.2015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EFEC1-7EDD-4199-82B3-194936FA763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218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79511" y="231775"/>
            <a:ext cx="7813551" cy="1079500"/>
          </a:xfrm>
          <a:prstGeom prst="rect">
            <a:avLst/>
          </a:prstGeom>
        </p:spPr>
        <p:txBody>
          <a:bodyPr vert="horz" wrap="square" lIns="0" tIns="45720" rIns="91440" bIns="45720" rtlCol="0" anchor="t">
            <a:noAutofit/>
          </a:bodyPr>
          <a:lstStyle>
            <a:lvl1pPr>
              <a:defRPr/>
            </a:lvl1pPr>
          </a:lstStyle>
          <a:p>
            <a:r>
              <a:rPr lang="de-DE" dirty="0" smtClean="0"/>
              <a:t>Folientitel</a:t>
            </a:r>
            <a:br>
              <a:rPr lang="de-DE" dirty="0" smtClean="0"/>
            </a:br>
            <a:r>
              <a:rPr lang="de-DE" dirty="0" smtClean="0"/>
              <a:t>2. Zeile</a:t>
            </a:r>
            <a:br>
              <a:rPr lang="de-DE" dirty="0" smtClean="0"/>
            </a:br>
            <a:r>
              <a:rPr lang="de-DE" dirty="0" smtClean="0"/>
              <a:t>3. Zeile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0"/>
          </p:nvPr>
        </p:nvSpPr>
        <p:spPr>
          <a:xfrm>
            <a:off x="179387" y="1455738"/>
            <a:ext cx="7813675" cy="3312000"/>
          </a:xfrm>
        </p:spPr>
        <p:txBody>
          <a:bodyPr wrap="square"/>
          <a:lstStyle>
            <a:lvl1pPr marL="0" indent="0">
              <a:lnSpc>
                <a:spcPts val="1800"/>
              </a:lnSpc>
              <a:spcAft>
                <a:spcPts val="650"/>
              </a:spcAft>
              <a:buSzPct val="25000"/>
              <a:tabLst/>
              <a:defRPr sz="1600"/>
            </a:lvl1pPr>
            <a:lvl2pPr marL="358775" indent="-358775">
              <a:lnSpc>
                <a:spcPts val="1800"/>
              </a:lnSpc>
              <a:spcAft>
                <a:spcPts val="600"/>
              </a:spcAft>
              <a:defRPr sz="1600"/>
            </a:lvl2pPr>
            <a:lvl3pPr marL="719138" indent="-360363">
              <a:lnSpc>
                <a:spcPts val="1800"/>
              </a:lnSpc>
              <a:spcAft>
                <a:spcPts val="600"/>
              </a:spcAft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7" name="Datumsplatzhalter 48"/>
          <p:cNvSpPr>
            <a:spLocks noGrp="1"/>
          </p:cNvSpPr>
          <p:nvPr>
            <p:ph type="dt" sz="half" idx="2"/>
          </p:nvPr>
        </p:nvSpPr>
        <p:spPr>
          <a:xfrm>
            <a:off x="7236296" y="4911055"/>
            <a:ext cx="756766" cy="18097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F14A52C-402F-401B-8718-AC78D2064D53}" type="datetime1">
              <a:rPr lang="de-DE" smtClean="0"/>
              <a:pPr/>
              <a:t>05.01.2015</a:t>
            </a:fld>
            <a:endParaRPr lang="de-DE" dirty="0"/>
          </a:p>
        </p:txBody>
      </p:sp>
      <p:sp>
        <p:nvSpPr>
          <p:cNvPr id="38" name="Fußzeilenplatzhalter 49"/>
          <p:cNvSpPr>
            <a:spLocks noGrp="1"/>
          </p:cNvSpPr>
          <p:nvPr>
            <p:ph type="ftr" sz="quarter" idx="3"/>
          </p:nvPr>
        </p:nvSpPr>
        <p:spPr>
          <a:xfrm>
            <a:off x="431540" y="4911055"/>
            <a:ext cx="6768752" cy="18097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Data Profiling and Data Cleansing </a:t>
            </a:r>
            <a:endParaRPr lang="de-DE" dirty="0"/>
          </a:p>
        </p:txBody>
      </p:sp>
      <p:sp>
        <p:nvSpPr>
          <p:cNvPr id="39" name="Foliennummernplatzhalter 50"/>
          <p:cNvSpPr>
            <a:spLocks noGrp="1"/>
          </p:cNvSpPr>
          <p:nvPr>
            <p:ph type="sldNum" sz="quarter" idx="4"/>
          </p:nvPr>
        </p:nvSpPr>
        <p:spPr>
          <a:xfrm>
            <a:off x="179388" y="4911055"/>
            <a:ext cx="216148" cy="18097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D7EDDA2-D529-494D-8DD4-5843EC9A48A2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79387" y="1455738"/>
            <a:ext cx="7813675" cy="3311524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de-DE" dirty="0" smtClean="0"/>
              <a:t>Text</a:t>
            </a:r>
          </a:p>
          <a:p>
            <a:pPr lvl="1"/>
            <a:r>
              <a:rPr lang="de-DE" dirty="0" smtClean="0"/>
              <a:t>Aufzählung</a:t>
            </a:r>
          </a:p>
          <a:p>
            <a:pPr lvl="2"/>
            <a:r>
              <a:rPr lang="de-DE" dirty="0" smtClean="0"/>
              <a:t>Unterpunkt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79511" y="231775"/>
            <a:ext cx="7813551" cy="1080000"/>
          </a:xfrm>
          <a:prstGeom prst="rect">
            <a:avLst/>
          </a:prstGeom>
        </p:spPr>
        <p:txBody>
          <a:bodyPr vert="horz" wrap="square" lIns="0" tIns="45720" rIns="91440" bIns="45720" rtlCol="0" anchor="t">
            <a:noAutofit/>
          </a:bodyPr>
          <a:lstStyle/>
          <a:p>
            <a:r>
              <a:rPr lang="de-DE" dirty="0" smtClean="0"/>
              <a:t>Folientitel</a:t>
            </a:r>
            <a:br>
              <a:rPr lang="de-DE" dirty="0" smtClean="0"/>
            </a:br>
            <a:r>
              <a:rPr lang="de-DE" dirty="0" smtClean="0"/>
              <a:t>2. Zeile</a:t>
            </a:r>
            <a:br>
              <a:rPr lang="de-DE" dirty="0" smtClean="0"/>
            </a:br>
            <a:r>
              <a:rPr lang="de-DE" dirty="0" smtClean="0"/>
              <a:t>3. Zeile</a:t>
            </a:r>
            <a:endParaRPr lang="de-DE" dirty="0"/>
          </a:p>
        </p:txBody>
      </p:sp>
      <p:pic>
        <p:nvPicPr>
          <p:cNvPr id="6" name="Picture 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22"/>
          <a:stretch>
            <a:fillRect/>
          </a:stretch>
        </p:blipFill>
        <p:spPr bwMode="auto">
          <a:xfrm>
            <a:off x="8158110" y="161105"/>
            <a:ext cx="828092" cy="4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Datumsplatzhalter 48"/>
          <p:cNvSpPr>
            <a:spLocks noGrp="1"/>
          </p:cNvSpPr>
          <p:nvPr>
            <p:ph type="dt" sz="half" idx="2"/>
          </p:nvPr>
        </p:nvSpPr>
        <p:spPr>
          <a:xfrm>
            <a:off x="7236296" y="4911055"/>
            <a:ext cx="756766" cy="18097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F3B2C88-B79C-4C0C-93CA-2AB23C0DFD91}" type="datetime1">
              <a:rPr lang="de-DE" smtClean="0"/>
              <a:pPr/>
              <a:t>05.01.2015</a:t>
            </a:fld>
            <a:endParaRPr lang="de-DE" dirty="0"/>
          </a:p>
        </p:txBody>
      </p:sp>
      <p:sp>
        <p:nvSpPr>
          <p:cNvPr id="50" name="Fußzeilenplatzhalter 49"/>
          <p:cNvSpPr>
            <a:spLocks noGrp="1"/>
          </p:cNvSpPr>
          <p:nvPr>
            <p:ph type="ftr" sz="quarter" idx="3"/>
          </p:nvPr>
        </p:nvSpPr>
        <p:spPr>
          <a:xfrm>
            <a:off x="431540" y="4911055"/>
            <a:ext cx="6768752" cy="18097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Data Profiling and Data Cleansing </a:t>
            </a:r>
            <a:endParaRPr lang="de-DE" dirty="0"/>
          </a:p>
        </p:txBody>
      </p:sp>
      <p:sp>
        <p:nvSpPr>
          <p:cNvPr id="51" name="Foliennummernplatzhalter 50"/>
          <p:cNvSpPr>
            <a:spLocks noGrp="1"/>
          </p:cNvSpPr>
          <p:nvPr>
            <p:ph type="sldNum" sz="quarter" idx="4"/>
          </p:nvPr>
        </p:nvSpPr>
        <p:spPr>
          <a:xfrm>
            <a:off x="179388" y="4911055"/>
            <a:ext cx="216148" cy="18097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D7EDDA2-D529-494D-8DD4-5843EC9A48A2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000" b="0" kern="1200" baseline="0">
          <a:solidFill>
            <a:srgbClr val="DD6108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1800"/>
        </a:lnSpc>
        <a:spcBef>
          <a:spcPts val="0"/>
        </a:spcBef>
        <a:spcAft>
          <a:spcPts val="650"/>
        </a:spcAft>
        <a:buClr>
          <a:schemeClr val="bg1"/>
        </a:buClr>
        <a:buSzPct val="25000"/>
        <a:buFont typeface="Verdana" pitchFamily="34" charset="0"/>
        <a:buChar char=" 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358775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Arial" pitchFamily="34" charset="0"/>
        <a:buChar char="■"/>
        <a:defRPr sz="160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719138" indent="-360363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Verdana" pitchFamily="34" charset="0"/>
        <a:buChar char="□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FunctionalDerpendencies</a:t>
            </a:r>
            <a:endParaRPr lang="de-DE" dirty="0"/>
          </a:p>
        </p:txBody>
      </p:sp>
      <p:sp>
        <p:nvSpPr>
          <p:cNvPr id="24" name="Inhaltsplatzhalter 2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dirty="0" err="1" smtClean="0"/>
              <a:t>FastFDs</a:t>
            </a:r>
            <a:r>
              <a:rPr lang="en-US" dirty="0" smtClean="0"/>
              <a:t> implementation</a:t>
            </a:r>
          </a:p>
          <a:p>
            <a:pPr lvl="1"/>
            <a:r>
              <a:rPr lang="en-US" dirty="0" smtClean="0"/>
              <a:t>Set covering approach:</a:t>
            </a:r>
          </a:p>
          <a:p>
            <a:pPr lvl="2"/>
            <a:r>
              <a:rPr lang="en-US" dirty="0" smtClean="0"/>
              <a:t>Create stripped partitions</a:t>
            </a:r>
          </a:p>
          <a:p>
            <a:pPr lvl="2"/>
            <a:r>
              <a:rPr lang="en-US" dirty="0" smtClean="0"/>
              <a:t>Generate agree sets + maximal sets</a:t>
            </a:r>
          </a:p>
          <a:p>
            <a:pPr lvl="2"/>
            <a:r>
              <a:rPr lang="en-US" dirty="0" smtClean="0"/>
              <a:t>Create difference sets out of both</a:t>
            </a:r>
          </a:p>
          <a:p>
            <a:pPr lvl="2"/>
            <a:r>
              <a:rPr lang="en-US" dirty="0" smtClean="0"/>
              <a:t>Search biggest cover of difference sets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Dep</a:t>
            </a:r>
            <a:r>
              <a:rPr lang="en-US" dirty="0" smtClean="0"/>
              <a:t>-Miner agree set creation algorithm</a:t>
            </a:r>
          </a:p>
          <a:p>
            <a:pPr lvl="2"/>
            <a:r>
              <a:rPr lang="en-US" dirty="0" smtClean="0"/>
              <a:t>Intersect equivalence classes of functionally dependent tuples</a:t>
            </a:r>
          </a:p>
          <a:p>
            <a:pPr lvl="2"/>
            <a:r>
              <a:rPr lang="en-US" dirty="0" smtClean="0"/>
              <a:t>Combined with </a:t>
            </a:r>
            <a:r>
              <a:rPr lang="en-US" dirty="0" err="1" smtClean="0"/>
              <a:t>FastFDs</a:t>
            </a:r>
            <a:r>
              <a:rPr lang="en-US" dirty="0" smtClean="0"/>
              <a:t> cover search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4CF8D9-8047-44B7-92EF-B98C5C75B715}" type="datetime1">
              <a:rPr lang="de-DE" smtClean="0"/>
              <a:pPr/>
              <a:t>05.01.2015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7EDDA2-D529-494D-8DD4-5843EC9A48A2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25" name="Fußzeilenplatzhalter 2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Data Profiling and Data Cleansing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Performance</a:t>
            </a:r>
            <a:endParaRPr lang="de-DE" dirty="0"/>
          </a:p>
        </p:txBody>
      </p:sp>
      <p:sp>
        <p:nvSpPr>
          <p:cNvPr id="28" name="Inhaltsplatzhalter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de-DE" dirty="0" smtClean="0"/>
              <a:t>Ncvoter-1k: </a:t>
            </a:r>
            <a:r>
              <a:rPr lang="de-DE" smtClean="0"/>
              <a:t>~2500 </a:t>
            </a:r>
            <a:r>
              <a:rPr lang="de-DE" dirty="0" err="1" smtClean="0"/>
              <a:t>ms</a:t>
            </a:r>
            <a:endParaRPr lang="en-US" dirty="0" smtClean="0"/>
          </a:p>
          <a:p>
            <a:pPr lvl="1"/>
            <a:r>
              <a:rPr lang="en-US" dirty="0" smtClean="0"/>
              <a:t>Bottleneck is most likely difference set creation</a:t>
            </a:r>
          </a:p>
          <a:p>
            <a:pPr lvl="2"/>
            <a:r>
              <a:rPr lang="en-US" dirty="0" smtClean="0"/>
              <a:t>Requires maximal sets + agree sets</a:t>
            </a:r>
          </a:p>
          <a:p>
            <a:pPr lvl="2"/>
            <a:r>
              <a:rPr lang="en-US" dirty="0" smtClean="0"/>
              <a:t>Agree sets require equivalence class creation -&gt; created from stripped partitions</a:t>
            </a:r>
          </a:p>
          <a:p>
            <a:pPr lvl="1"/>
            <a:r>
              <a:rPr lang="en-US" dirty="0" smtClean="0"/>
              <a:t>…causing the memory limit as well:</a:t>
            </a:r>
          </a:p>
          <a:p>
            <a:pPr lvl="2"/>
            <a:r>
              <a:rPr lang="en-US" dirty="0" smtClean="0"/>
              <a:t>fd_reduced15 is not able to complete…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EB77814-61B9-4F4D-A35B-A34DA9AA3F3E}" type="datetime1">
              <a:rPr lang="de-DE" smtClean="0"/>
              <a:pPr/>
              <a:t>05.01.2015</a:t>
            </a:fld>
            <a:endParaRPr lang="de-DE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Data Profiling and Data Cleansing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7EDDA2-D529-494D-8DD4-5843EC9A48A2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421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pi_ppt_master_16_9">
  <a:themeElements>
    <a:clrScheme name="HPI">
      <a:dk1>
        <a:sysClr val="windowText" lastClr="000000"/>
      </a:dk1>
      <a:lt1>
        <a:sysClr val="window" lastClr="FFFFFF"/>
      </a:lt1>
      <a:dk2>
        <a:srgbClr val="5A6065"/>
      </a:dk2>
      <a:lt2>
        <a:srgbClr val="868D91"/>
      </a:lt2>
      <a:accent1>
        <a:srgbClr val="B1063A"/>
      </a:accent1>
      <a:accent2>
        <a:srgbClr val="DD6108"/>
      </a:accent2>
      <a:accent3>
        <a:srgbClr val="F6A800"/>
      </a:accent3>
      <a:accent4>
        <a:srgbClr val="007A9E"/>
      </a:accent4>
      <a:accent5>
        <a:srgbClr val="5A6065"/>
      </a:accent5>
      <a:accent6>
        <a:srgbClr val="868D91"/>
      </a:accent6>
      <a:hlink>
        <a:srgbClr val="007A9E"/>
      </a:hlink>
      <a:folHlink>
        <a:srgbClr val="C0C4C8"/>
      </a:folHlink>
    </a:clrScheme>
    <a:fontScheme name="Ganymed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D610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hpi_ppt_master_16_9</Template>
  <TotalTime>0</TotalTime>
  <Words>105</Words>
  <Application>Microsoft Office PowerPoint</Application>
  <PresentationFormat>Bildschirmpräsentation (16:9)</PresentationFormat>
  <Paragraphs>27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Verdana</vt:lpstr>
      <vt:lpstr>hpi_ppt_master_16_9</vt:lpstr>
      <vt:lpstr>FunctionalDerpendencies</vt:lpstr>
      <vt:lpstr>Performance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2014-07-17T11:14:24Z</dcterms:created>
  <dcterms:modified xsi:type="dcterms:W3CDTF">2015-01-05T21:35:47Z</dcterms:modified>
</cp:coreProperties>
</file>