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2" r:id="rId6"/>
    <p:sldId id="261" r:id="rId7"/>
    <p:sldId id="263" r:id="rId8"/>
    <p:sldId id="266" r:id="rId9"/>
    <p:sldId id="264" r:id="rId10"/>
    <p:sldId id="265" r:id="rId11"/>
    <p:sldId id="267" r:id="rId12"/>
    <p:sldId id="268" r:id="rId13"/>
    <p:sldId id="269" r:id="rId14"/>
    <p:sldId id="270" r:id="rId15"/>
    <p:sldId id="272" r:id="rId16"/>
    <p:sldId id="271" r:id="rId17"/>
    <p:sldId id="273" r:id="rId18"/>
    <p:sldId id="274" r:id="rId19"/>
    <p:sldId id="277" r:id="rId20"/>
    <p:sldId id="276" r:id="rId21"/>
    <p:sldId id="280" r:id="rId22"/>
    <p:sldId id="279" r:id="rId23"/>
    <p:sldId id="278" r:id="rId24"/>
    <p:sldId id="281" r:id="rId25"/>
    <p:sldId id="282" r:id="rId26"/>
    <p:sldId id="283" r:id="rId27"/>
    <p:sldId id="284" r:id="rId28"/>
    <p:sldId id="286" r:id="rId29"/>
    <p:sldId id="285" r:id="rId30"/>
    <p:sldId id="275"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7/29/2024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xtoolbox.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unter.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unter.i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pokeo.com/" TargetMode="External"/><Relationship Id="rId2" Type="http://schemas.openxmlformats.org/officeDocument/2006/relationships/hyperlink" Target="https://pip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ip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pokeo.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get-metadata.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xtoolbox.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virustota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xtoolbox.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Ethical Hacking </a:t>
            </a:r>
            <a:endParaRPr lang="en-US" dirty="0"/>
          </a:p>
        </p:txBody>
      </p:sp>
      <p:sp>
        <p:nvSpPr>
          <p:cNvPr id="3" name="Subtitle 2"/>
          <p:cNvSpPr>
            <a:spLocks noGrp="1"/>
          </p:cNvSpPr>
          <p:nvPr>
            <p:ph type="subTitle" idx="1"/>
          </p:nvPr>
        </p:nvSpPr>
        <p:spPr/>
        <p:txBody>
          <a:bodyPr/>
          <a:lstStyle/>
          <a:p>
            <a:r>
              <a:rPr lang="en-US" dirty="0" smtClean="0"/>
              <a:t>BY </a:t>
            </a:r>
            <a:br>
              <a:rPr lang="en-US" dirty="0" smtClean="0"/>
            </a:br>
            <a:r>
              <a:rPr lang="en-US" dirty="0" err="1" smtClean="0"/>
              <a:t>Arsalan</a:t>
            </a:r>
            <a:r>
              <a:rPr lang="en-US" dirty="0" smtClean="0"/>
              <a:t> </a:t>
            </a:r>
            <a:r>
              <a:rPr lang="en-US" dirty="0" err="1" smtClean="0"/>
              <a:t>Akmal</a:t>
            </a:r>
            <a:r>
              <a:rPr lang="en-US" dirty="0" smtClean="0"/>
              <a:t> </a:t>
            </a:r>
            <a:endParaRPr lang="en-US" dirty="0"/>
          </a:p>
        </p:txBody>
      </p:sp>
    </p:spTree>
    <p:extLst>
      <p:ext uri="{BB962C8B-B14F-4D97-AF65-F5344CB8AC3E}">
        <p14:creationId xmlns:p14="http://schemas.microsoft.com/office/powerpoint/2010/main" val="593637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chemeClr val="accent2">
                    <a:lumMod val="40000"/>
                    <a:lumOff val="60000"/>
                  </a:schemeClr>
                </a:solidFill>
                <a:ea typeface="Arial"/>
                <a:cs typeface="Arial"/>
                <a:sym typeface="Arial"/>
              </a:rPr>
              <a:t>Command: </a:t>
            </a:r>
            <a:r>
              <a:rPr lang="en-US" sz="4200" dirty="0">
                <a:solidFill>
                  <a:schemeClr val="accent2">
                    <a:lumMod val="40000"/>
                    <a:lumOff val="60000"/>
                  </a:schemeClr>
                </a:solidFill>
                <a:latin typeface="Roboto Mono"/>
                <a:ea typeface="Roboto Mono"/>
                <a:cs typeface="Roboto Mono"/>
                <a:sym typeface="Roboto Mono"/>
              </a:rPr>
              <a:t>dig example.com MX</a:t>
            </a:r>
            <a:endParaRPr lang="en-US" sz="4200" dirty="0">
              <a:solidFill>
                <a:schemeClr val="accent2">
                  <a:lumMod val="40000"/>
                  <a:lumOff val="6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8800"/>
            <a:ext cx="9067800" cy="5029200"/>
          </a:xfrm>
        </p:spPr>
      </p:pic>
    </p:spTree>
    <p:extLst>
      <p:ext uri="{BB962C8B-B14F-4D97-AF65-F5344CB8AC3E}">
        <p14:creationId xmlns:p14="http://schemas.microsoft.com/office/powerpoint/2010/main" val="655016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chemeClr val="accent2">
                    <a:lumMod val="40000"/>
                    <a:lumOff val="60000"/>
                  </a:schemeClr>
                </a:solidFill>
                <a:ea typeface="Arial"/>
                <a:cs typeface="Arial"/>
                <a:sym typeface="Arial"/>
              </a:rPr>
              <a:t>Command: </a:t>
            </a:r>
            <a:r>
              <a:rPr lang="en-US" sz="2700" dirty="0" err="1">
                <a:solidFill>
                  <a:schemeClr val="accent2">
                    <a:lumMod val="40000"/>
                    <a:lumOff val="60000"/>
                  </a:schemeClr>
                </a:solidFill>
                <a:latin typeface="Roboto Mono"/>
                <a:ea typeface="Roboto Mono"/>
                <a:cs typeface="Roboto Mono"/>
                <a:sym typeface="Roboto Mono"/>
              </a:rPr>
              <a:t>nslookup</a:t>
            </a:r>
            <a:r>
              <a:rPr lang="en-US" sz="2700" dirty="0">
                <a:solidFill>
                  <a:schemeClr val="accent2">
                    <a:lumMod val="40000"/>
                    <a:lumOff val="60000"/>
                  </a:schemeClr>
                </a:solidFill>
                <a:latin typeface="Roboto Mono"/>
                <a:ea typeface="Roboto Mono"/>
                <a:cs typeface="Roboto Mono"/>
                <a:sym typeface="Roboto Mono"/>
              </a:rPr>
              <a:t> -type=TXT example.com</a:t>
            </a:r>
            <a:endParaRPr lang="en-US" sz="2700" dirty="0">
              <a:solidFill>
                <a:schemeClr val="accent2">
                  <a:lumMod val="40000"/>
                  <a:lumOff val="60000"/>
                </a:schemeClr>
              </a:solidFill>
            </a:endParaRPr>
          </a:p>
        </p:txBody>
      </p:sp>
      <p:sp>
        <p:nvSpPr>
          <p:cNvPr id="3" name="Content Placeholder 2"/>
          <p:cNvSpPr>
            <a:spLocks noGrp="1"/>
          </p:cNvSpPr>
          <p:nvPr>
            <p:ph idx="1"/>
          </p:nvPr>
        </p:nvSpPr>
        <p:spPr/>
        <p:txBody>
          <a:bodyPr/>
          <a:lstStyle/>
          <a:p>
            <a:endParaRPr lang="en-US" dirty="0"/>
          </a:p>
        </p:txBody>
      </p:sp>
      <p:pic>
        <p:nvPicPr>
          <p:cNvPr id="1026" name="Picture 2" descr="C:\Users\cW\AppData\Local\Temp\vmware-cW\VMwareDnD\8471c975\Snsloop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0432"/>
            <a:ext cx="9144000" cy="535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715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800" dirty="0" smtClean="0">
                <a:solidFill>
                  <a:schemeClr val="accent2">
                    <a:lumMod val="40000"/>
                    <a:lumOff val="60000"/>
                  </a:schemeClr>
                </a:solidFill>
                <a:ea typeface="Arial"/>
                <a:cs typeface="Arial"/>
                <a:sym typeface="Arial"/>
              </a:rPr>
              <a:t>Website:</a:t>
            </a:r>
            <a:r>
              <a:rPr lang="en-US" sz="4800" dirty="0" smtClean="0">
                <a:solidFill>
                  <a:schemeClr val="accent2">
                    <a:lumMod val="40000"/>
                    <a:lumOff val="60000"/>
                  </a:schemeClr>
                </a:solidFill>
                <a:uFill>
                  <a:noFill/>
                </a:uFill>
                <a:ea typeface="Arial"/>
                <a:cs typeface="Arial"/>
                <a:sym typeface="Arial"/>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val="tx"/>
                    </a:ext>
                  </a:extLst>
                </a:hlinkClick>
              </a:rPr>
              <a:t> </a:t>
            </a:r>
            <a:r>
              <a:rPr lang="en-US" sz="4800" u="sng" dirty="0" err="1" smtClean="0">
                <a:solidFill>
                  <a:schemeClr val="accent2">
                    <a:lumMod val="40000"/>
                    <a:lumOff val="60000"/>
                  </a:schemeClr>
                </a:solidFill>
                <a:ea typeface="Arial"/>
                <a:cs typeface="Arial"/>
                <a:sym typeface="Arial"/>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val="tx"/>
                    </a:ext>
                  </a:extLst>
                </a:hlinkClick>
              </a:rPr>
              <a:t>MXToolbox</a:t>
            </a: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763944"/>
            <a:ext cx="9144000" cy="509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236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dirty="0">
                <a:solidFill>
                  <a:schemeClr val="accent2">
                    <a:lumMod val="40000"/>
                    <a:lumOff val="60000"/>
                  </a:schemeClr>
                </a:solidFill>
                <a:latin typeface="Arial"/>
                <a:ea typeface="Arial"/>
                <a:cs typeface="Arial"/>
                <a:sym typeface="Arial"/>
              </a:rPr>
              <a:t>Email Address Search</a:t>
            </a:r>
            <a:r>
              <a:rPr lang="en" sz="4800" dirty="0">
                <a:solidFill>
                  <a:schemeClr val="accent2">
                    <a:lumMod val="40000"/>
                    <a:lumOff val="60000"/>
                  </a:schemeClr>
                </a:solidFill>
                <a:latin typeface="Arial"/>
                <a:ea typeface="Arial"/>
                <a:cs typeface="Arial"/>
                <a:sym typeface="Arial"/>
              </a:rPr>
              <a:t>:</a:t>
            </a:r>
            <a:endParaRPr lang="en-US" dirty="0">
              <a:solidFill>
                <a:schemeClr val="accent2">
                  <a:lumMod val="40000"/>
                  <a:lumOff val="60000"/>
                </a:schemeClr>
              </a:solidFill>
            </a:endParaRPr>
          </a:p>
        </p:txBody>
      </p:sp>
      <p:sp>
        <p:nvSpPr>
          <p:cNvPr id="3" name="Content Placeholder 2"/>
          <p:cNvSpPr>
            <a:spLocks noGrp="1"/>
          </p:cNvSpPr>
          <p:nvPr>
            <p:ph idx="1"/>
          </p:nvPr>
        </p:nvSpPr>
        <p:spPr>
          <a:xfrm>
            <a:off x="457200" y="1600200"/>
            <a:ext cx="8001000" cy="4800600"/>
          </a:xfrm>
        </p:spPr>
        <p:txBody>
          <a:bodyPr>
            <a:normAutofit lnSpcReduction="10000"/>
          </a:bodyPr>
          <a:lstStyle/>
          <a:p>
            <a:pPr marL="711200" lvl="0" indent="-571500">
              <a:lnSpc>
                <a:spcPct val="115000"/>
              </a:lnSpc>
              <a:spcBef>
                <a:spcPts val="1200"/>
              </a:spcBef>
              <a:buClr>
                <a:schemeClr val="lt1"/>
              </a:buClr>
              <a:buSzPts val="1400"/>
              <a:buFont typeface="+mj-lt"/>
              <a:buAutoNum type="romanUcPeriod"/>
            </a:pPr>
            <a:r>
              <a:rPr lang="en-US" sz="2800" b="1" dirty="0">
                <a:solidFill>
                  <a:schemeClr val="accent2">
                    <a:lumMod val="40000"/>
                    <a:lumOff val="60000"/>
                  </a:schemeClr>
                </a:solidFill>
                <a:ea typeface="Arial"/>
                <a:cs typeface="Arial"/>
                <a:sym typeface="Arial"/>
              </a:rPr>
              <a:t>Techniques</a:t>
            </a:r>
            <a:r>
              <a:rPr lang="en-US" sz="2800" dirty="0">
                <a:solidFill>
                  <a:schemeClr val="accent2">
                    <a:lumMod val="40000"/>
                    <a:lumOff val="60000"/>
                  </a:schemeClr>
                </a:solidFill>
                <a:ea typeface="Arial"/>
                <a:cs typeface="Arial"/>
                <a:sym typeface="Arial"/>
              </a:rPr>
              <a:t>: </a:t>
            </a:r>
            <a:r>
              <a:rPr lang="en-US" sz="2800" dirty="0" smtClean="0">
                <a:solidFill>
                  <a:schemeClr val="accent2">
                    <a:lumMod val="40000"/>
                    <a:lumOff val="60000"/>
                  </a:schemeClr>
                </a:solidFill>
                <a:ea typeface="Arial"/>
                <a:cs typeface="Arial"/>
                <a:sym typeface="Arial"/>
              </a:rPr>
              <a:t>|</a:t>
            </a:r>
            <a:r>
              <a:rPr lang="en-US" sz="2800" dirty="0" smtClean="0">
                <a:solidFill>
                  <a:schemeClr val="lt1"/>
                </a:solidFill>
                <a:ea typeface="Arial"/>
                <a:cs typeface="Arial"/>
                <a:sym typeface="Arial"/>
              </a:rPr>
              <a:t/>
            </a:r>
            <a:br>
              <a:rPr lang="en-US" sz="2800" dirty="0" smtClean="0">
                <a:solidFill>
                  <a:schemeClr val="lt1"/>
                </a:solidFill>
                <a:ea typeface="Arial"/>
                <a:cs typeface="Arial"/>
                <a:sym typeface="Arial"/>
              </a:rPr>
            </a:br>
            <a:r>
              <a:rPr lang="en-US" sz="2800" dirty="0" smtClean="0">
                <a:solidFill>
                  <a:schemeClr val="lt1"/>
                </a:solidFill>
                <a:ea typeface="Arial"/>
                <a:cs typeface="Arial"/>
                <a:sym typeface="Arial"/>
              </a:rPr>
              <a:t>Search </a:t>
            </a:r>
            <a:r>
              <a:rPr lang="en-US" sz="2800" dirty="0">
                <a:solidFill>
                  <a:schemeClr val="lt1"/>
                </a:solidFill>
                <a:ea typeface="Arial"/>
                <a:cs typeface="Arial"/>
                <a:sym typeface="Arial"/>
              </a:rPr>
              <a:t>for email addresses associated with a domain using public databases and search engines.</a:t>
            </a:r>
          </a:p>
          <a:p>
            <a:pPr marL="711200" lvl="0" indent="-571500">
              <a:lnSpc>
                <a:spcPct val="115000"/>
              </a:lnSpc>
              <a:spcBef>
                <a:spcPts val="0"/>
              </a:spcBef>
              <a:buClr>
                <a:schemeClr val="lt1"/>
              </a:buClr>
              <a:buSzPts val="1400"/>
              <a:buFont typeface="+mj-lt"/>
              <a:buAutoNum type="romanUcPeriod"/>
            </a:pPr>
            <a:r>
              <a:rPr lang="en-US" sz="2800" b="1" dirty="0">
                <a:solidFill>
                  <a:schemeClr val="accent2">
                    <a:lumMod val="40000"/>
                    <a:lumOff val="60000"/>
                  </a:schemeClr>
                </a:solidFill>
                <a:ea typeface="Arial"/>
                <a:cs typeface="Arial"/>
                <a:sym typeface="Arial"/>
              </a:rPr>
              <a:t>Tools/Websites</a:t>
            </a:r>
            <a:r>
              <a:rPr lang="en-US" sz="2800" dirty="0">
                <a:solidFill>
                  <a:schemeClr val="accent2">
                    <a:lumMod val="40000"/>
                    <a:lumOff val="60000"/>
                  </a:schemeClr>
                </a:solidFill>
                <a:ea typeface="Arial"/>
                <a:cs typeface="Arial"/>
                <a:sym typeface="Arial"/>
              </a:rPr>
              <a:t>:</a:t>
            </a:r>
          </a:p>
          <a:p>
            <a:pPr marL="0" lvl="0" indent="457200">
              <a:lnSpc>
                <a:spcPct val="115000"/>
              </a:lnSpc>
              <a:spcBef>
                <a:spcPts val="1200"/>
              </a:spcBef>
              <a:buNone/>
            </a:pPr>
            <a:r>
              <a:rPr lang="en-US" sz="2800" dirty="0" smtClean="0">
                <a:solidFill>
                  <a:schemeClr val="lt1"/>
                </a:solidFill>
                <a:ea typeface="Arial"/>
                <a:cs typeface="Arial"/>
                <a:sym typeface="Arial"/>
              </a:rPr>
              <a:t>Tool: </a:t>
            </a:r>
            <a:r>
              <a:rPr lang="en-US" sz="2800" dirty="0" err="1" smtClean="0">
                <a:solidFill>
                  <a:schemeClr val="lt1"/>
                </a:solidFill>
                <a:latin typeface="Roboto Mono"/>
                <a:ea typeface="Roboto Mono"/>
                <a:cs typeface="Roboto Mono"/>
                <a:sym typeface="Roboto Mono"/>
              </a:rPr>
              <a:t>theHarvester</a:t>
            </a:r>
            <a:r>
              <a:rPr lang="en-US" sz="2800" dirty="0" smtClean="0">
                <a:solidFill>
                  <a:schemeClr val="lt1"/>
                </a:solidFill>
                <a:latin typeface="Roboto Mono"/>
                <a:ea typeface="Roboto Mono"/>
                <a:cs typeface="Roboto Mono"/>
                <a:sym typeface="Roboto Mono"/>
              </a:rPr>
              <a:t/>
            </a:r>
            <a:br>
              <a:rPr lang="en-US" sz="2800" dirty="0" smtClean="0">
                <a:solidFill>
                  <a:schemeClr val="lt1"/>
                </a:solidFill>
                <a:latin typeface="Roboto Mono"/>
                <a:ea typeface="Roboto Mono"/>
                <a:cs typeface="Roboto Mono"/>
                <a:sym typeface="Roboto Mono"/>
              </a:rPr>
            </a:br>
            <a:r>
              <a:rPr lang="en-US" sz="2800" dirty="0" smtClean="0">
                <a:solidFill>
                  <a:schemeClr val="lt1"/>
                </a:solidFill>
                <a:latin typeface="Roboto Mono"/>
                <a:ea typeface="Roboto Mono"/>
                <a:cs typeface="Roboto Mono"/>
                <a:sym typeface="Roboto Mono"/>
              </a:rPr>
              <a:t>         </a:t>
            </a:r>
            <a:r>
              <a:rPr lang="en-US" sz="2800" u="sng" dirty="0" smtClean="0">
                <a:solidFill>
                  <a:schemeClr val="accent2">
                    <a:lumMod val="40000"/>
                    <a:lumOff val="60000"/>
                  </a:schemeClr>
                </a:solidFill>
                <a:latin typeface="Roboto Mono"/>
                <a:ea typeface="Roboto Mono"/>
                <a:cs typeface="Roboto Mono"/>
                <a:sym typeface="Roboto Mono"/>
              </a:rPr>
              <a:t>Syntax </a:t>
            </a:r>
            <a:r>
              <a:rPr lang="en-US" sz="2800" dirty="0" smtClean="0">
                <a:solidFill>
                  <a:schemeClr val="lt1"/>
                </a:solidFill>
                <a:ea typeface="Arial"/>
                <a:cs typeface="Arial"/>
                <a:sym typeface="Arial"/>
              </a:rPr>
              <a:t/>
            </a:r>
            <a:br>
              <a:rPr lang="en-US" sz="2800" dirty="0" smtClean="0">
                <a:solidFill>
                  <a:schemeClr val="lt1"/>
                </a:solidFill>
                <a:ea typeface="Arial"/>
                <a:cs typeface="Arial"/>
                <a:sym typeface="Arial"/>
              </a:rPr>
            </a:br>
            <a:r>
              <a:rPr lang="en-US" sz="2800" dirty="0" smtClean="0">
                <a:solidFill>
                  <a:schemeClr val="lt1"/>
                </a:solidFill>
                <a:ea typeface="Arial"/>
                <a:cs typeface="Arial"/>
                <a:sym typeface="Arial"/>
              </a:rPr>
              <a:t>	</a:t>
            </a:r>
            <a:r>
              <a:rPr lang="en-US" sz="2800" dirty="0" err="1" smtClean="0">
                <a:solidFill>
                  <a:schemeClr val="lt1"/>
                </a:solidFill>
                <a:latin typeface="Roboto Mono"/>
                <a:ea typeface="Roboto Mono"/>
                <a:cs typeface="Roboto Mono"/>
                <a:sym typeface="Roboto Mono"/>
              </a:rPr>
              <a:t>theHarvester</a:t>
            </a:r>
            <a:r>
              <a:rPr lang="en-US" sz="2800" dirty="0" smtClean="0">
                <a:solidFill>
                  <a:schemeClr val="lt1"/>
                </a:solidFill>
                <a:latin typeface="Roboto Mono"/>
                <a:ea typeface="Roboto Mono"/>
                <a:cs typeface="Roboto Mono"/>
                <a:sym typeface="Roboto Mono"/>
              </a:rPr>
              <a:t> -d example.com -b </a:t>
            </a:r>
            <a:r>
              <a:rPr lang="en-US" sz="2800" dirty="0" err="1" smtClean="0">
                <a:solidFill>
                  <a:schemeClr val="lt1"/>
                </a:solidFill>
                <a:latin typeface="Roboto Mono"/>
                <a:ea typeface="Roboto Mono"/>
                <a:cs typeface="Roboto Mono"/>
                <a:sym typeface="Roboto Mono"/>
              </a:rPr>
              <a:t>google</a:t>
            </a:r>
            <a:endParaRPr lang="en-US" sz="2800" dirty="0" smtClean="0">
              <a:solidFill>
                <a:schemeClr val="lt1"/>
              </a:solidFill>
              <a:latin typeface="Roboto Mono"/>
              <a:ea typeface="Roboto Mono"/>
              <a:cs typeface="Roboto Mono"/>
              <a:sym typeface="Roboto Mono"/>
            </a:endParaRPr>
          </a:p>
          <a:p>
            <a:pPr marL="457200" lvl="0" indent="457200">
              <a:lnSpc>
                <a:spcPct val="115000"/>
              </a:lnSpc>
              <a:spcBef>
                <a:spcPts val="1200"/>
              </a:spcBef>
              <a:buNone/>
            </a:pPr>
            <a:r>
              <a:rPr lang="en-US" sz="2800" dirty="0" smtClean="0">
                <a:solidFill>
                  <a:schemeClr val="accent2">
                    <a:lumMod val="40000"/>
                    <a:lumOff val="60000"/>
                  </a:schemeClr>
                </a:solidFill>
                <a:ea typeface="Arial"/>
                <a:cs typeface="Arial"/>
                <a:sym typeface="Arial"/>
              </a:rPr>
              <a:t>Website</a:t>
            </a:r>
            <a:r>
              <a:rPr lang="en-US" sz="2800" dirty="0">
                <a:solidFill>
                  <a:schemeClr val="lt1"/>
                </a:solidFill>
                <a:ea typeface="Arial"/>
                <a:cs typeface="Arial"/>
                <a:sym typeface="Arial"/>
              </a:rPr>
              <a:t>:</a:t>
            </a:r>
            <a:r>
              <a:rPr lang="en-US" sz="2800" dirty="0">
                <a:solidFill>
                  <a:schemeClr val="lt1"/>
                </a:solidFill>
                <a:uFill>
                  <a:noFill/>
                </a:u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2800" u="sng" dirty="0">
                <a:solidFill>
                  <a:schemeClr val="lt1"/>
                </a:solid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Hunter.io</a:t>
            </a:r>
            <a:endParaRPr lang="en-US" sz="2800" dirty="0"/>
          </a:p>
        </p:txBody>
      </p:sp>
    </p:spTree>
    <p:extLst>
      <p:ext uri="{BB962C8B-B14F-4D97-AF65-F5344CB8AC3E}">
        <p14:creationId xmlns:p14="http://schemas.microsoft.com/office/powerpoint/2010/main" val="847537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900" dirty="0" smtClean="0">
                <a:solidFill>
                  <a:schemeClr val="accent2">
                    <a:lumMod val="40000"/>
                    <a:lumOff val="60000"/>
                  </a:schemeClr>
                </a:solidFill>
                <a:latin typeface="Roboto Mono"/>
                <a:ea typeface="Roboto Mono"/>
                <a:cs typeface="Roboto Mono"/>
                <a:sym typeface="Roboto Mono"/>
              </a:rPr>
              <a:t/>
            </a:r>
            <a:br>
              <a:rPr lang="en-US" sz="3900" dirty="0" smtClean="0">
                <a:solidFill>
                  <a:schemeClr val="accent2">
                    <a:lumMod val="40000"/>
                    <a:lumOff val="60000"/>
                  </a:schemeClr>
                </a:solidFill>
                <a:latin typeface="Roboto Mono"/>
                <a:ea typeface="Roboto Mono"/>
                <a:cs typeface="Roboto Mono"/>
                <a:sym typeface="Roboto Mono"/>
              </a:rPr>
            </a:br>
            <a:r>
              <a:rPr lang="en-US" sz="3900" dirty="0" smtClean="0">
                <a:solidFill>
                  <a:schemeClr val="accent2">
                    <a:lumMod val="40000"/>
                    <a:lumOff val="60000"/>
                  </a:schemeClr>
                </a:solidFill>
                <a:latin typeface="Roboto Mono"/>
                <a:ea typeface="Roboto Mono"/>
                <a:cs typeface="Roboto Mono"/>
                <a:sym typeface="Roboto Mono"/>
              </a:rPr>
              <a:t>$ </a:t>
            </a:r>
            <a:r>
              <a:rPr lang="en-US" sz="3900" dirty="0" err="1" smtClean="0">
                <a:solidFill>
                  <a:schemeClr val="accent2">
                    <a:lumMod val="40000"/>
                    <a:lumOff val="60000"/>
                  </a:schemeClr>
                </a:solidFill>
                <a:latin typeface="Roboto Mono"/>
                <a:ea typeface="Roboto Mono"/>
                <a:cs typeface="Roboto Mono"/>
                <a:sym typeface="Roboto Mono"/>
              </a:rPr>
              <a:t>theHarvester</a:t>
            </a:r>
            <a:r>
              <a:rPr lang="en-US" sz="3900" dirty="0" smtClean="0">
                <a:solidFill>
                  <a:schemeClr val="accent2">
                    <a:lumMod val="40000"/>
                    <a:lumOff val="60000"/>
                  </a:schemeClr>
                </a:solidFill>
                <a:latin typeface="Roboto Mono"/>
                <a:ea typeface="Roboto Mono"/>
                <a:cs typeface="Roboto Mono"/>
                <a:sym typeface="Roboto Mono"/>
              </a:rPr>
              <a:t> </a:t>
            </a:r>
            <a:r>
              <a:rPr lang="en-US" sz="3900" dirty="0">
                <a:solidFill>
                  <a:schemeClr val="accent2">
                    <a:lumMod val="40000"/>
                    <a:lumOff val="60000"/>
                  </a:schemeClr>
                </a:solidFill>
                <a:latin typeface="Roboto Mono"/>
                <a:ea typeface="Roboto Mono"/>
                <a:cs typeface="Roboto Mono"/>
                <a:sym typeface="Roboto Mono"/>
              </a:rPr>
              <a:t>-d example.com -b </a:t>
            </a:r>
            <a:r>
              <a:rPr lang="en-US" sz="3900" dirty="0" err="1">
                <a:solidFill>
                  <a:schemeClr val="accent2">
                    <a:lumMod val="40000"/>
                    <a:lumOff val="60000"/>
                  </a:schemeClr>
                </a:solidFill>
                <a:latin typeface="Roboto Mono"/>
                <a:ea typeface="Roboto Mono"/>
                <a:cs typeface="Roboto Mono"/>
                <a:sym typeface="Roboto Mono"/>
              </a:rPr>
              <a:t>google</a:t>
            </a:r>
            <a:r>
              <a:rPr lang="en-US" sz="4800" dirty="0">
                <a:solidFill>
                  <a:schemeClr val="lt1"/>
                </a:solidFill>
                <a:latin typeface="Roboto Mono"/>
                <a:ea typeface="Roboto Mono"/>
                <a:cs typeface="Roboto Mono"/>
                <a:sym typeface="Roboto Mono"/>
              </a:rPr>
              <a:t/>
            </a:r>
            <a:br>
              <a:rPr lang="en-US" sz="4800" dirty="0">
                <a:solidFill>
                  <a:schemeClr val="lt1"/>
                </a:solidFill>
                <a:latin typeface="Roboto Mono"/>
                <a:ea typeface="Roboto Mono"/>
                <a:cs typeface="Roboto Mono"/>
                <a:sym typeface="Roboto Mono"/>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0"/>
            <a:ext cx="9144000" cy="5334000"/>
          </a:xfrm>
        </p:spPr>
      </p:pic>
    </p:spTree>
    <p:extLst>
      <p:ext uri="{BB962C8B-B14F-4D97-AF65-F5344CB8AC3E}">
        <p14:creationId xmlns:p14="http://schemas.microsoft.com/office/powerpoint/2010/main" val="1280502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dirty="0">
                <a:solidFill>
                  <a:schemeClr val="accent2">
                    <a:lumMod val="40000"/>
                    <a:lumOff val="60000"/>
                  </a:schemeClr>
                </a:solidFill>
                <a:ea typeface="Arial"/>
                <a:cs typeface="Arial"/>
                <a:sym typeface="Arial"/>
              </a:rPr>
              <a:t>Website</a:t>
            </a:r>
            <a:r>
              <a:rPr lang="en-US" sz="4800" dirty="0">
                <a:solidFill>
                  <a:schemeClr val="lt1"/>
                </a:solidFill>
                <a:ea typeface="Arial"/>
                <a:cs typeface="Arial"/>
                <a:sym typeface="Arial"/>
              </a:rPr>
              <a:t>:</a:t>
            </a:r>
            <a:r>
              <a:rPr lang="en-US" sz="4800" dirty="0">
                <a:solidFill>
                  <a:schemeClr val="lt1"/>
                </a:solidFill>
                <a:uFill>
                  <a:noFill/>
                </a:uFill>
                <a:ea typeface="Arial"/>
                <a:cs typeface="Arial"/>
                <a:sym typeface="Aria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US" sz="4800" u="sng" dirty="0" smtClean="0">
                <a:solidFill>
                  <a:schemeClr val="lt1"/>
                </a:solidFill>
                <a:ea typeface="Arial"/>
                <a:cs typeface="Arial"/>
                <a:sym typeface="Aria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Hunter.io</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752600"/>
            <a:ext cx="9144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1755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b="1" dirty="0">
                <a:solidFill>
                  <a:schemeClr val="accent2">
                    <a:lumMod val="40000"/>
                    <a:lumOff val="60000"/>
                  </a:schemeClr>
                </a:solidFill>
                <a:ea typeface="Arial"/>
                <a:cs typeface="Arial"/>
                <a:sym typeface="Arial"/>
              </a:rPr>
              <a:t>Reverse Email Lookup</a:t>
            </a:r>
            <a:r>
              <a:rPr lang="en-US" sz="4800" dirty="0" smtClean="0">
                <a:solidFill>
                  <a:schemeClr val="accent2">
                    <a:lumMod val="40000"/>
                    <a:lumOff val="60000"/>
                  </a:schemeClr>
                </a:solidFill>
                <a:ea typeface="Arial"/>
                <a:cs typeface="Arial"/>
                <a:sym typeface="Arial"/>
              </a:rPr>
              <a:t>:</a:t>
            </a:r>
            <a:endParaRPr lang="en-US" dirty="0">
              <a:solidFill>
                <a:schemeClr val="accent2">
                  <a:lumMod val="40000"/>
                  <a:lumOff val="60000"/>
                </a:schemeClr>
              </a:solidFill>
            </a:endParaRPr>
          </a:p>
        </p:txBody>
      </p:sp>
      <p:sp>
        <p:nvSpPr>
          <p:cNvPr id="3" name="Content Placeholder 2"/>
          <p:cNvSpPr>
            <a:spLocks noGrp="1"/>
          </p:cNvSpPr>
          <p:nvPr>
            <p:ph idx="1"/>
          </p:nvPr>
        </p:nvSpPr>
        <p:spPr>
          <a:xfrm>
            <a:off x="457200" y="1600200"/>
            <a:ext cx="7924800" cy="4572000"/>
          </a:xfrm>
        </p:spPr>
        <p:txBody>
          <a:bodyPr/>
          <a:lstStyle/>
          <a:p>
            <a:pPr marL="457200" lvl="0" indent="-317500">
              <a:lnSpc>
                <a:spcPct val="115000"/>
              </a:lnSpc>
              <a:spcBef>
                <a:spcPts val="1200"/>
              </a:spcBef>
              <a:buClr>
                <a:schemeClr val="lt1"/>
              </a:buClr>
              <a:buSzPts val="1400"/>
              <a:buFont typeface="Arial"/>
              <a:buChar char="●"/>
            </a:pPr>
            <a:r>
              <a:rPr lang="en-US" sz="3200" b="1" dirty="0" smtClean="0">
                <a:solidFill>
                  <a:schemeClr val="accent2">
                    <a:lumMod val="40000"/>
                    <a:lumOff val="60000"/>
                  </a:schemeClr>
                </a:solidFill>
                <a:ea typeface="Arial"/>
                <a:cs typeface="Arial"/>
                <a:sym typeface="Arial"/>
              </a:rPr>
              <a:t>Techniques</a:t>
            </a:r>
            <a:r>
              <a:rPr lang="en-US" sz="3200" dirty="0">
                <a:solidFill>
                  <a:schemeClr val="lt1"/>
                </a:solidFill>
                <a:ea typeface="Arial"/>
                <a:cs typeface="Arial"/>
                <a:sym typeface="Arial"/>
              </a:rPr>
              <a:t>: </a:t>
            </a:r>
            <a:r>
              <a:rPr lang="en-US" sz="3200" dirty="0" smtClean="0">
                <a:solidFill>
                  <a:schemeClr val="lt1"/>
                </a:solidFill>
                <a:ea typeface="Arial"/>
                <a:cs typeface="Arial"/>
                <a:sym typeface="Arial"/>
              </a:rPr>
              <a:t/>
            </a:r>
            <a:br>
              <a:rPr lang="en-US" sz="3200" dirty="0" smtClean="0">
                <a:solidFill>
                  <a:schemeClr val="lt1"/>
                </a:solidFill>
                <a:ea typeface="Arial"/>
                <a:cs typeface="Arial"/>
                <a:sym typeface="Arial"/>
              </a:rPr>
            </a:br>
            <a:r>
              <a:rPr lang="en-US" sz="3200" dirty="0" smtClean="0">
                <a:solidFill>
                  <a:schemeClr val="lt1"/>
                </a:solidFill>
                <a:ea typeface="Arial"/>
                <a:cs typeface="Arial"/>
                <a:sym typeface="Arial"/>
              </a:rPr>
              <a:t>Use </a:t>
            </a:r>
            <a:r>
              <a:rPr lang="en-US" sz="3200" dirty="0">
                <a:solidFill>
                  <a:schemeClr val="lt1"/>
                </a:solidFill>
                <a:ea typeface="Arial"/>
                <a:cs typeface="Arial"/>
                <a:sym typeface="Arial"/>
              </a:rPr>
              <a:t>reverse lookup tools to find out information about an email address.</a:t>
            </a:r>
          </a:p>
          <a:p>
            <a:pPr marL="457200" lvl="0" indent="-317500">
              <a:lnSpc>
                <a:spcPct val="115000"/>
              </a:lnSpc>
              <a:spcBef>
                <a:spcPts val="0"/>
              </a:spcBef>
              <a:buClr>
                <a:schemeClr val="lt1"/>
              </a:buClr>
              <a:buSzPts val="1400"/>
              <a:buFont typeface="Arial"/>
              <a:buChar char="●"/>
            </a:pPr>
            <a:r>
              <a:rPr lang="en-US" sz="3200" b="1" dirty="0">
                <a:solidFill>
                  <a:schemeClr val="accent2">
                    <a:lumMod val="40000"/>
                    <a:lumOff val="60000"/>
                  </a:schemeClr>
                </a:solidFill>
                <a:ea typeface="Arial"/>
                <a:cs typeface="Arial"/>
                <a:sym typeface="Arial"/>
              </a:rPr>
              <a:t>Tools/Websites</a:t>
            </a:r>
            <a:r>
              <a:rPr lang="en-US" sz="3200" dirty="0">
                <a:solidFill>
                  <a:schemeClr val="accent2">
                    <a:lumMod val="40000"/>
                    <a:lumOff val="60000"/>
                  </a:schemeClr>
                </a:solidFill>
                <a:ea typeface="Arial"/>
                <a:cs typeface="Arial"/>
                <a:sym typeface="Arial"/>
              </a:rPr>
              <a:t>:</a:t>
            </a:r>
          </a:p>
          <a:p>
            <a:pPr marL="914400" lvl="0" indent="0">
              <a:lnSpc>
                <a:spcPct val="115000"/>
              </a:lnSpc>
              <a:spcBef>
                <a:spcPts val="1200"/>
              </a:spcBef>
              <a:buNone/>
            </a:pPr>
            <a:r>
              <a:rPr lang="en-US" sz="3200" dirty="0">
                <a:solidFill>
                  <a:schemeClr val="lt1"/>
                </a:solidFill>
                <a:ea typeface="Arial"/>
                <a:cs typeface="Arial"/>
                <a:sym typeface="Arial"/>
              </a:rPr>
              <a:t>Website:</a:t>
            </a:r>
            <a:r>
              <a:rPr lang="en-US" sz="3200" dirty="0">
                <a:solidFill>
                  <a:schemeClr val="lt1"/>
                </a:solidFill>
                <a:uFill>
                  <a:noFill/>
                </a:u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3200" u="sng" dirty="0" err="1">
                <a:solidFill>
                  <a:schemeClr val="lt1"/>
                </a:solid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Pipl</a:t>
            </a:r>
            <a:endParaRPr lang="en-US" sz="3200" dirty="0">
              <a:solidFill>
                <a:schemeClr val="lt1"/>
              </a:solidFill>
              <a:ea typeface="Arial"/>
              <a:cs typeface="Arial"/>
              <a:sym typeface="Arial"/>
            </a:endParaRPr>
          </a:p>
          <a:p>
            <a:pPr marL="914400" lvl="0" indent="0">
              <a:lnSpc>
                <a:spcPct val="115000"/>
              </a:lnSpc>
              <a:spcBef>
                <a:spcPts val="1200"/>
              </a:spcBef>
              <a:buNone/>
            </a:pPr>
            <a:r>
              <a:rPr lang="en-US" sz="3200" dirty="0">
                <a:solidFill>
                  <a:schemeClr val="lt1"/>
                </a:solidFill>
                <a:ea typeface="Arial"/>
                <a:cs typeface="Arial"/>
                <a:sym typeface="Arial"/>
              </a:rPr>
              <a:t>Website:</a:t>
            </a:r>
            <a:r>
              <a:rPr lang="en-US" sz="3200" dirty="0">
                <a:solidFill>
                  <a:schemeClr val="lt1"/>
                </a:solidFill>
                <a:uFill>
                  <a:noFill/>
                </a:uFill>
                <a:ea typeface="Arial"/>
                <a:cs typeface="Arial"/>
                <a:sym typeface="Arial"/>
                <a:hlinkClick r:id="rId3">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3200" u="sng" dirty="0" err="1">
                <a:solidFill>
                  <a:schemeClr val="lt1"/>
                </a:solidFill>
                <a:ea typeface="Arial"/>
                <a:cs typeface="Arial"/>
                <a:sym typeface="Arial"/>
                <a:hlinkClick r:id="rId3">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Spokeo</a:t>
            </a:r>
            <a:endParaRPr lang="en-US" dirty="0"/>
          </a:p>
        </p:txBody>
      </p:sp>
    </p:spTree>
    <p:extLst>
      <p:ext uri="{BB962C8B-B14F-4D97-AF65-F5344CB8AC3E}">
        <p14:creationId xmlns:p14="http://schemas.microsoft.com/office/powerpoint/2010/main" val="1080477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800" dirty="0" smtClean="0">
                <a:solidFill>
                  <a:schemeClr val="lt1"/>
                </a:solidFill>
                <a:ea typeface="Arial"/>
                <a:cs typeface="Arial"/>
                <a:sym typeface="Arial"/>
              </a:rPr>
              <a:t/>
            </a:r>
            <a:br>
              <a:rPr lang="en-US" sz="4800" dirty="0" smtClean="0">
                <a:solidFill>
                  <a:schemeClr val="lt1"/>
                </a:solidFill>
                <a:ea typeface="Arial"/>
                <a:cs typeface="Arial"/>
                <a:sym typeface="Arial"/>
              </a:rPr>
            </a:br>
            <a:r>
              <a:rPr lang="en-US" sz="4800" dirty="0" smtClean="0">
                <a:solidFill>
                  <a:schemeClr val="accent2">
                    <a:lumMod val="40000"/>
                    <a:lumOff val="60000"/>
                  </a:schemeClr>
                </a:solidFill>
                <a:ea typeface="Arial"/>
                <a:cs typeface="Arial"/>
                <a:sym typeface="Arial"/>
              </a:rPr>
              <a:t>Website</a:t>
            </a:r>
            <a:r>
              <a:rPr lang="en-US" sz="4800" dirty="0">
                <a:solidFill>
                  <a:schemeClr val="accent2">
                    <a:lumMod val="40000"/>
                    <a:lumOff val="60000"/>
                  </a:schemeClr>
                </a:solidFill>
                <a:ea typeface="Arial"/>
                <a:cs typeface="Arial"/>
                <a:sym typeface="Arial"/>
              </a:rPr>
              <a:t>:</a:t>
            </a:r>
            <a:r>
              <a:rPr lang="en-US" sz="4800" dirty="0">
                <a:solidFill>
                  <a:schemeClr val="accent2">
                    <a:lumMod val="40000"/>
                    <a:lumOff val="60000"/>
                  </a:schemeClr>
                </a:solidFill>
                <a:uFill>
                  <a:noFill/>
                </a:uFill>
                <a:ea typeface="Arial"/>
                <a:cs typeface="Arial"/>
                <a:sym typeface="Aria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US" sz="4800" u="sng" dirty="0" err="1">
                <a:solidFill>
                  <a:schemeClr val="lt1"/>
                </a:solidFill>
                <a:ea typeface="Arial"/>
                <a:cs typeface="Arial"/>
                <a:sym typeface="Aria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Pipl</a:t>
            </a:r>
            <a:r>
              <a:rPr lang="en-US" sz="4800" dirty="0">
                <a:solidFill>
                  <a:schemeClr val="lt1"/>
                </a:solidFill>
                <a:ea typeface="Arial"/>
                <a:cs typeface="Arial"/>
                <a:sym typeface="Arial"/>
              </a:rPr>
              <a:t/>
            </a:r>
            <a:br>
              <a:rPr lang="en-US" sz="4800" dirty="0">
                <a:solidFill>
                  <a:schemeClr val="lt1"/>
                </a:solidFill>
                <a:ea typeface="Arial"/>
                <a:cs typeface="Arial"/>
                <a:sym typeface="Arial"/>
              </a:rPr>
            </a:b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1600200"/>
            <a:ext cx="9114434"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092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dirty="0">
                <a:solidFill>
                  <a:schemeClr val="accent2">
                    <a:lumMod val="40000"/>
                    <a:lumOff val="60000"/>
                  </a:schemeClr>
                </a:solidFill>
                <a:ea typeface="Arial"/>
                <a:cs typeface="Arial"/>
                <a:sym typeface="Arial"/>
              </a:rPr>
              <a:t>Website:</a:t>
            </a:r>
            <a:r>
              <a:rPr lang="en-US" sz="4800" dirty="0">
                <a:solidFill>
                  <a:schemeClr val="accent2">
                    <a:lumMod val="40000"/>
                    <a:lumOff val="60000"/>
                  </a:schemeClr>
                </a:solidFill>
                <a:uFill>
                  <a:noFill/>
                </a:uFill>
                <a:ea typeface="Arial"/>
                <a:cs typeface="Arial"/>
                <a:sym typeface="Aria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US" sz="4800" u="sng" dirty="0" err="1" smtClean="0">
                <a:solidFill>
                  <a:schemeClr val="lt1"/>
                </a:solidFill>
                <a:ea typeface="Arial"/>
                <a:cs typeface="Arial"/>
                <a:sym typeface="Aria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Spokeo</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022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dirty="0">
                <a:solidFill>
                  <a:schemeClr val="accent2">
                    <a:lumMod val="40000"/>
                    <a:lumOff val="60000"/>
                  </a:schemeClr>
                </a:solidFill>
              </a:rPr>
              <a:t>Metadata Analysis</a:t>
            </a:r>
            <a:endParaRPr lang="en-US" b="1" dirty="0">
              <a:solidFill>
                <a:schemeClr val="accent2">
                  <a:lumMod val="40000"/>
                  <a:lumOff val="60000"/>
                </a:schemeClr>
              </a:solidFill>
            </a:endParaRPr>
          </a:p>
        </p:txBody>
      </p:sp>
      <p:sp>
        <p:nvSpPr>
          <p:cNvPr id="3" name="Content Placeholder 2"/>
          <p:cNvSpPr>
            <a:spLocks noGrp="1"/>
          </p:cNvSpPr>
          <p:nvPr>
            <p:ph idx="1"/>
          </p:nvPr>
        </p:nvSpPr>
        <p:spPr/>
        <p:txBody>
          <a:bodyPr/>
          <a:lstStyle/>
          <a:p>
            <a:pPr marL="36576" lvl="0" indent="0">
              <a:buNone/>
            </a:pPr>
            <a:r>
              <a:rPr lang="en-US" sz="3200" dirty="0"/>
              <a:t>Metadata analysis involves extracting and examining metadata from files and documents. Metadata can include information about the file creation date, author, software used, and other details that are embedded within the file.</a:t>
            </a:r>
          </a:p>
          <a:p>
            <a:endParaRPr lang="en-US" dirty="0"/>
          </a:p>
        </p:txBody>
      </p:sp>
    </p:spTree>
    <p:extLst>
      <p:ext uri="{BB962C8B-B14F-4D97-AF65-F5344CB8AC3E}">
        <p14:creationId xmlns:p14="http://schemas.microsoft.com/office/powerpoint/2010/main" val="3153561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Topic</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pPr marL="457200" indent="-457200">
              <a:lnSpc>
                <a:spcPct val="171428"/>
              </a:lnSpc>
              <a:spcBef>
                <a:spcPts val="0"/>
              </a:spcBef>
            </a:pPr>
            <a:r>
              <a:rPr lang="en-US" sz="3200" dirty="0">
                <a:solidFill>
                  <a:srgbClr val="676767"/>
                </a:solidFill>
                <a:highlight>
                  <a:srgbClr val="FFFFFF"/>
                </a:highlight>
                <a:latin typeface="Calibri"/>
                <a:ea typeface="Calibri"/>
                <a:cs typeface="Calibri"/>
                <a:sym typeface="Calibri"/>
              </a:rPr>
              <a:t>Email and Domain Information Gathering</a:t>
            </a:r>
          </a:p>
          <a:p>
            <a:pPr marL="457200" indent="-457200">
              <a:lnSpc>
                <a:spcPct val="171428"/>
              </a:lnSpc>
              <a:spcBef>
                <a:spcPts val="0"/>
              </a:spcBef>
            </a:pPr>
            <a:r>
              <a:rPr lang="en-US" sz="3200" dirty="0">
                <a:solidFill>
                  <a:srgbClr val="676767"/>
                </a:solidFill>
                <a:highlight>
                  <a:srgbClr val="FFFFFF"/>
                </a:highlight>
                <a:latin typeface="Calibri"/>
                <a:ea typeface="Calibri"/>
                <a:cs typeface="Calibri"/>
                <a:sym typeface="Calibri"/>
              </a:rPr>
              <a:t>- Metadata Analysis</a:t>
            </a:r>
          </a:p>
          <a:p>
            <a:pPr marL="457200" indent="-457200">
              <a:lnSpc>
                <a:spcPct val="171428"/>
              </a:lnSpc>
              <a:spcBef>
                <a:spcPts val="0"/>
              </a:spcBef>
            </a:pPr>
            <a:r>
              <a:rPr lang="en-US" sz="3200" dirty="0">
                <a:solidFill>
                  <a:srgbClr val="676767"/>
                </a:solidFill>
                <a:highlight>
                  <a:srgbClr val="FFFFFF"/>
                </a:highlight>
                <a:latin typeface="Calibri"/>
                <a:ea typeface="Calibri"/>
                <a:cs typeface="Calibri"/>
                <a:sym typeface="Calibri"/>
              </a:rPr>
              <a:t>WHOIS Data and Domain Ownership</a:t>
            </a:r>
          </a:p>
          <a:p>
            <a:pPr marL="457200" indent="-457200">
              <a:lnSpc>
                <a:spcPct val="171428"/>
              </a:lnSpc>
              <a:spcBef>
                <a:spcPts val="0"/>
              </a:spcBef>
            </a:pPr>
            <a:r>
              <a:rPr lang="en-US" sz="3200" dirty="0">
                <a:solidFill>
                  <a:srgbClr val="676767"/>
                </a:solidFill>
                <a:highlight>
                  <a:srgbClr val="FFFFFF"/>
                </a:highlight>
                <a:latin typeface="Calibri"/>
                <a:ea typeface="Calibri"/>
                <a:cs typeface="Calibri"/>
                <a:sym typeface="Calibri"/>
              </a:rPr>
              <a:t>- DNS Enumeration</a:t>
            </a:r>
          </a:p>
          <a:p>
            <a:pPr marL="457200" indent="-457200">
              <a:lnSpc>
                <a:spcPct val="171428"/>
              </a:lnSpc>
              <a:spcBef>
                <a:spcPts val="0"/>
              </a:spcBef>
            </a:pPr>
            <a:r>
              <a:rPr lang="en-US" sz="3200" dirty="0">
                <a:solidFill>
                  <a:srgbClr val="676767"/>
                </a:solidFill>
                <a:highlight>
                  <a:srgbClr val="FFFFFF"/>
                </a:highlight>
                <a:latin typeface="Calibri"/>
                <a:ea typeface="Calibri"/>
                <a:cs typeface="Calibri"/>
                <a:sym typeface="Calibri"/>
              </a:rPr>
              <a:t>Enumeration of Network Services</a:t>
            </a:r>
          </a:p>
          <a:p>
            <a:pPr marL="457200" indent="-457200">
              <a:lnSpc>
                <a:spcPct val="171428"/>
              </a:lnSpc>
              <a:spcBef>
                <a:spcPts val="0"/>
              </a:spcBef>
            </a:pPr>
            <a:r>
              <a:rPr lang="en-US" sz="3200" dirty="0">
                <a:solidFill>
                  <a:srgbClr val="676767"/>
                </a:solidFill>
                <a:highlight>
                  <a:srgbClr val="FFFFFF"/>
                </a:highlight>
                <a:latin typeface="Calibri"/>
                <a:ea typeface="Calibri"/>
                <a:cs typeface="Calibri"/>
                <a:sym typeface="Calibri"/>
              </a:rPr>
              <a:t>Hands-on Practice with an Information Gathering</a:t>
            </a:r>
          </a:p>
          <a:p>
            <a:pPr marL="36576" indent="0">
              <a:buNone/>
            </a:pPr>
            <a:endParaRPr lang="en-US" dirty="0"/>
          </a:p>
        </p:txBody>
      </p:sp>
    </p:spTree>
    <p:extLst>
      <p:ext uri="{BB962C8B-B14F-4D97-AF65-F5344CB8AC3E}">
        <p14:creationId xmlns:p14="http://schemas.microsoft.com/office/powerpoint/2010/main" val="2373156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dirty="0">
                <a:solidFill>
                  <a:schemeClr val="accent2">
                    <a:lumMod val="40000"/>
                    <a:lumOff val="60000"/>
                  </a:schemeClr>
                </a:solidFill>
                <a:latin typeface="Arial"/>
                <a:ea typeface="Arial"/>
                <a:cs typeface="Arial"/>
                <a:sym typeface="Arial"/>
              </a:rPr>
              <a:t>Examples</a:t>
            </a:r>
            <a:endParaRPr lang="en-US" dirty="0">
              <a:solidFill>
                <a:schemeClr val="accent2">
                  <a:lumMod val="40000"/>
                  <a:lumOff val="60000"/>
                </a:schemeClr>
              </a:solidFill>
            </a:endParaRPr>
          </a:p>
        </p:txBody>
      </p:sp>
      <p:sp>
        <p:nvSpPr>
          <p:cNvPr id="3" name="Content Placeholder 2"/>
          <p:cNvSpPr>
            <a:spLocks noGrp="1"/>
          </p:cNvSpPr>
          <p:nvPr>
            <p:ph idx="1"/>
          </p:nvPr>
        </p:nvSpPr>
        <p:spPr>
          <a:xfrm>
            <a:off x="457200" y="1600200"/>
            <a:ext cx="7924800" cy="4800600"/>
          </a:xfrm>
        </p:spPr>
        <p:txBody>
          <a:bodyPr/>
          <a:lstStyle/>
          <a:p>
            <a:pPr marL="457200" lvl="0" indent="-336550">
              <a:lnSpc>
                <a:spcPct val="115000"/>
              </a:lnSpc>
              <a:spcBef>
                <a:spcPts val="1200"/>
              </a:spcBef>
              <a:buClr>
                <a:srgbClr val="000000"/>
              </a:buClr>
              <a:buSzPts val="1700"/>
              <a:buFont typeface="Arial"/>
              <a:buAutoNum type="arabicPeriod"/>
            </a:pPr>
            <a:endParaRPr lang="en-US" sz="1700" b="1" dirty="0" smtClean="0">
              <a:solidFill>
                <a:srgbClr val="000000"/>
              </a:solidFill>
              <a:ea typeface="Arial"/>
              <a:cs typeface="Arial"/>
              <a:sym typeface="Arial"/>
            </a:endParaRPr>
          </a:p>
          <a:p>
            <a:pPr marL="120650" lvl="0" indent="0">
              <a:lnSpc>
                <a:spcPct val="115000"/>
              </a:lnSpc>
              <a:spcBef>
                <a:spcPts val="1200"/>
              </a:spcBef>
              <a:buClr>
                <a:srgbClr val="000000"/>
              </a:buClr>
              <a:buSzPts val="1700"/>
              <a:buNone/>
            </a:pPr>
            <a:r>
              <a:rPr lang="en-US" sz="1700" b="1" dirty="0" smtClean="0">
                <a:solidFill>
                  <a:schemeClr val="accent2">
                    <a:lumMod val="40000"/>
                    <a:lumOff val="60000"/>
                  </a:schemeClr>
                </a:solidFill>
                <a:ea typeface="Arial"/>
                <a:cs typeface="Arial"/>
                <a:sym typeface="Arial"/>
              </a:rPr>
              <a:t>1.   Document </a:t>
            </a:r>
            <a:r>
              <a:rPr lang="en-US" sz="1700" b="1" dirty="0">
                <a:solidFill>
                  <a:schemeClr val="accent2">
                    <a:lumMod val="40000"/>
                    <a:lumOff val="60000"/>
                  </a:schemeClr>
                </a:solidFill>
                <a:ea typeface="Arial"/>
                <a:cs typeface="Arial"/>
                <a:sym typeface="Arial"/>
              </a:rPr>
              <a:t>Metadata Extraction</a:t>
            </a:r>
            <a:r>
              <a:rPr lang="en-US" sz="1700" dirty="0">
                <a:solidFill>
                  <a:schemeClr val="accent2">
                    <a:lumMod val="40000"/>
                    <a:lumOff val="60000"/>
                  </a:schemeClr>
                </a:solidFill>
                <a:ea typeface="Arial"/>
                <a:cs typeface="Arial"/>
                <a:sym typeface="Arial"/>
              </a:rPr>
              <a:t>:</a:t>
            </a: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Example: Extracting metadata from a PDF file to find out the author, creation date, and software used to create the document</a:t>
            </a:r>
            <a:r>
              <a:rPr lang="en-US" sz="1700" dirty="0" smtClean="0">
                <a:solidFill>
                  <a:schemeClr val="lt1"/>
                </a:solidFill>
                <a:ea typeface="Arial"/>
                <a:cs typeface="Arial"/>
                <a:sym typeface="Arial"/>
              </a:rPr>
              <a:t>.</a:t>
            </a:r>
          </a:p>
          <a:p>
            <a:pPr marL="577850" lvl="1" indent="0">
              <a:lnSpc>
                <a:spcPct val="115000"/>
              </a:lnSpc>
              <a:spcBef>
                <a:spcPts val="0"/>
              </a:spcBef>
              <a:buClr>
                <a:schemeClr val="lt1"/>
              </a:buClr>
              <a:buSzPts val="1700"/>
              <a:buNone/>
            </a:pPr>
            <a:endParaRPr lang="en-US" sz="1700" dirty="0">
              <a:solidFill>
                <a:schemeClr val="lt1"/>
              </a:solidFill>
              <a:ea typeface="Arial"/>
              <a:cs typeface="Arial"/>
              <a:sym typeface="Arial"/>
            </a:endParaRPr>
          </a:p>
          <a:p>
            <a:pPr marL="914400" lvl="1" indent="-336550">
              <a:lnSpc>
                <a:spcPct val="115000"/>
              </a:lnSpc>
              <a:spcBef>
                <a:spcPts val="0"/>
              </a:spcBef>
              <a:buClr>
                <a:srgbClr val="000000"/>
              </a:buClr>
              <a:buSzPts val="1700"/>
              <a:buFont typeface="Arial"/>
              <a:buChar char="○"/>
            </a:pPr>
            <a:r>
              <a:rPr lang="en-US" sz="1700" dirty="0">
                <a:solidFill>
                  <a:schemeClr val="lt1"/>
                </a:solidFill>
                <a:ea typeface="Arial"/>
                <a:cs typeface="Arial"/>
                <a:sym typeface="Arial"/>
              </a:rPr>
              <a:t>Example: Analyzing the metadata of a Word document to discover revision history and hidden comments</a:t>
            </a:r>
            <a:r>
              <a:rPr lang="en-US" sz="1700" dirty="0" smtClean="0">
                <a:solidFill>
                  <a:schemeClr val="lt1"/>
                </a:solidFill>
                <a:ea typeface="Arial"/>
                <a:cs typeface="Arial"/>
                <a:sym typeface="Arial"/>
              </a:rPr>
              <a:t>.</a:t>
            </a:r>
            <a:br>
              <a:rPr lang="en-US" sz="1700" dirty="0" smtClean="0">
                <a:solidFill>
                  <a:schemeClr val="lt1"/>
                </a:solidFill>
                <a:ea typeface="Arial"/>
                <a:cs typeface="Arial"/>
                <a:sym typeface="Arial"/>
              </a:rPr>
            </a:br>
            <a:endParaRPr lang="en-US" sz="1700" dirty="0">
              <a:solidFill>
                <a:schemeClr val="lt1"/>
              </a:solidFill>
              <a:ea typeface="Arial"/>
              <a:cs typeface="Arial"/>
              <a:sym typeface="Arial"/>
            </a:endParaRPr>
          </a:p>
          <a:p>
            <a:pPr marL="120650" lvl="0" indent="0">
              <a:lnSpc>
                <a:spcPct val="115000"/>
              </a:lnSpc>
              <a:spcBef>
                <a:spcPts val="0"/>
              </a:spcBef>
              <a:buClr>
                <a:srgbClr val="000000"/>
              </a:buClr>
              <a:buSzPts val="1700"/>
              <a:buNone/>
            </a:pPr>
            <a:r>
              <a:rPr lang="en-US" sz="1700" b="1" dirty="0" smtClean="0">
                <a:solidFill>
                  <a:schemeClr val="accent2">
                    <a:lumMod val="40000"/>
                    <a:lumOff val="60000"/>
                  </a:schemeClr>
                </a:solidFill>
                <a:ea typeface="Arial"/>
                <a:cs typeface="Arial"/>
                <a:sym typeface="Arial"/>
              </a:rPr>
              <a:t>2.   Image Metadata Analysis</a:t>
            </a:r>
            <a:r>
              <a:rPr lang="en-US" sz="1700" dirty="0" smtClean="0">
                <a:solidFill>
                  <a:schemeClr val="accent2">
                    <a:lumMod val="40000"/>
                    <a:lumOff val="60000"/>
                  </a:schemeClr>
                </a:solidFill>
                <a:ea typeface="Arial"/>
                <a:cs typeface="Arial"/>
                <a:sym typeface="Arial"/>
              </a:rPr>
              <a:t>:</a:t>
            </a:r>
            <a:endParaRPr lang="en-US" sz="1700" dirty="0">
              <a:solidFill>
                <a:schemeClr val="accent2">
                  <a:lumMod val="40000"/>
                  <a:lumOff val="60000"/>
                </a:schemeClr>
              </a:solidFill>
              <a:ea typeface="Arial"/>
              <a:cs typeface="Arial"/>
              <a:sym typeface="Arial"/>
            </a:endParaRP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Example: Extracting EXIF data from a JPEG image to find out the camera model, GPS location, and date/time the photo was taken</a:t>
            </a:r>
            <a:r>
              <a:rPr lang="en-US" sz="1700" dirty="0" smtClean="0">
                <a:solidFill>
                  <a:schemeClr val="lt1"/>
                </a:solidFill>
                <a:ea typeface="Arial"/>
                <a:cs typeface="Arial"/>
                <a:sym typeface="Arial"/>
              </a:rPr>
              <a:t>.</a:t>
            </a:r>
          </a:p>
          <a:p>
            <a:pPr marL="914400" lvl="1" indent="-336550">
              <a:lnSpc>
                <a:spcPct val="115000"/>
              </a:lnSpc>
              <a:spcBef>
                <a:spcPts val="0"/>
              </a:spcBef>
              <a:buClr>
                <a:schemeClr val="lt1"/>
              </a:buClr>
              <a:buSzPts val="1700"/>
              <a:buFont typeface="Arial"/>
              <a:buChar char="○"/>
            </a:pPr>
            <a:endParaRPr lang="en-US" sz="1700" dirty="0">
              <a:solidFill>
                <a:schemeClr val="lt1"/>
              </a:solidFill>
              <a:ea typeface="Arial"/>
              <a:cs typeface="Arial"/>
              <a:sym typeface="Arial"/>
            </a:endParaRP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Example: Analyzing metadata from a PNG image to determine editing software and file creation details</a:t>
            </a:r>
            <a:endParaRPr lang="en-US" dirty="0"/>
          </a:p>
        </p:txBody>
      </p:sp>
    </p:spTree>
    <p:extLst>
      <p:ext uri="{BB962C8B-B14F-4D97-AF65-F5344CB8AC3E}">
        <p14:creationId xmlns:p14="http://schemas.microsoft.com/office/powerpoint/2010/main" val="3618009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800" b="1" dirty="0">
                <a:solidFill>
                  <a:schemeClr val="accent2">
                    <a:lumMod val="40000"/>
                    <a:lumOff val="60000"/>
                  </a:schemeClr>
                </a:solidFill>
                <a:ea typeface="Arial"/>
                <a:cs typeface="Arial"/>
                <a:sym typeface="Arial"/>
              </a:rPr>
              <a:t>Techniques and </a:t>
            </a:r>
            <a:r>
              <a:rPr lang="en-US" sz="4800" b="1" dirty="0" smtClean="0">
                <a:solidFill>
                  <a:schemeClr val="accent2">
                    <a:lumMod val="40000"/>
                    <a:lumOff val="60000"/>
                  </a:schemeClr>
                </a:solidFill>
                <a:ea typeface="Arial"/>
                <a:cs typeface="Arial"/>
                <a:sym typeface="Arial"/>
              </a:rPr>
              <a:t>Tools/Websites</a:t>
            </a:r>
            <a:endParaRPr lang="en-US" dirty="0">
              <a:solidFill>
                <a:schemeClr val="accent2">
                  <a:lumMod val="40000"/>
                  <a:lumOff val="60000"/>
                </a:schemeClr>
              </a:solidFill>
            </a:endParaRPr>
          </a:p>
        </p:txBody>
      </p:sp>
      <p:sp>
        <p:nvSpPr>
          <p:cNvPr id="3" name="Content Placeholder 2"/>
          <p:cNvSpPr>
            <a:spLocks noGrp="1"/>
          </p:cNvSpPr>
          <p:nvPr>
            <p:ph idx="1"/>
          </p:nvPr>
        </p:nvSpPr>
        <p:spPr>
          <a:xfrm>
            <a:off x="457200" y="1600200"/>
            <a:ext cx="8001000" cy="5029200"/>
          </a:xfrm>
        </p:spPr>
        <p:txBody>
          <a:bodyPr/>
          <a:lstStyle/>
          <a:p>
            <a:pPr marL="0" lvl="0" indent="0">
              <a:lnSpc>
                <a:spcPct val="115000"/>
              </a:lnSpc>
              <a:spcBef>
                <a:spcPts val="1200"/>
              </a:spcBef>
              <a:buNone/>
            </a:pPr>
            <a:endParaRPr lang="en-US" sz="1700" b="1" dirty="0" smtClean="0">
              <a:solidFill>
                <a:schemeClr val="accent2">
                  <a:lumMod val="40000"/>
                  <a:lumOff val="60000"/>
                </a:schemeClr>
              </a:solidFill>
              <a:ea typeface="Arial"/>
              <a:cs typeface="Arial"/>
              <a:sym typeface="Arial"/>
            </a:endParaRPr>
          </a:p>
          <a:p>
            <a:pPr marL="0" lvl="0" indent="0">
              <a:lnSpc>
                <a:spcPct val="115000"/>
              </a:lnSpc>
              <a:spcBef>
                <a:spcPts val="1200"/>
              </a:spcBef>
              <a:buNone/>
            </a:pPr>
            <a:r>
              <a:rPr lang="en-US" sz="1700" b="1" dirty="0" smtClean="0">
                <a:solidFill>
                  <a:schemeClr val="accent2">
                    <a:lumMod val="40000"/>
                    <a:lumOff val="60000"/>
                  </a:schemeClr>
                </a:solidFill>
                <a:ea typeface="Arial"/>
                <a:cs typeface="Arial"/>
                <a:sym typeface="Arial"/>
              </a:rPr>
              <a:t>Document </a:t>
            </a:r>
            <a:r>
              <a:rPr lang="en-US" sz="1700" b="1" dirty="0">
                <a:solidFill>
                  <a:schemeClr val="accent2">
                    <a:lumMod val="40000"/>
                    <a:lumOff val="60000"/>
                  </a:schemeClr>
                </a:solidFill>
                <a:ea typeface="Arial"/>
                <a:cs typeface="Arial"/>
                <a:sym typeface="Arial"/>
              </a:rPr>
              <a:t>Metadata Extraction</a:t>
            </a:r>
            <a:r>
              <a:rPr lang="en-US" sz="1700" dirty="0">
                <a:solidFill>
                  <a:schemeClr val="accent2">
                    <a:lumMod val="40000"/>
                    <a:lumOff val="60000"/>
                  </a:schemeClr>
                </a:solidFill>
                <a:ea typeface="Arial"/>
                <a:cs typeface="Arial"/>
                <a:sym typeface="Arial"/>
              </a:rPr>
              <a:t>:</a:t>
            </a:r>
          </a:p>
          <a:p>
            <a:pPr marL="457200" lvl="0" indent="-336550">
              <a:lnSpc>
                <a:spcPct val="115000"/>
              </a:lnSpc>
              <a:spcBef>
                <a:spcPts val="1200"/>
              </a:spcBef>
              <a:buClr>
                <a:schemeClr val="lt1"/>
              </a:buClr>
              <a:buSzPts val="1700"/>
              <a:buFont typeface="Arial"/>
              <a:buChar char="●"/>
            </a:pPr>
            <a:r>
              <a:rPr lang="en-US" sz="1700" b="1" dirty="0">
                <a:solidFill>
                  <a:schemeClr val="accent2">
                    <a:lumMod val="40000"/>
                    <a:lumOff val="60000"/>
                  </a:schemeClr>
                </a:solidFill>
                <a:ea typeface="Arial"/>
                <a:cs typeface="Arial"/>
                <a:sym typeface="Arial"/>
              </a:rPr>
              <a:t>Techniques</a:t>
            </a:r>
            <a:r>
              <a:rPr lang="en-US" sz="1700" dirty="0">
                <a:solidFill>
                  <a:schemeClr val="accent2">
                    <a:lumMod val="40000"/>
                    <a:lumOff val="60000"/>
                  </a:schemeClr>
                </a:solidFill>
                <a:ea typeface="Arial"/>
                <a:cs typeface="Arial"/>
                <a:sym typeface="Arial"/>
              </a:rPr>
              <a:t>: </a:t>
            </a:r>
            <a:r>
              <a:rPr lang="en-US" sz="1700" dirty="0" smtClean="0">
                <a:solidFill>
                  <a:schemeClr val="accent2">
                    <a:lumMod val="40000"/>
                    <a:lumOff val="60000"/>
                  </a:schemeClr>
                </a:solidFill>
                <a:ea typeface="Arial"/>
                <a:cs typeface="Arial"/>
                <a:sym typeface="Arial"/>
              </a:rPr>
              <a:t/>
            </a:r>
            <a:br>
              <a:rPr lang="en-US" sz="1700" dirty="0" smtClean="0">
                <a:solidFill>
                  <a:schemeClr val="accent2">
                    <a:lumMod val="40000"/>
                    <a:lumOff val="60000"/>
                  </a:schemeClr>
                </a:solidFill>
                <a:ea typeface="Arial"/>
                <a:cs typeface="Arial"/>
                <a:sym typeface="Arial"/>
              </a:rPr>
            </a:br>
            <a:r>
              <a:rPr lang="en-US" sz="1700" dirty="0" smtClean="0">
                <a:solidFill>
                  <a:schemeClr val="lt1"/>
                </a:solidFill>
                <a:ea typeface="Arial"/>
                <a:cs typeface="Arial"/>
                <a:sym typeface="Arial"/>
              </a:rPr>
              <a:t>Use </a:t>
            </a:r>
            <a:r>
              <a:rPr lang="en-US" sz="1700" dirty="0">
                <a:solidFill>
                  <a:schemeClr val="lt1"/>
                </a:solidFill>
                <a:ea typeface="Arial"/>
                <a:cs typeface="Arial"/>
                <a:sym typeface="Arial"/>
              </a:rPr>
              <a:t>metadata extraction tools to read and analyze metadata from documents</a:t>
            </a:r>
            <a:r>
              <a:rPr lang="en-US" sz="1700" dirty="0" smtClean="0">
                <a:solidFill>
                  <a:schemeClr val="lt1"/>
                </a:solidFill>
                <a:ea typeface="Arial"/>
                <a:cs typeface="Arial"/>
                <a:sym typeface="Arial"/>
              </a:rPr>
              <a:t>.</a:t>
            </a:r>
            <a:br>
              <a:rPr lang="en-US" sz="1700" dirty="0" smtClean="0">
                <a:solidFill>
                  <a:schemeClr val="lt1"/>
                </a:solidFill>
                <a:ea typeface="Arial"/>
                <a:cs typeface="Arial"/>
                <a:sym typeface="Arial"/>
              </a:rPr>
            </a:br>
            <a:endParaRPr lang="en-US" sz="1700" dirty="0">
              <a:solidFill>
                <a:schemeClr val="lt1"/>
              </a:solidFill>
              <a:ea typeface="Arial"/>
              <a:cs typeface="Arial"/>
              <a:sym typeface="Arial"/>
            </a:endParaRPr>
          </a:p>
          <a:p>
            <a:pPr marL="457200" lvl="0" indent="-336550">
              <a:lnSpc>
                <a:spcPct val="115000"/>
              </a:lnSpc>
              <a:spcBef>
                <a:spcPts val="0"/>
              </a:spcBef>
              <a:buClr>
                <a:schemeClr val="lt1"/>
              </a:buClr>
              <a:buSzPts val="1700"/>
              <a:buFont typeface="Arial"/>
              <a:buChar char="●"/>
            </a:pPr>
            <a:r>
              <a:rPr lang="en-US" sz="1700" b="1" dirty="0">
                <a:solidFill>
                  <a:schemeClr val="accent2">
                    <a:lumMod val="40000"/>
                    <a:lumOff val="60000"/>
                  </a:schemeClr>
                </a:solidFill>
                <a:ea typeface="Arial"/>
                <a:cs typeface="Arial"/>
                <a:sym typeface="Arial"/>
              </a:rPr>
              <a:t>Tools/Websites</a:t>
            </a:r>
            <a:r>
              <a:rPr lang="en-US" sz="1700" dirty="0" smtClean="0">
                <a:solidFill>
                  <a:schemeClr val="accent2">
                    <a:lumMod val="40000"/>
                    <a:lumOff val="60000"/>
                  </a:schemeClr>
                </a:solidFill>
                <a:ea typeface="Arial"/>
                <a:cs typeface="Arial"/>
                <a:sym typeface="Arial"/>
              </a:rPr>
              <a:t>:</a:t>
            </a:r>
            <a:endParaRPr lang="en-US" sz="1700" dirty="0">
              <a:solidFill>
                <a:schemeClr val="accent2">
                  <a:lumMod val="40000"/>
                  <a:lumOff val="60000"/>
                </a:schemeClr>
              </a:solidFill>
              <a:ea typeface="Arial"/>
              <a:cs typeface="Arial"/>
              <a:sym typeface="Arial"/>
            </a:endParaRPr>
          </a:p>
          <a:p>
            <a:pPr marL="914400" lvl="1" indent="-361950">
              <a:lnSpc>
                <a:spcPct val="115000"/>
              </a:lnSpc>
              <a:spcBef>
                <a:spcPts val="0"/>
              </a:spcBef>
              <a:buClr>
                <a:schemeClr val="lt1"/>
              </a:buClr>
              <a:buSzPts val="2100"/>
              <a:buFont typeface="Arial"/>
              <a:buChar char="○"/>
            </a:pPr>
            <a:r>
              <a:rPr lang="en-US" sz="1700" dirty="0">
                <a:solidFill>
                  <a:schemeClr val="lt1"/>
                </a:solidFill>
                <a:ea typeface="Arial"/>
                <a:cs typeface="Arial"/>
                <a:sym typeface="Arial"/>
              </a:rPr>
              <a:t>Tool: </a:t>
            </a:r>
            <a:r>
              <a:rPr lang="en-US" sz="1700" dirty="0" err="1" smtClean="0">
                <a:solidFill>
                  <a:schemeClr val="lt1"/>
                </a:solidFill>
                <a:latin typeface="Roboto Mono"/>
                <a:ea typeface="Roboto Mono"/>
                <a:cs typeface="Roboto Mono"/>
                <a:sym typeface="Roboto Mono"/>
              </a:rPr>
              <a:t>exiftool</a:t>
            </a:r>
            <a:r>
              <a:rPr lang="en-US" sz="1700" dirty="0" smtClean="0">
                <a:solidFill>
                  <a:schemeClr val="lt1"/>
                </a:solidFill>
                <a:latin typeface="Roboto Mono"/>
                <a:ea typeface="Roboto Mono"/>
                <a:cs typeface="Roboto Mono"/>
                <a:sym typeface="Roboto Mono"/>
              </a:rPr>
              <a:t/>
            </a:r>
            <a:br>
              <a:rPr lang="en-US" sz="1700" dirty="0" smtClean="0">
                <a:solidFill>
                  <a:schemeClr val="lt1"/>
                </a:solidFill>
                <a:latin typeface="Roboto Mono"/>
                <a:ea typeface="Roboto Mono"/>
                <a:cs typeface="Roboto Mono"/>
                <a:sym typeface="Roboto Mono"/>
              </a:rPr>
            </a:br>
            <a:r>
              <a:rPr lang="en-US" sz="1700" dirty="0" smtClean="0">
                <a:solidFill>
                  <a:schemeClr val="accent2">
                    <a:lumMod val="40000"/>
                    <a:lumOff val="60000"/>
                  </a:schemeClr>
                </a:solidFill>
                <a:latin typeface="Roboto Mono"/>
                <a:ea typeface="Roboto Mono"/>
                <a:cs typeface="Roboto Mono"/>
                <a:sym typeface="Roboto Mono"/>
              </a:rPr>
              <a:t>Syntax:</a:t>
            </a:r>
            <a:r>
              <a:rPr lang="en-US" sz="1700" dirty="0">
                <a:solidFill>
                  <a:schemeClr val="lt1"/>
                </a:solidFill>
                <a:ea typeface="Arial"/>
                <a:cs typeface="Arial"/>
                <a:sym typeface="Arial"/>
              </a:rPr>
              <a:t/>
            </a:r>
            <a:br>
              <a:rPr lang="en-US" sz="1700" dirty="0">
                <a:solidFill>
                  <a:schemeClr val="lt1"/>
                </a:solidFill>
                <a:ea typeface="Arial"/>
                <a:cs typeface="Arial"/>
                <a:sym typeface="Arial"/>
              </a:rPr>
            </a:br>
            <a:r>
              <a:rPr lang="en-US" sz="1700" dirty="0" err="1">
                <a:solidFill>
                  <a:schemeClr val="lt1"/>
                </a:solidFill>
                <a:latin typeface="Roboto Mono"/>
                <a:ea typeface="Roboto Mono"/>
                <a:cs typeface="Roboto Mono"/>
                <a:sym typeface="Roboto Mono"/>
              </a:rPr>
              <a:t>exiftool</a:t>
            </a:r>
            <a:r>
              <a:rPr lang="en-US" sz="1700" dirty="0">
                <a:solidFill>
                  <a:schemeClr val="lt1"/>
                </a:solidFill>
                <a:latin typeface="Roboto Mono"/>
                <a:ea typeface="Roboto Mono"/>
                <a:cs typeface="Roboto Mono"/>
                <a:sym typeface="Roboto Mono"/>
              </a:rPr>
              <a:t> </a:t>
            </a:r>
            <a:r>
              <a:rPr lang="en-US" sz="1700" dirty="0" smtClean="0">
                <a:solidFill>
                  <a:schemeClr val="lt1"/>
                </a:solidFill>
                <a:latin typeface="Roboto Mono"/>
                <a:ea typeface="Roboto Mono"/>
                <a:cs typeface="Roboto Mono"/>
                <a:sym typeface="Roboto Mono"/>
              </a:rPr>
              <a:t>document.pdf</a:t>
            </a:r>
            <a:br>
              <a:rPr lang="en-US" sz="1700" dirty="0" smtClean="0">
                <a:solidFill>
                  <a:schemeClr val="lt1"/>
                </a:solidFill>
                <a:latin typeface="Roboto Mono"/>
                <a:ea typeface="Roboto Mono"/>
                <a:cs typeface="Roboto Mono"/>
                <a:sym typeface="Roboto Mono"/>
              </a:rPr>
            </a:br>
            <a:endParaRPr lang="en-US" sz="1700" dirty="0">
              <a:solidFill>
                <a:schemeClr val="lt1"/>
              </a:solidFill>
              <a:latin typeface="Roboto Mono"/>
              <a:ea typeface="Roboto Mono"/>
              <a:cs typeface="Roboto Mono"/>
              <a:sym typeface="Roboto Mono"/>
            </a:endParaRP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Tool: </a:t>
            </a:r>
            <a:r>
              <a:rPr lang="en-US" sz="1700" dirty="0" smtClean="0">
                <a:solidFill>
                  <a:schemeClr val="lt1"/>
                </a:solidFill>
                <a:latin typeface="Roboto Mono"/>
                <a:ea typeface="Roboto Mono"/>
                <a:cs typeface="Roboto Mono"/>
                <a:sym typeface="Roboto Mono"/>
              </a:rPr>
              <a:t>FOCA( need to be install)</a:t>
            </a:r>
            <a:br>
              <a:rPr lang="en-US" sz="1700" dirty="0" smtClean="0">
                <a:solidFill>
                  <a:schemeClr val="lt1"/>
                </a:solidFill>
                <a:latin typeface="Roboto Mono"/>
                <a:ea typeface="Roboto Mono"/>
                <a:cs typeface="Roboto Mono"/>
                <a:sym typeface="Roboto Mono"/>
              </a:rPr>
            </a:br>
            <a:r>
              <a:rPr lang="en-US" sz="1700" dirty="0" smtClean="0">
                <a:solidFill>
                  <a:schemeClr val="accent2">
                    <a:lumMod val="40000"/>
                    <a:lumOff val="60000"/>
                  </a:schemeClr>
                </a:solidFill>
                <a:latin typeface="Roboto Mono"/>
                <a:ea typeface="Roboto Mono"/>
                <a:cs typeface="Roboto Mono"/>
                <a:sym typeface="Roboto Mono"/>
              </a:rPr>
              <a:t>Syntax:</a:t>
            </a:r>
            <a:r>
              <a:rPr lang="en-US" sz="1700" dirty="0">
                <a:solidFill>
                  <a:schemeClr val="lt1"/>
                </a:solidFill>
                <a:latin typeface="Roboto Mono"/>
                <a:ea typeface="Roboto Mono"/>
                <a:cs typeface="Roboto Mono"/>
                <a:sym typeface="Roboto Mono"/>
              </a:rPr>
              <a:t/>
            </a:r>
            <a:br>
              <a:rPr lang="en-US" sz="1700" dirty="0">
                <a:solidFill>
                  <a:schemeClr val="lt1"/>
                </a:solidFill>
                <a:latin typeface="Roboto Mono"/>
                <a:ea typeface="Roboto Mono"/>
                <a:cs typeface="Roboto Mono"/>
                <a:sym typeface="Roboto Mono"/>
              </a:rPr>
            </a:br>
            <a:r>
              <a:rPr lang="en-US" sz="1700" dirty="0" err="1">
                <a:solidFill>
                  <a:schemeClr val="lt1"/>
                </a:solidFill>
                <a:latin typeface="Roboto Mono"/>
                <a:ea typeface="Roboto Mono"/>
                <a:cs typeface="Roboto Mono"/>
                <a:sym typeface="Roboto Mono"/>
              </a:rPr>
              <a:t>foca</a:t>
            </a:r>
            <a:r>
              <a:rPr lang="en-US" sz="1700" dirty="0">
                <a:solidFill>
                  <a:schemeClr val="lt1"/>
                </a:solidFill>
                <a:latin typeface="Roboto Mono"/>
                <a:ea typeface="Roboto Mono"/>
                <a:cs typeface="Roboto Mono"/>
                <a:sym typeface="Roboto Mono"/>
              </a:rPr>
              <a:t>-cli -f document.pdf</a:t>
            </a:r>
            <a:endParaRPr lang="en-US" dirty="0"/>
          </a:p>
        </p:txBody>
      </p:sp>
    </p:spTree>
    <p:extLst>
      <p:ext uri="{BB962C8B-B14F-4D97-AF65-F5344CB8AC3E}">
        <p14:creationId xmlns:p14="http://schemas.microsoft.com/office/powerpoint/2010/main" val="1478327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solidFill>
                  <a:schemeClr val="accent2">
                    <a:lumMod val="40000"/>
                    <a:lumOff val="60000"/>
                  </a:schemeClr>
                </a:solidFill>
                <a:latin typeface="Roboto Mono"/>
                <a:ea typeface="Roboto Mono"/>
                <a:cs typeface="Roboto Mono"/>
                <a:sym typeface="Roboto Mono"/>
              </a:rPr>
              <a:t>Syntax: </a:t>
            </a:r>
            <a:r>
              <a:rPr lang="en-US" sz="3500" dirty="0" err="1" smtClean="0">
                <a:solidFill>
                  <a:schemeClr val="accent1">
                    <a:lumMod val="60000"/>
                    <a:lumOff val="40000"/>
                  </a:schemeClr>
                </a:solidFill>
                <a:latin typeface="Roboto Mono"/>
                <a:ea typeface="Roboto Mono"/>
                <a:cs typeface="Roboto Mono"/>
                <a:sym typeface="Roboto Mono"/>
              </a:rPr>
              <a:t>exiftool</a:t>
            </a:r>
            <a:r>
              <a:rPr lang="en-US" sz="3500" dirty="0" smtClean="0">
                <a:solidFill>
                  <a:schemeClr val="accent1">
                    <a:lumMod val="60000"/>
                    <a:lumOff val="40000"/>
                  </a:schemeClr>
                </a:solidFill>
                <a:latin typeface="Roboto Mono"/>
                <a:ea typeface="Roboto Mono"/>
                <a:cs typeface="Roboto Mono"/>
                <a:sym typeface="Roboto Mono"/>
              </a:rPr>
              <a:t> </a:t>
            </a:r>
            <a:r>
              <a:rPr lang="en-US" sz="3500" dirty="0">
                <a:solidFill>
                  <a:schemeClr val="accent1">
                    <a:lumMod val="60000"/>
                    <a:lumOff val="40000"/>
                  </a:schemeClr>
                </a:solidFill>
                <a:latin typeface="Roboto Mono"/>
                <a:ea typeface="Roboto Mono"/>
                <a:cs typeface="Roboto Mono"/>
                <a:sym typeface="Roboto Mono"/>
              </a:rPr>
              <a:t>document.pdf</a:t>
            </a:r>
            <a:endParaRPr lang="en-US" sz="3500" dirty="0">
              <a:solidFill>
                <a:schemeClr val="accent1">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76400"/>
            <a:ext cx="9144000" cy="5181599"/>
          </a:xfrm>
        </p:spPr>
      </p:pic>
    </p:spTree>
    <p:extLst>
      <p:ext uri="{BB962C8B-B14F-4D97-AF65-F5344CB8AC3E}">
        <p14:creationId xmlns:p14="http://schemas.microsoft.com/office/powerpoint/2010/main" val="2158152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b="1" dirty="0">
                <a:solidFill>
                  <a:schemeClr val="accent2">
                    <a:lumMod val="40000"/>
                    <a:lumOff val="60000"/>
                  </a:schemeClr>
                </a:solidFill>
                <a:ea typeface="Arial"/>
                <a:cs typeface="Arial"/>
                <a:sym typeface="Arial"/>
              </a:rPr>
              <a:t>Image Metadata Analysis</a:t>
            </a:r>
            <a:r>
              <a:rPr lang="en-US" sz="4800" dirty="0" smtClean="0">
                <a:solidFill>
                  <a:schemeClr val="accent2">
                    <a:lumMod val="40000"/>
                    <a:lumOff val="60000"/>
                  </a:schemeClr>
                </a:solidFill>
                <a:ea typeface="Arial"/>
                <a:cs typeface="Arial"/>
                <a:sym typeface="Arial"/>
              </a:rPr>
              <a:t>:</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lstStyle/>
          <a:p>
            <a:pPr marL="457200" lvl="0" indent="-330200">
              <a:lnSpc>
                <a:spcPct val="115000"/>
              </a:lnSpc>
              <a:spcBef>
                <a:spcPts val="1200"/>
              </a:spcBef>
              <a:buClr>
                <a:schemeClr val="lt1"/>
              </a:buClr>
              <a:buSzPts val="1600"/>
              <a:buFont typeface="Arial"/>
              <a:buChar char="●"/>
            </a:pPr>
            <a:endParaRPr lang="en-US" sz="1600" b="1" dirty="0" smtClean="0">
              <a:solidFill>
                <a:schemeClr val="lt1"/>
              </a:solidFill>
              <a:ea typeface="Arial"/>
              <a:cs typeface="Arial"/>
              <a:sym typeface="Arial"/>
            </a:endParaRPr>
          </a:p>
          <a:p>
            <a:pPr marL="457200" lvl="0" indent="-330200">
              <a:lnSpc>
                <a:spcPct val="115000"/>
              </a:lnSpc>
              <a:spcBef>
                <a:spcPts val="1200"/>
              </a:spcBef>
              <a:buClr>
                <a:schemeClr val="lt1"/>
              </a:buClr>
              <a:buSzPts val="1600"/>
              <a:buFont typeface="Arial"/>
              <a:buChar char="●"/>
            </a:pPr>
            <a:r>
              <a:rPr lang="en-US" sz="1600" b="1" dirty="0" smtClean="0">
                <a:solidFill>
                  <a:schemeClr val="accent2">
                    <a:lumMod val="40000"/>
                    <a:lumOff val="60000"/>
                  </a:schemeClr>
                </a:solidFill>
                <a:ea typeface="Arial"/>
                <a:cs typeface="Arial"/>
                <a:sym typeface="Arial"/>
              </a:rPr>
              <a:t>Techniques</a:t>
            </a:r>
            <a:r>
              <a:rPr lang="en-US" sz="1600" dirty="0">
                <a:solidFill>
                  <a:schemeClr val="accent2">
                    <a:lumMod val="40000"/>
                    <a:lumOff val="60000"/>
                  </a:schemeClr>
                </a:solidFill>
                <a:ea typeface="Arial"/>
                <a:cs typeface="Arial"/>
                <a:sym typeface="Arial"/>
              </a:rPr>
              <a:t>: </a:t>
            </a:r>
            <a:r>
              <a:rPr lang="en-US" sz="1600" dirty="0" smtClean="0">
                <a:solidFill>
                  <a:schemeClr val="lt1"/>
                </a:solidFill>
                <a:ea typeface="Arial"/>
                <a:cs typeface="Arial"/>
                <a:sym typeface="Arial"/>
              </a:rPr>
              <a:t/>
            </a:r>
            <a:br>
              <a:rPr lang="en-US" sz="1600" dirty="0" smtClean="0">
                <a:solidFill>
                  <a:schemeClr val="lt1"/>
                </a:solidFill>
                <a:ea typeface="Arial"/>
                <a:cs typeface="Arial"/>
                <a:sym typeface="Arial"/>
              </a:rPr>
            </a:br>
            <a:r>
              <a:rPr lang="en-US" sz="1600" dirty="0" smtClean="0">
                <a:solidFill>
                  <a:schemeClr val="lt1"/>
                </a:solidFill>
                <a:ea typeface="Arial"/>
                <a:cs typeface="Arial"/>
                <a:sym typeface="Arial"/>
              </a:rPr>
              <a:t/>
            </a:r>
            <a:br>
              <a:rPr lang="en-US" sz="1600" dirty="0" smtClean="0">
                <a:solidFill>
                  <a:schemeClr val="lt1"/>
                </a:solidFill>
                <a:ea typeface="Arial"/>
                <a:cs typeface="Arial"/>
                <a:sym typeface="Arial"/>
              </a:rPr>
            </a:br>
            <a:r>
              <a:rPr lang="en-US" sz="1600" dirty="0" smtClean="0">
                <a:solidFill>
                  <a:schemeClr val="lt1"/>
                </a:solidFill>
                <a:ea typeface="Arial"/>
                <a:cs typeface="Arial"/>
                <a:sym typeface="Arial"/>
              </a:rPr>
              <a:t>Extract </a:t>
            </a:r>
            <a:r>
              <a:rPr lang="en-US" sz="1600" dirty="0">
                <a:solidFill>
                  <a:schemeClr val="lt1"/>
                </a:solidFill>
                <a:ea typeface="Arial"/>
                <a:cs typeface="Arial"/>
                <a:sym typeface="Arial"/>
              </a:rPr>
              <a:t>and analyze EXIF data from images to gather information about the image creation and modification</a:t>
            </a:r>
            <a:r>
              <a:rPr lang="en-US" sz="1600" dirty="0" smtClean="0">
                <a:solidFill>
                  <a:schemeClr val="lt1"/>
                </a:solidFill>
                <a:ea typeface="Arial"/>
                <a:cs typeface="Arial"/>
                <a:sym typeface="Arial"/>
              </a:rPr>
              <a:t>.</a:t>
            </a:r>
            <a:br>
              <a:rPr lang="en-US" sz="1600" dirty="0" smtClean="0">
                <a:solidFill>
                  <a:schemeClr val="lt1"/>
                </a:solidFill>
                <a:ea typeface="Arial"/>
                <a:cs typeface="Arial"/>
                <a:sym typeface="Arial"/>
              </a:rPr>
            </a:br>
            <a:endParaRPr lang="en-US" sz="1600" dirty="0">
              <a:solidFill>
                <a:schemeClr val="lt1"/>
              </a:solidFill>
              <a:ea typeface="Arial"/>
              <a:cs typeface="Arial"/>
              <a:sym typeface="Arial"/>
            </a:endParaRPr>
          </a:p>
          <a:p>
            <a:pPr marL="457200" lvl="0" indent="-330200">
              <a:lnSpc>
                <a:spcPct val="115000"/>
              </a:lnSpc>
              <a:spcBef>
                <a:spcPts val="0"/>
              </a:spcBef>
              <a:buClr>
                <a:schemeClr val="lt1"/>
              </a:buClr>
              <a:buSzPts val="1600"/>
              <a:buFont typeface="Arial"/>
              <a:buChar char="●"/>
            </a:pPr>
            <a:r>
              <a:rPr lang="en-US" sz="1600" b="1" dirty="0">
                <a:solidFill>
                  <a:schemeClr val="accent2">
                    <a:lumMod val="40000"/>
                    <a:lumOff val="60000"/>
                  </a:schemeClr>
                </a:solidFill>
                <a:ea typeface="Arial"/>
                <a:cs typeface="Arial"/>
                <a:sym typeface="Arial"/>
              </a:rPr>
              <a:t>Tools/Websites</a:t>
            </a:r>
            <a:r>
              <a:rPr lang="en-US" sz="1600" dirty="0">
                <a:solidFill>
                  <a:schemeClr val="accent2">
                    <a:lumMod val="40000"/>
                    <a:lumOff val="60000"/>
                  </a:schemeClr>
                </a:solidFill>
                <a:ea typeface="Arial"/>
                <a:cs typeface="Arial"/>
                <a:sym typeface="Arial"/>
              </a:rPr>
              <a:t>:</a:t>
            </a:r>
          </a:p>
          <a:p>
            <a:pPr marL="914400" lvl="1" indent="-368300">
              <a:lnSpc>
                <a:spcPct val="115000"/>
              </a:lnSpc>
              <a:spcBef>
                <a:spcPts val="0"/>
              </a:spcBef>
              <a:buClr>
                <a:schemeClr val="lt1"/>
              </a:buClr>
              <a:buSzPts val="2200"/>
              <a:buFont typeface="Arial"/>
              <a:buChar char="○"/>
            </a:pPr>
            <a:r>
              <a:rPr lang="en-US" sz="1600" dirty="0">
                <a:solidFill>
                  <a:schemeClr val="lt1"/>
                </a:solidFill>
                <a:ea typeface="Arial"/>
                <a:cs typeface="Arial"/>
                <a:sym typeface="Arial"/>
              </a:rPr>
              <a:t>Tool: </a:t>
            </a:r>
            <a:r>
              <a:rPr lang="en-US" sz="1600" dirty="0" err="1">
                <a:solidFill>
                  <a:schemeClr val="lt1"/>
                </a:solidFill>
                <a:latin typeface="Roboto Mono"/>
                <a:ea typeface="Roboto Mono"/>
                <a:cs typeface="Roboto Mono"/>
                <a:sym typeface="Roboto Mono"/>
              </a:rPr>
              <a:t>exiftool</a:t>
            </a:r>
            <a:r>
              <a:rPr lang="en-US" sz="1600" dirty="0">
                <a:solidFill>
                  <a:schemeClr val="lt1"/>
                </a:solidFill>
                <a:ea typeface="Arial"/>
                <a:cs typeface="Arial"/>
                <a:sym typeface="Arial"/>
              </a:rPr>
              <a:t/>
            </a:r>
            <a:br>
              <a:rPr lang="en-US" sz="1600" dirty="0">
                <a:solidFill>
                  <a:schemeClr val="lt1"/>
                </a:solidFill>
                <a:ea typeface="Arial"/>
                <a:cs typeface="Arial"/>
                <a:sym typeface="Arial"/>
              </a:rPr>
            </a:br>
            <a:r>
              <a:rPr lang="en-US" sz="1600" dirty="0" err="1">
                <a:solidFill>
                  <a:schemeClr val="lt1"/>
                </a:solidFill>
                <a:latin typeface="Roboto Mono"/>
                <a:ea typeface="Roboto Mono"/>
                <a:cs typeface="Roboto Mono"/>
                <a:sym typeface="Roboto Mono"/>
              </a:rPr>
              <a:t>exiftool</a:t>
            </a:r>
            <a:r>
              <a:rPr lang="en-US" sz="1600" dirty="0">
                <a:solidFill>
                  <a:schemeClr val="lt1"/>
                </a:solidFill>
                <a:latin typeface="Roboto Mono"/>
                <a:ea typeface="Roboto Mono"/>
                <a:cs typeface="Roboto Mono"/>
                <a:sym typeface="Roboto Mono"/>
              </a:rPr>
              <a:t> </a:t>
            </a:r>
            <a:r>
              <a:rPr lang="en-US" sz="1600" dirty="0" smtClean="0">
                <a:solidFill>
                  <a:schemeClr val="lt1"/>
                </a:solidFill>
                <a:latin typeface="Roboto Mono"/>
                <a:ea typeface="Roboto Mono"/>
                <a:cs typeface="Roboto Mono"/>
                <a:sym typeface="Roboto Mono"/>
              </a:rPr>
              <a:t>image.jpg</a:t>
            </a:r>
            <a:br>
              <a:rPr lang="en-US" sz="1600" dirty="0" smtClean="0">
                <a:solidFill>
                  <a:schemeClr val="lt1"/>
                </a:solidFill>
                <a:latin typeface="Roboto Mono"/>
                <a:ea typeface="Roboto Mono"/>
                <a:cs typeface="Roboto Mono"/>
                <a:sym typeface="Roboto Mono"/>
              </a:rPr>
            </a:br>
            <a:endParaRPr lang="en-US" sz="1600" dirty="0">
              <a:solidFill>
                <a:schemeClr val="accent2">
                  <a:lumMod val="40000"/>
                  <a:lumOff val="60000"/>
                </a:schemeClr>
              </a:solidFill>
              <a:ea typeface="Arial"/>
              <a:cs typeface="Arial"/>
              <a:sym typeface="Arial"/>
            </a:endParaRPr>
          </a:p>
          <a:p>
            <a:pPr marL="914400" lvl="1" indent="-330200">
              <a:lnSpc>
                <a:spcPct val="115000"/>
              </a:lnSpc>
              <a:spcBef>
                <a:spcPts val="0"/>
              </a:spcBef>
              <a:buClr>
                <a:schemeClr val="lt1"/>
              </a:buClr>
              <a:buSzPts val="1600"/>
              <a:buFont typeface="Arial"/>
              <a:buChar char="○"/>
            </a:pPr>
            <a:r>
              <a:rPr lang="en-US" sz="1600" dirty="0">
                <a:solidFill>
                  <a:schemeClr val="accent2">
                    <a:lumMod val="40000"/>
                    <a:lumOff val="60000"/>
                  </a:schemeClr>
                </a:solidFill>
                <a:ea typeface="Arial"/>
                <a:cs typeface="Arial"/>
                <a:sym typeface="Arial"/>
              </a:rPr>
              <a:t>Website: Jeffrey's Image Metadata Viewer</a:t>
            </a:r>
            <a:endParaRPr lang="en-US" dirty="0">
              <a:solidFill>
                <a:schemeClr val="accent2">
                  <a:lumMod val="40000"/>
                  <a:lumOff val="60000"/>
                </a:schemeClr>
              </a:solidFill>
            </a:endParaRPr>
          </a:p>
        </p:txBody>
      </p:sp>
    </p:spTree>
    <p:extLst>
      <p:ext uri="{BB962C8B-B14F-4D97-AF65-F5344CB8AC3E}">
        <p14:creationId xmlns:p14="http://schemas.microsoft.com/office/powerpoint/2010/main" val="2305105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b="1" dirty="0" smtClean="0">
                <a:solidFill>
                  <a:schemeClr val="accent2">
                    <a:lumMod val="40000"/>
                    <a:lumOff val="60000"/>
                  </a:schemeClr>
                </a:solidFill>
                <a:ea typeface="Arial"/>
                <a:cs typeface="Arial"/>
                <a:sym typeface="Arial"/>
              </a:rPr>
              <a:t>Online Metadata Analyzers</a:t>
            </a:r>
            <a:r>
              <a:rPr lang="en-US" sz="4800" dirty="0" smtClean="0">
                <a:solidFill>
                  <a:schemeClr val="accent2">
                    <a:lumMod val="40000"/>
                    <a:lumOff val="60000"/>
                  </a:schemeClr>
                </a:solidFill>
                <a:ea typeface="Arial"/>
                <a:cs typeface="Arial"/>
                <a:sym typeface="Arial"/>
              </a:rPr>
              <a:t>:</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lstStyle/>
          <a:p>
            <a:pPr marL="457200" lvl="0" indent="-330200">
              <a:lnSpc>
                <a:spcPct val="115000"/>
              </a:lnSpc>
              <a:spcBef>
                <a:spcPts val="1200"/>
              </a:spcBef>
              <a:buClr>
                <a:schemeClr val="lt1"/>
              </a:buClr>
              <a:buSzPts val="1600"/>
              <a:buFont typeface="Arial"/>
              <a:buChar char="●"/>
            </a:pPr>
            <a:endParaRPr lang="en-US" sz="1600" b="1" dirty="0" smtClean="0">
              <a:solidFill>
                <a:schemeClr val="lt1"/>
              </a:solidFill>
              <a:ea typeface="Arial"/>
              <a:cs typeface="Arial"/>
              <a:sym typeface="Arial"/>
            </a:endParaRPr>
          </a:p>
          <a:p>
            <a:pPr marL="457200" lvl="0" indent="-330200">
              <a:lnSpc>
                <a:spcPct val="115000"/>
              </a:lnSpc>
              <a:spcBef>
                <a:spcPts val="1200"/>
              </a:spcBef>
              <a:buClr>
                <a:schemeClr val="lt1"/>
              </a:buClr>
              <a:buSzPts val="1600"/>
              <a:buFont typeface="Arial"/>
              <a:buChar char="●"/>
            </a:pPr>
            <a:r>
              <a:rPr lang="en-US" sz="1600" b="1" dirty="0" smtClean="0">
                <a:solidFill>
                  <a:schemeClr val="accent2">
                    <a:lumMod val="40000"/>
                    <a:lumOff val="60000"/>
                  </a:schemeClr>
                </a:solidFill>
                <a:ea typeface="Arial"/>
                <a:cs typeface="Arial"/>
                <a:sym typeface="Arial"/>
              </a:rPr>
              <a:t>Techniques</a:t>
            </a:r>
            <a:r>
              <a:rPr lang="en-US" sz="1600" dirty="0">
                <a:solidFill>
                  <a:schemeClr val="accent2">
                    <a:lumMod val="40000"/>
                    <a:lumOff val="60000"/>
                  </a:schemeClr>
                </a:solidFill>
                <a:ea typeface="Arial"/>
                <a:cs typeface="Arial"/>
                <a:sym typeface="Arial"/>
              </a:rPr>
              <a:t>: </a:t>
            </a:r>
          </a:p>
          <a:p>
            <a:pPr marL="127000" lvl="0" indent="0">
              <a:lnSpc>
                <a:spcPct val="115000"/>
              </a:lnSpc>
              <a:spcBef>
                <a:spcPts val="1200"/>
              </a:spcBef>
              <a:buClr>
                <a:schemeClr val="lt1"/>
              </a:buClr>
              <a:buSzPts val="1600"/>
              <a:buNone/>
            </a:pPr>
            <a:r>
              <a:rPr lang="en-US" sz="1600" dirty="0" smtClean="0">
                <a:solidFill>
                  <a:schemeClr val="lt1"/>
                </a:solidFill>
                <a:ea typeface="Arial"/>
                <a:cs typeface="Arial"/>
                <a:sym typeface="Arial"/>
              </a:rPr>
              <a:t>       Upload </a:t>
            </a:r>
            <a:r>
              <a:rPr lang="en-US" sz="1600" dirty="0">
                <a:solidFill>
                  <a:schemeClr val="lt1"/>
                </a:solidFill>
                <a:ea typeface="Arial"/>
                <a:cs typeface="Arial"/>
                <a:sym typeface="Arial"/>
              </a:rPr>
              <a:t>files to online services that can extract and display metadata</a:t>
            </a:r>
            <a:r>
              <a:rPr lang="en-US" sz="1600" dirty="0" smtClean="0">
                <a:solidFill>
                  <a:schemeClr val="lt1"/>
                </a:solidFill>
                <a:ea typeface="Arial"/>
                <a:cs typeface="Arial"/>
                <a:sym typeface="Arial"/>
              </a:rPr>
              <a:t>.</a:t>
            </a:r>
            <a:br>
              <a:rPr lang="en-US" sz="1600" dirty="0" smtClean="0">
                <a:solidFill>
                  <a:schemeClr val="lt1"/>
                </a:solidFill>
                <a:ea typeface="Arial"/>
                <a:cs typeface="Arial"/>
                <a:sym typeface="Arial"/>
              </a:rPr>
            </a:br>
            <a:r>
              <a:rPr lang="en-US" sz="1600" dirty="0" smtClean="0">
                <a:solidFill>
                  <a:schemeClr val="lt1"/>
                </a:solidFill>
                <a:ea typeface="Arial"/>
                <a:cs typeface="Arial"/>
                <a:sym typeface="Arial"/>
              </a:rPr>
              <a:t/>
            </a:r>
            <a:br>
              <a:rPr lang="en-US" sz="1600" dirty="0" smtClean="0">
                <a:solidFill>
                  <a:schemeClr val="lt1"/>
                </a:solidFill>
                <a:ea typeface="Arial"/>
                <a:cs typeface="Arial"/>
                <a:sym typeface="Arial"/>
              </a:rPr>
            </a:br>
            <a:endParaRPr lang="en-US" sz="1600" dirty="0">
              <a:solidFill>
                <a:schemeClr val="lt1"/>
              </a:solidFill>
              <a:ea typeface="Arial"/>
              <a:cs typeface="Arial"/>
              <a:sym typeface="Arial"/>
            </a:endParaRPr>
          </a:p>
          <a:p>
            <a:pPr marL="457200" lvl="0" indent="-330200">
              <a:lnSpc>
                <a:spcPct val="115000"/>
              </a:lnSpc>
              <a:spcBef>
                <a:spcPts val="0"/>
              </a:spcBef>
              <a:buClr>
                <a:schemeClr val="lt1"/>
              </a:buClr>
              <a:buSzPts val="1600"/>
              <a:buFont typeface="Arial"/>
              <a:buChar char="●"/>
            </a:pPr>
            <a:r>
              <a:rPr lang="en-US" sz="1600" b="1" dirty="0" smtClean="0">
                <a:solidFill>
                  <a:schemeClr val="accent2">
                    <a:lumMod val="40000"/>
                    <a:lumOff val="60000"/>
                  </a:schemeClr>
                </a:solidFill>
                <a:ea typeface="Arial"/>
                <a:cs typeface="Arial"/>
                <a:sym typeface="Arial"/>
              </a:rPr>
              <a:t>Tools/Websites</a:t>
            </a:r>
            <a:r>
              <a:rPr lang="en-US" sz="1600" dirty="0" smtClean="0">
                <a:solidFill>
                  <a:schemeClr val="accent2">
                    <a:lumMod val="40000"/>
                    <a:lumOff val="60000"/>
                  </a:schemeClr>
                </a:solidFill>
                <a:ea typeface="Arial"/>
                <a:cs typeface="Arial"/>
                <a:sym typeface="Arial"/>
              </a:rPr>
              <a:t>:</a:t>
            </a:r>
            <a:br>
              <a:rPr lang="en-US" sz="1600" dirty="0" smtClean="0">
                <a:solidFill>
                  <a:schemeClr val="accent2">
                    <a:lumMod val="40000"/>
                    <a:lumOff val="60000"/>
                  </a:schemeClr>
                </a:solidFill>
                <a:ea typeface="Arial"/>
                <a:cs typeface="Arial"/>
                <a:sym typeface="Arial"/>
              </a:rPr>
            </a:br>
            <a:endParaRPr lang="en-US" sz="1600" dirty="0" smtClean="0">
              <a:solidFill>
                <a:schemeClr val="accent2">
                  <a:lumMod val="40000"/>
                  <a:lumOff val="60000"/>
                </a:schemeClr>
              </a:solidFill>
              <a:ea typeface="Arial"/>
              <a:cs typeface="Arial"/>
              <a:sym typeface="Arial"/>
            </a:endParaRPr>
          </a:p>
          <a:p>
            <a:pPr marL="914400" lvl="1" indent="-330200">
              <a:lnSpc>
                <a:spcPct val="115000"/>
              </a:lnSpc>
              <a:spcBef>
                <a:spcPts val="0"/>
              </a:spcBef>
              <a:buClr>
                <a:schemeClr val="lt1"/>
              </a:buClr>
              <a:buSzPts val="1600"/>
              <a:buFont typeface="Arial"/>
              <a:buChar char="○"/>
            </a:pPr>
            <a:r>
              <a:rPr lang="en-US" sz="1600" dirty="0" smtClean="0">
                <a:solidFill>
                  <a:schemeClr val="accent2">
                    <a:lumMod val="40000"/>
                    <a:lumOff val="60000"/>
                  </a:schemeClr>
                </a:solidFill>
                <a:ea typeface="Arial"/>
                <a:cs typeface="Arial"/>
                <a:sym typeface="Arial"/>
              </a:rPr>
              <a:t>Website</a:t>
            </a:r>
            <a:r>
              <a:rPr lang="en-US" sz="1600" dirty="0">
                <a:solidFill>
                  <a:schemeClr val="accent2">
                    <a:lumMod val="40000"/>
                    <a:lumOff val="60000"/>
                  </a:schemeClr>
                </a:solidFill>
                <a:ea typeface="Arial"/>
                <a:cs typeface="Arial"/>
                <a:sym typeface="Arial"/>
              </a:rPr>
              <a:t>:</a:t>
            </a:r>
            <a:r>
              <a:rPr lang="en-US" sz="1600" dirty="0">
                <a:solidFill>
                  <a:schemeClr val="accent2">
                    <a:lumMod val="40000"/>
                    <a:lumOff val="60000"/>
                  </a:schemeClr>
                </a:solidFill>
                <a:uFill>
                  <a:noFill/>
                </a:u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600" u="sng" dirty="0" smtClean="0">
                <a:solidFill>
                  <a:schemeClr val="lt1"/>
                </a:solid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Get-Metadata</a:t>
            </a:r>
            <a:r>
              <a:rPr lang="en-US" sz="1600" u="sng" dirty="0" smtClean="0">
                <a:solidFill>
                  <a:schemeClr val="lt1"/>
                </a:solidFill>
                <a:ea typeface="Arial"/>
                <a:cs typeface="Arial"/>
                <a:sym typeface="Arial"/>
              </a:rPr>
              <a:t/>
            </a:r>
            <a:br>
              <a:rPr lang="en-US" sz="1600" u="sng" dirty="0" smtClean="0">
                <a:solidFill>
                  <a:schemeClr val="lt1"/>
                </a:solidFill>
                <a:ea typeface="Arial"/>
                <a:cs typeface="Arial"/>
                <a:sym typeface="Arial"/>
              </a:rPr>
            </a:br>
            <a:endParaRPr lang="en-US" sz="1600" u="sng" dirty="0">
              <a:solidFill>
                <a:schemeClr val="lt1"/>
              </a:solidFill>
              <a:ea typeface="Arial"/>
              <a:cs typeface="Arial"/>
              <a:sym typeface="Arial"/>
            </a:endParaRPr>
          </a:p>
          <a:p>
            <a:pPr marL="914400" lvl="1" indent="-330200">
              <a:lnSpc>
                <a:spcPct val="115000"/>
              </a:lnSpc>
              <a:spcBef>
                <a:spcPts val="0"/>
              </a:spcBef>
              <a:buClr>
                <a:schemeClr val="lt1"/>
              </a:buClr>
              <a:buSzPts val="1600"/>
              <a:buFont typeface="Arial"/>
              <a:buChar char="○"/>
            </a:pPr>
            <a:r>
              <a:rPr lang="en-US" sz="1600" dirty="0">
                <a:solidFill>
                  <a:schemeClr val="accent2">
                    <a:lumMod val="40000"/>
                    <a:lumOff val="60000"/>
                  </a:schemeClr>
                </a:solidFill>
                <a:ea typeface="Arial"/>
                <a:cs typeface="Arial"/>
                <a:sym typeface="Arial"/>
              </a:rPr>
              <a:t>Website</a:t>
            </a:r>
            <a:r>
              <a:rPr lang="en-US" sz="1600" dirty="0">
                <a:solidFill>
                  <a:schemeClr val="lt1"/>
                </a:solidFill>
                <a:ea typeface="Arial"/>
                <a:cs typeface="Arial"/>
                <a:sym typeface="Arial"/>
              </a:rPr>
              <a:t>: </a:t>
            </a:r>
            <a:r>
              <a:rPr lang="en-US" sz="1600" dirty="0" err="1">
                <a:solidFill>
                  <a:schemeClr val="lt1"/>
                </a:solidFill>
                <a:ea typeface="Arial"/>
                <a:cs typeface="Arial"/>
                <a:sym typeface="Arial"/>
              </a:rPr>
              <a:t>Metashield</a:t>
            </a:r>
            <a:r>
              <a:rPr lang="en-US" sz="1600" dirty="0">
                <a:solidFill>
                  <a:schemeClr val="lt1"/>
                </a:solidFill>
                <a:ea typeface="Arial"/>
                <a:cs typeface="Arial"/>
                <a:sym typeface="Arial"/>
              </a:rPr>
              <a:t> Analyzer</a:t>
            </a:r>
            <a:endParaRPr lang="en-US" dirty="0"/>
          </a:p>
        </p:txBody>
      </p:sp>
    </p:spTree>
    <p:extLst>
      <p:ext uri="{BB962C8B-B14F-4D97-AF65-F5344CB8AC3E}">
        <p14:creationId xmlns:p14="http://schemas.microsoft.com/office/powerpoint/2010/main" val="2555739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dirty="0">
                <a:solidFill>
                  <a:schemeClr val="accent2">
                    <a:lumMod val="40000"/>
                    <a:lumOff val="60000"/>
                  </a:schemeClr>
                </a:solidFill>
              </a:rPr>
              <a:t>DNS Enumeration</a:t>
            </a:r>
            <a:endParaRPr lang="en-US" b="1" dirty="0">
              <a:solidFill>
                <a:schemeClr val="accent2">
                  <a:lumMod val="40000"/>
                  <a:lumOff val="60000"/>
                </a:schemeClr>
              </a:solidFill>
            </a:endParaRPr>
          </a:p>
        </p:txBody>
      </p:sp>
      <p:sp>
        <p:nvSpPr>
          <p:cNvPr id="3" name="Content Placeholder 2"/>
          <p:cNvSpPr>
            <a:spLocks noGrp="1"/>
          </p:cNvSpPr>
          <p:nvPr>
            <p:ph idx="1"/>
          </p:nvPr>
        </p:nvSpPr>
        <p:spPr>
          <a:xfrm>
            <a:off x="457200" y="1600200"/>
            <a:ext cx="8077200" cy="4876800"/>
          </a:xfrm>
        </p:spPr>
        <p:txBody>
          <a:bodyPr>
            <a:normAutofit fontScale="92500"/>
          </a:bodyPr>
          <a:lstStyle/>
          <a:p>
            <a:pPr marL="36576" lvl="0" indent="0">
              <a:buNone/>
            </a:pPr>
            <a:r>
              <a:rPr lang="en-US" sz="3200" dirty="0" smtClean="0"/>
              <a:t>DNS </a:t>
            </a:r>
            <a:r>
              <a:rPr lang="en-US" sz="3200" dirty="0"/>
              <a:t>enumeration is the process of collecting detailed information about a domain's DNS (Domain Name System) records. </a:t>
            </a:r>
            <a:r>
              <a:rPr lang="en-US" sz="3200" dirty="0" smtClean="0"/>
              <a:t/>
            </a:r>
            <a:br>
              <a:rPr lang="en-US" sz="3200" dirty="0" smtClean="0"/>
            </a:br>
            <a:r>
              <a:rPr lang="en-US" sz="3200" dirty="0" smtClean="0"/>
              <a:t>This </a:t>
            </a:r>
            <a:r>
              <a:rPr lang="en-US" sz="3200" dirty="0"/>
              <a:t>can include various types of records such as A (address), MX (mail exchange), NS (name server), TXT (text), CNAME (canonical name), and others. </a:t>
            </a:r>
            <a:r>
              <a:rPr lang="en-US" sz="3200" dirty="0" smtClean="0"/>
              <a:t/>
            </a:r>
            <a:br>
              <a:rPr lang="en-US" sz="3200" dirty="0" smtClean="0"/>
            </a:br>
            <a:r>
              <a:rPr lang="en-US" sz="3200" dirty="0" smtClean="0"/>
              <a:t>DNS </a:t>
            </a:r>
            <a:r>
              <a:rPr lang="en-US" sz="3200" dirty="0"/>
              <a:t>enumeration helps in understanding the structure and configuration of a domain's DNS.</a:t>
            </a:r>
          </a:p>
          <a:p>
            <a:endParaRPr lang="en-US" dirty="0"/>
          </a:p>
        </p:txBody>
      </p:sp>
    </p:spTree>
    <p:extLst>
      <p:ext uri="{BB962C8B-B14F-4D97-AF65-F5344CB8AC3E}">
        <p14:creationId xmlns:p14="http://schemas.microsoft.com/office/powerpoint/2010/main" val="2521963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b="1" dirty="0" smtClean="0">
                <a:solidFill>
                  <a:schemeClr val="accent2">
                    <a:lumMod val="40000"/>
                    <a:lumOff val="60000"/>
                  </a:schemeClr>
                </a:solidFill>
                <a:ea typeface="Arial"/>
                <a:cs typeface="Arial"/>
                <a:sym typeface="Arial"/>
              </a:rPr>
              <a:t>Examples</a:t>
            </a:r>
            <a:endParaRPr lang="en-US" dirty="0">
              <a:solidFill>
                <a:schemeClr val="accent2">
                  <a:lumMod val="40000"/>
                  <a:lumOff val="60000"/>
                </a:schemeClr>
              </a:solidFill>
            </a:endParaRPr>
          </a:p>
        </p:txBody>
      </p:sp>
      <p:sp>
        <p:nvSpPr>
          <p:cNvPr id="3" name="Content Placeholder 2"/>
          <p:cNvSpPr>
            <a:spLocks noGrp="1"/>
          </p:cNvSpPr>
          <p:nvPr>
            <p:ph idx="1"/>
          </p:nvPr>
        </p:nvSpPr>
        <p:spPr>
          <a:xfrm>
            <a:off x="457200" y="1600200"/>
            <a:ext cx="7924800" cy="4800600"/>
          </a:xfrm>
        </p:spPr>
        <p:txBody>
          <a:bodyPr>
            <a:normAutofit lnSpcReduction="10000"/>
          </a:bodyPr>
          <a:lstStyle/>
          <a:p>
            <a:pPr marL="457200" lvl="0" indent="-336550">
              <a:lnSpc>
                <a:spcPct val="115000"/>
              </a:lnSpc>
              <a:spcBef>
                <a:spcPts val="1200"/>
              </a:spcBef>
              <a:buClr>
                <a:schemeClr val="lt1"/>
              </a:buClr>
              <a:buSzPts val="1700"/>
              <a:buFont typeface="Arial"/>
              <a:buAutoNum type="arabicPeriod"/>
            </a:pPr>
            <a:endParaRPr lang="en-US" sz="1700" b="1" dirty="0" smtClean="0">
              <a:solidFill>
                <a:schemeClr val="lt1"/>
              </a:solidFill>
              <a:ea typeface="Arial"/>
              <a:cs typeface="Arial"/>
              <a:sym typeface="Arial"/>
            </a:endParaRPr>
          </a:p>
          <a:p>
            <a:pPr marL="120650" lvl="0" indent="0">
              <a:lnSpc>
                <a:spcPct val="115000"/>
              </a:lnSpc>
              <a:spcBef>
                <a:spcPts val="1200"/>
              </a:spcBef>
              <a:buClr>
                <a:schemeClr val="lt1"/>
              </a:buClr>
              <a:buSzPts val="1700"/>
              <a:buNone/>
            </a:pPr>
            <a:r>
              <a:rPr lang="en-US" sz="1700" b="1" dirty="0" smtClean="0">
                <a:solidFill>
                  <a:schemeClr val="accent2">
                    <a:lumMod val="40000"/>
                    <a:lumOff val="60000"/>
                  </a:schemeClr>
                </a:solidFill>
                <a:ea typeface="Arial"/>
                <a:cs typeface="Arial"/>
                <a:sym typeface="Arial"/>
              </a:rPr>
              <a:t>1. Retrieving </a:t>
            </a:r>
            <a:r>
              <a:rPr lang="en-US" sz="1700" b="1" dirty="0">
                <a:solidFill>
                  <a:schemeClr val="accent2">
                    <a:lumMod val="40000"/>
                    <a:lumOff val="60000"/>
                  </a:schemeClr>
                </a:solidFill>
                <a:ea typeface="Arial"/>
                <a:cs typeface="Arial"/>
                <a:sym typeface="Arial"/>
              </a:rPr>
              <a:t>MX Records</a:t>
            </a:r>
            <a:r>
              <a:rPr lang="en-US" sz="1700" dirty="0" smtClean="0">
                <a:solidFill>
                  <a:schemeClr val="accent2">
                    <a:lumMod val="40000"/>
                    <a:lumOff val="60000"/>
                  </a:schemeClr>
                </a:solidFill>
                <a:ea typeface="Arial"/>
                <a:cs typeface="Arial"/>
                <a:sym typeface="Arial"/>
              </a:rPr>
              <a:t>:</a:t>
            </a:r>
            <a:r>
              <a:rPr lang="en-US" sz="1700" dirty="0" smtClean="0">
                <a:solidFill>
                  <a:schemeClr val="lt1"/>
                </a:solidFill>
                <a:ea typeface="Arial"/>
                <a:cs typeface="Arial"/>
                <a:sym typeface="Arial"/>
              </a:rPr>
              <a:t/>
            </a:r>
            <a:br>
              <a:rPr lang="en-US" sz="1700" dirty="0" smtClean="0">
                <a:solidFill>
                  <a:schemeClr val="lt1"/>
                </a:solidFill>
                <a:ea typeface="Arial"/>
                <a:cs typeface="Arial"/>
                <a:sym typeface="Arial"/>
              </a:rPr>
            </a:br>
            <a:endParaRPr lang="en-US" sz="1700" dirty="0">
              <a:solidFill>
                <a:schemeClr val="lt1"/>
              </a:solidFill>
              <a:ea typeface="Arial"/>
              <a:cs typeface="Arial"/>
              <a:sym typeface="Arial"/>
            </a:endParaRP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Example: Performing a DNS query to obtain the MX records for </a:t>
            </a:r>
            <a:r>
              <a:rPr lang="en-US" sz="1700" dirty="0">
                <a:solidFill>
                  <a:schemeClr val="lt1"/>
                </a:solidFill>
                <a:latin typeface="Roboto Mono"/>
                <a:ea typeface="Roboto Mono"/>
                <a:cs typeface="Roboto Mono"/>
                <a:sym typeface="Roboto Mono"/>
              </a:rPr>
              <a:t>example.com</a:t>
            </a:r>
            <a:r>
              <a:rPr lang="en-US" sz="1700" dirty="0">
                <a:solidFill>
                  <a:schemeClr val="lt1"/>
                </a:solidFill>
                <a:ea typeface="Arial"/>
                <a:cs typeface="Arial"/>
                <a:sym typeface="Arial"/>
              </a:rPr>
              <a:t> reveals the mail servers responsible for handling email for the domain.</a:t>
            </a: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Example: Using DNS enumeration to find out the backup mail servers listed in the MX records for </a:t>
            </a:r>
            <a:r>
              <a:rPr lang="en-US" sz="1700" dirty="0" smtClean="0">
                <a:solidFill>
                  <a:schemeClr val="lt1"/>
                </a:solidFill>
                <a:latin typeface="Roboto Mono"/>
                <a:ea typeface="Roboto Mono"/>
                <a:cs typeface="Roboto Mono"/>
                <a:sym typeface="Roboto Mono"/>
              </a:rPr>
              <a:t>anotherdomain.org</a:t>
            </a:r>
            <a:r>
              <a:rPr lang="en-US" sz="1700" dirty="0" smtClean="0">
                <a:solidFill>
                  <a:schemeClr val="lt1"/>
                </a:solidFill>
                <a:ea typeface="Arial"/>
                <a:cs typeface="Arial"/>
                <a:sym typeface="Arial"/>
              </a:rPr>
              <a:t>.</a:t>
            </a:r>
            <a:br>
              <a:rPr lang="en-US" sz="1700" dirty="0" smtClean="0">
                <a:solidFill>
                  <a:schemeClr val="lt1"/>
                </a:solidFill>
                <a:ea typeface="Arial"/>
                <a:cs typeface="Arial"/>
                <a:sym typeface="Arial"/>
              </a:rPr>
            </a:br>
            <a:endParaRPr lang="en-US" sz="1700" dirty="0" smtClean="0">
              <a:solidFill>
                <a:schemeClr val="accent2">
                  <a:lumMod val="40000"/>
                  <a:lumOff val="60000"/>
                </a:schemeClr>
              </a:solidFill>
              <a:ea typeface="Arial"/>
              <a:cs typeface="Arial"/>
              <a:sym typeface="Arial"/>
            </a:endParaRPr>
          </a:p>
          <a:p>
            <a:pPr marL="120650" lvl="0" indent="0">
              <a:lnSpc>
                <a:spcPct val="115000"/>
              </a:lnSpc>
              <a:spcBef>
                <a:spcPts val="0"/>
              </a:spcBef>
              <a:buClr>
                <a:srgbClr val="000000"/>
              </a:buClr>
              <a:buSzPts val="1700"/>
              <a:buNone/>
            </a:pPr>
            <a:r>
              <a:rPr lang="en-US" sz="1700" b="1" dirty="0" smtClean="0">
                <a:solidFill>
                  <a:schemeClr val="accent2">
                    <a:lumMod val="40000"/>
                    <a:lumOff val="60000"/>
                  </a:schemeClr>
                </a:solidFill>
                <a:ea typeface="Arial"/>
                <a:cs typeface="Arial"/>
                <a:sym typeface="Arial"/>
              </a:rPr>
              <a:t>2. Listing Subdomains</a:t>
            </a:r>
            <a:r>
              <a:rPr lang="en-US" sz="1700" dirty="0" smtClean="0">
                <a:solidFill>
                  <a:schemeClr val="accent2">
                    <a:lumMod val="40000"/>
                    <a:lumOff val="60000"/>
                  </a:schemeClr>
                </a:solidFill>
                <a:ea typeface="Arial"/>
                <a:cs typeface="Arial"/>
                <a:sym typeface="Arial"/>
              </a:rPr>
              <a:t>:</a:t>
            </a:r>
          </a:p>
          <a:p>
            <a:pPr marL="914400" lvl="1" indent="-336550">
              <a:lnSpc>
                <a:spcPct val="115000"/>
              </a:lnSpc>
              <a:spcBef>
                <a:spcPts val="0"/>
              </a:spcBef>
              <a:buClr>
                <a:schemeClr val="lt1"/>
              </a:buClr>
              <a:buSzPts val="1700"/>
              <a:buFont typeface="Arial"/>
              <a:buChar char="○"/>
            </a:pPr>
            <a:r>
              <a:rPr lang="en-US" sz="1700" dirty="0" smtClean="0">
                <a:solidFill>
                  <a:schemeClr val="lt1"/>
                </a:solidFill>
                <a:ea typeface="Arial"/>
                <a:cs typeface="Arial"/>
                <a:sym typeface="Arial"/>
              </a:rPr>
              <a:t>Example</a:t>
            </a:r>
            <a:r>
              <a:rPr lang="en-US" sz="1700" dirty="0">
                <a:solidFill>
                  <a:schemeClr val="lt1"/>
                </a:solidFill>
                <a:ea typeface="Arial"/>
                <a:cs typeface="Arial"/>
                <a:sym typeface="Arial"/>
              </a:rPr>
              <a:t>: A DNS enumeration process reveals subdomains like </a:t>
            </a:r>
            <a:r>
              <a:rPr lang="en-US" sz="1700" dirty="0">
                <a:solidFill>
                  <a:schemeClr val="lt1"/>
                </a:solidFill>
                <a:latin typeface="Roboto Mono"/>
                <a:ea typeface="Roboto Mono"/>
                <a:cs typeface="Roboto Mono"/>
                <a:sym typeface="Roboto Mono"/>
              </a:rPr>
              <a:t>mail.example.com</a:t>
            </a:r>
            <a:r>
              <a:rPr lang="en-US" sz="1700" dirty="0">
                <a:solidFill>
                  <a:schemeClr val="lt1"/>
                </a:solidFill>
                <a:ea typeface="Arial"/>
                <a:cs typeface="Arial"/>
                <a:sym typeface="Arial"/>
              </a:rPr>
              <a:t>, </a:t>
            </a:r>
            <a:r>
              <a:rPr lang="en-US" sz="1700" dirty="0">
                <a:solidFill>
                  <a:schemeClr val="lt1"/>
                </a:solidFill>
                <a:latin typeface="Roboto Mono"/>
                <a:ea typeface="Roboto Mono"/>
                <a:cs typeface="Roboto Mono"/>
                <a:sym typeface="Roboto Mono"/>
              </a:rPr>
              <a:t>ftp.example.com</a:t>
            </a:r>
            <a:r>
              <a:rPr lang="en-US" sz="1700" dirty="0">
                <a:solidFill>
                  <a:schemeClr val="lt1"/>
                </a:solidFill>
                <a:ea typeface="Arial"/>
                <a:cs typeface="Arial"/>
                <a:sym typeface="Arial"/>
              </a:rPr>
              <a:t>, and </a:t>
            </a:r>
            <a:r>
              <a:rPr lang="en-US" sz="1700" dirty="0">
                <a:solidFill>
                  <a:schemeClr val="lt1"/>
                </a:solidFill>
                <a:latin typeface="Roboto Mono"/>
                <a:ea typeface="Roboto Mono"/>
                <a:cs typeface="Roboto Mono"/>
                <a:sym typeface="Roboto Mono"/>
              </a:rPr>
              <a:t>shop.example.com</a:t>
            </a:r>
            <a:r>
              <a:rPr lang="en-US" sz="1700" dirty="0">
                <a:solidFill>
                  <a:schemeClr val="lt1"/>
                </a:solidFill>
                <a:ea typeface="Arial"/>
                <a:cs typeface="Arial"/>
                <a:sym typeface="Arial"/>
              </a:rPr>
              <a:t>, providing insights into the domain's structure.</a:t>
            </a: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Example: Discovering hidden subdomains such as </a:t>
            </a:r>
            <a:r>
              <a:rPr lang="en-US" sz="1700" dirty="0">
                <a:solidFill>
                  <a:schemeClr val="lt1"/>
                </a:solidFill>
                <a:latin typeface="Roboto Mono"/>
                <a:ea typeface="Roboto Mono"/>
                <a:cs typeface="Roboto Mono"/>
                <a:sym typeface="Roboto Mono"/>
              </a:rPr>
              <a:t>dev.example.com</a:t>
            </a:r>
            <a:r>
              <a:rPr lang="en-US" sz="1700" dirty="0">
                <a:solidFill>
                  <a:schemeClr val="lt1"/>
                </a:solidFill>
                <a:ea typeface="Arial"/>
                <a:cs typeface="Arial"/>
                <a:sym typeface="Arial"/>
              </a:rPr>
              <a:t> or </a:t>
            </a:r>
            <a:r>
              <a:rPr lang="en-US" sz="1700" dirty="0">
                <a:solidFill>
                  <a:schemeClr val="lt1"/>
                </a:solidFill>
                <a:latin typeface="Roboto Mono"/>
                <a:ea typeface="Roboto Mono"/>
                <a:cs typeface="Roboto Mono"/>
                <a:sym typeface="Roboto Mono"/>
              </a:rPr>
              <a:t>test.example.com</a:t>
            </a:r>
            <a:r>
              <a:rPr lang="en-US" sz="1700" dirty="0">
                <a:solidFill>
                  <a:schemeClr val="lt1"/>
                </a:solidFill>
                <a:ea typeface="Arial"/>
                <a:cs typeface="Arial"/>
                <a:sym typeface="Arial"/>
              </a:rPr>
              <a:t> that are not publicly advertised but exist in the DNS records.</a:t>
            </a:r>
            <a:endParaRPr lang="en-US" dirty="0"/>
          </a:p>
        </p:txBody>
      </p:sp>
    </p:spTree>
    <p:extLst>
      <p:ext uri="{BB962C8B-B14F-4D97-AF65-F5344CB8AC3E}">
        <p14:creationId xmlns:p14="http://schemas.microsoft.com/office/powerpoint/2010/main" val="1722079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800" b="1" dirty="0">
                <a:solidFill>
                  <a:schemeClr val="accent2">
                    <a:lumMod val="40000"/>
                    <a:lumOff val="60000"/>
                  </a:schemeClr>
                </a:solidFill>
                <a:ea typeface="Arial"/>
                <a:cs typeface="Arial"/>
                <a:sym typeface="Arial"/>
              </a:rPr>
              <a:t>Techniques and </a:t>
            </a:r>
            <a:r>
              <a:rPr lang="en-US" sz="4800" b="1" dirty="0" smtClean="0">
                <a:solidFill>
                  <a:schemeClr val="accent2">
                    <a:lumMod val="40000"/>
                    <a:lumOff val="60000"/>
                  </a:schemeClr>
                </a:solidFill>
                <a:ea typeface="Arial"/>
                <a:cs typeface="Arial"/>
                <a:sym typeface="Arial"/>
              </a:rPr>
              <a:t>Tools/Websites</a:t>
            </a:r>
            <a:endParaRPr lang="en-US" dirty="0">
              <a:solidFill>
                <a:schemeClr val="accent2">
                  <a:lumMod val="40000"/>
                  <a:lumOff val="60000"/>
                </a:schemeClr>
              </a:solidFill>
            </a:endParaRPr>
          </a:p>
        </p:txBody>
      </p:sp>
      <p:sp>
        <p:nvSpPr>
          <p:cNvPr id="3" name="Content Placeholder 2"/>
          <p:cNvSpPr>
            <a:spLocks noGrp="1"/>
          </p:cNvSpPr>
          <p:nvPr>
            <p:ph idx="1"/>
          </p:nvPr>
        </p:nvSpPr>
        <p:spPr>
          <a:xfrm>
            <a:off x="457200" y="1600200"/>
            <a:ext cx="8229600" cy="5029200"/>
          </a:xfrm>
        </p:spPr>
        <p:txBody>
          <a:bodyPr/>
          <a:lstStyle/>
          <a:p>
            <a:pPr marL="457200" lvl="0" indent="-228600">
              <a:lnSpc>
                <a:spcPct val="115000"/>
              </a:lnSpc>
              <a:spcBef>
                <a:spcPts val="1200"/>
              </a:spcBef>
              <a:buNone/>
            </a:pPr>
            <a:r>
              <a:rPr lang="en-US" sz="1700" b="1" dirty="0" smtClean="0">
                <a:solidFill>
                  <a:schemeClr val="accent2">
                    <a:lumMod val="40000"/>
                    <a:lumOff val="60000"/>
                  </a:schemeClr>
                </a:solidFill>
                <a:ea typeface="Arial"/>
                <a:cs typeface="Arial"/>
                <a:sym typeface="Arial"/>
              </a:rPr>
              <a:t>DNS Queries</a:t>
            </a:r>
            <a:r>
              <a:rPr lang="en-US" sz="1700" dirty="0" smtClean="0">
                <a:solidFill>
                  <a:schemeClr val="accent2">
                    <a:lumMod val="40000"/>
                    <a:lumOff val="60000"/>
                  </a:schemeClr>
                </a:solidFill>
                <a:ea typeface="Arial"/>
                <a:cs typeface="Arial"/>
                <a:sym typeface="Arial"/>
              </a:rPr>
              <a:t>:</a:t>
            </a:r>
          </a:p>
          <a:p>
            <a:pPr marL="457200" lvl="0" indent="-336550">
              <a:lnSpc>
                <a:spcPct val="115000"/>
              </a:lnSpc>
              <a:spcBef>
                <a:spcPts val="1200"/>
              </a:spcBef>
              <a:buClr>
                <a:schemeClr val="lt1"/>
              </a:buClr>
              <a:buSzPts val="1700"/>
              <a:buFont typeface="Arial"/>
              <a:buChar char="●"/>
            </a:pPr>
            <a:r>
              <a:rPr lang="en-US" sz="1700" b="1" dirty="0" smtClean="0">
                <a:solidFill>
                  <a:schemeClr val="lt1"/>
                </a:solidFill>
                <a:ea typeface="Arial"/>
                <a:cs typeface="Arial"/>
                <a:sym typeface="Arial"/>
              </a:rPr>
              <a:t>Techniques</a:t>
            </a:r>
            <a:r>
              <a:rPr lang="en-US" sz="1700" dirty="0">
                <a:solidFill>
                  <a:schemeClr val="lt1"/>
                </a:solidFill>
                <a:ea typeface="Arial"/>
                <a:cs typeface="Arial"/>
                <a:sym typeface="Arial"/>
              </a:rPr>
              <a:t>: </a:t>
            </a:r>
            <a:r>
              <a:rPr lang="en-US" sz="1700" dirty="0" smtClean="0">
                <a:solidFill>
                  <a:schemeClr val="lt1"/>
                </a:solidFill>
                <a:ea typeface="Arial"/>
                <a:cs typeface="Arial"/>
                <a:sym typeface="Arial"/>
              </a:rPr>
              <a:t/>
            </a:r>
            <a:br>
              <a:rPr lang="en-US" sz="1700" dirty="0" smtClean="0">
                <a:solidFill>
                  <a:schemeClr val="lt1"/>
                </a:solidFill>
                <a:ea typeface="Arial"/>
                <a:cs typeface="Arial"/>
                <a:sym typeface="Arial"/>
              </a:rPr>
            </a:br>
            <a:r>
              <a:rPr lang="en-US" sz="1700" dirty="0" smtClean="0">
                <a:solidFill>
                  <a:schemeClr val="lt1"/>
                </a:solidFill>
                <a:ea typeface="Arial"/>
                <a:cs typeface="Arial"/>
                <a:sym typeface="Arial"/>
              </a:rPr>
              <a:t>Use </a:t>
            </a:r>
            <a:r>
              <a:rPr lang="en-US" sz="1700" dirty="0">
                <a:solidFill>
                  <a:schemeClr val="lt1"/>
                </a:solidFill>
                <a:ea typeface="Arial"/>
                <a:cs typeface="Arial"/>
                <a:sym typeface="Arial"/>
              </a:rPr>
              <a:t>DNS query tools to extract various DNS records</a:t>
            </a:r>
            <a:r>
              <a:rPr lang="en-US" sz="1700" dirty="0" smtClean="0">
                <a:solidFill>
                  <a:schemeClr val="lt1"/>
                </a:solidFill>
                <a:ea typeface="Arial"/>
                <a:cs typeface="Arial"/>
                <a:sym typeface="Arial"/>
              </a:rPr>
              <a:t>.</a:t>
            </a:r>
            <a:br>
              <a:rPr lang="en-US" sz="1700" dirty="0" smtClean="0">
                <a:solidFill>
                  <a:schemeClr val="lt1"/>
                </a:solidFill>
                <a:ea typeface="Arial"/>
                <a:cs typeface="Arial"/>
                <a:sym typeface="Arial"/>
              </a:rPr>
            </a:br>
            <a:endParaRPr lang="en-US" sz="1700" dirty="0">
              <a:solidFill>
                <a:schemeClr val="lt1"/>
              </a:solidFill>
              <a:ea typeface="Arial"/>
              <a:cs typeface="Arial"/>
              <a:sym typeface="Arial"/>
            </a:endParaRPr>
          </a:p>
          <a:p>
            <a:pPr marL="457200" lvl="0" indent="-336550">
              <a:lnSpc>
                <a:spcPct val="115000"/>
              </a:lnSpc>
              <a:spcBef>
                <a:spcPts val="0"/>
              </a:spcBef>
              <a:buClr>
                <a:schemeClr val="lt1"/>
              </a:buClr>
              <a:buSzPts val="1700"/>
              <a:buFont typeface="Arial"/>
              <a:buChar char="●"/>
            </a:pPr>
            <a:r>
              <a:rPr lang="en-US" sz="1700" b="1" dirty="0">
                <a:solidFill>
                  <a:schemeClr val="lt1"/>
                </a:solidFill>
                <a:ea typeface="Arial"/>
                <a:cs typeface="Arial"/>
                <a:sym typeface="Arial"/>
              </a:rPr>
              <a:t>Tools/Websites</a:t>
            </a:r>
            <a:r>
              <a:rPr lang="en-US" sz="1700" dirty="0">
                <a:solidFill>
                  <a:schemeClr val="lt1"/>
                </a:solidFill>
                <a:ea typeface="Arial"/>
                <a:cs typeface="Arial"/>
                <a:sym typeface="Arial"/>
              </a:rPr>
              <a:t>:</a:t>
            </a: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Command: </a:t>
            </a:r>
            <a:r>
              <a:rPr lang="en-US" sz="1700" dirty="0">
                <a:solidFill>
                  <a:schemeClr val="lt1"/>
                </a:solidFill>
                <a:latin typeface="Roboto Mono"/>
                <a:ea typeface="Roboto Mono"/>
                <a:cs typeface="Roboto Mono"/>
                <a:sym typeface="Roboto Mono"/>
              </a:rPr>
              <a:t>dig example.com ANY</a:t>
            </a: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Command: </a:t>
            </a:r>
            <a:r>
              <a:rPr lang="en-US" sz="1700" dirty="0" err="1">
                <a:solidFill>
                  <a:schemeClr val="lt1"/>
                </a:solidFill>
                <a:latin typeface="Roboto Mono"/>
                <a:ea typeface="Roboto Mono"/>
                <a:cs typeface="Roboto Mono"/>
                <a:sym typeface="Roboto Mono"/>
              </a:rPr>
              <a:t>nslookup</a:t>
            </a:r>
            <a:r>
              <a:rPr lang="en-US" sz="1700" dirty="0">
                <a:solidFill>
                  <a:schemeClr val="lt1"/>
                </a:solidFill>
                <a:latin typeface="Roboto Mono"/>
                <a:ea typeface="Roboto Mono"/>
                <a:cs typeface="Roboto Mono"/>
                <a:sym typeface="Roboto Mono"/>
              </a:rPr>
              <a:t> -type=ANY example.com</a:t>
            </a:r>
          </a:p>
          <a:p>
            <a:pPr marL="914400" lvl="1" indent="-336550">
              <a:lnSpc>
                <a:spcPct val="115000"/>
              </a:lnSpc>
              <a:spcBef>
                <a:spcPts val="0"/>
              </a:spcBef>
              <a:buClr>
                <a:schemeClr val="lt1"/>
              </a:buClr>
              <a:buSzPts val="1700"/>
              <a:buFont typeface="Arial"/>
              <a:buChar char="○"/>
            </a:pPr>
            <a:r>
              <a:rPr lang="en-US" sz="1700" dirty="0">
                <a:solidFill>
                  <a:schemeClr val="lt1"/>
                </a:solidFill>
                <a:ea typeface="Arial"/>
                <a:cs typeface="Arial"/>
                <a:sym typeface="Arial"/>
              </a:rPr>
              <a:t>Website:</a:t>
            </a:r>
            <a:r>
              <a:rPr lang="en-US" sz="1700" dirty="0">
                <a:solidFill>
                  <a:schemeClr val="lt1"/>
                </a:solidFill>
                <a:uFill>
                  <a:noFill/>
                </a:u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700" u="sng" dirty="0" err="1">
                <a:solidFill>
                  <a:schemeClr val="lt1"/>
                </a:solid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MXToolbox</a:t>
            </a:r>
            <a:endParaRPr lang="en-US" sz="1700" u="sng" dirty="0">
              <a:solidFill>
                <a:schemeClr val="lt1"/>
              </a:solidFill>
              <a:ea typeface="Arial"/>
              <a:cs typeface="Arial"/>
              <a:sym typeface="Arial"/>
            </a:endParaRPr>
          </a:p>
          <a:p>
            <a:pPr marL="0" lvl="0" indent="0">
              <a:lnSpc>
                <a:spcPct val="115000"/>
              </a:lnSpc>
              <a:spcBef>
                <a:spcPts val="1200"/>
              </a:spcBef>
              <a:buNone/>
            </a:pPr>
            <a:r>
              <a:rPr lang="en-US" sz="1700" b="1" dirty="0">
                <a:solidFill>
                  <a:schemeClr val="accent2">
                    <a:lumMod val="40000"/>
                    <a:lumOff val="60000"/>
                  </a:schemeClr>
                </a:solidFill>
                <a:ea typeface="Arial"/>
                <a:cs typeface="Arial"/>
                <a:sym typeface="Arial"/>
              </a:rPr>
              <a:t>DNS Enumeration Tools</a:t>
            </a:r>
            <a:r>
              <a:rPr lang="en-US" sz="1700" dirty="0">
                <a:solidFill>
                  <a:schemeClr val="accent2">
                    <a:lumMod val="40000"/>
                    <a:lumOff val="60000"/>
                  </a:schemeClr>
                </a:solidFill>
                <a:ea typeface="Arial"/>
                <a:cs typeface="Arial"/>
                <a:sym typeface="Arial"/>
              </a:rPr>
              <a:t>:</a:t>
            </a:r>
          </a:p>
          <a:p>
            <a:pPr marL="457200" lvl="0" indent="-336550">
              <a:lnSpc>
                <a:spcPct val="115000"/>
              </a:lnSpc>
              <a:spcBef>
                <a:spcPts val="1200"/>
              </a:spcBef>
              <a:buClr>
                <a:schemeClr val="lt1"/>
              </a:buClr>
              <a:buSzPts val="1700"/>
              <a:buFont typeface="Arial"/>
              <a:buChar char="●"/>
            </a:pPr>
            <a:r>
              <a:rPr lang="en-US" sz="1700" b="1" dirty="0">
                <a:solidFill>
                  <a:schemeClr val="lt1"/>
                </a:solidFill>
                <a:ea typeface="Arial"/>
                <a:cs typeface="Arial"/>
                <a:sym typeface="Arial"/>
              </a:rPr>
              <a:t>Techniques</a:t>
            </a:r>
            <a:r>
              <a:rPr lang="en-US" sz="1700" dirty="0">
                <a:solidFill>
                  <a:schemeClr val="lt1"/>
                </a:solidFill>
                <a:ea typeface="Arial"/>
                <a:cs typeface="Arial"/>
                <a:sym typeface="Arial"/>
              </a:rPr>
              <a:t>: Utilize specialized tools to perform comprehensive DNS enumeration and gather all related records</a:t>
            </a:r>
            <a:r>
              <a:rPr lang="en-US" sz="1700" dirty="0" smtClean="0">
                <a:solidFill>
                  <a:schemeClr val="lt1"/>
                </a:solidFill>
                <a:ea typeface="Arial"/>
                <a:cs typeface="Arial"/>
                <a:sym typeface="Arial"/>
              </a:rPr>
              <a:t>.</a:t>
            </a:r>
            <a:br>
              <a:rPr lang="en-US" sz="1700" dirty="0" smtClean="0">
                <a:solidFill>
                  <a:schemeClr val="lt1"/>
                </a:solidFill>
                <a:ea typeface="Arial"/>
                <a:cs typeface="Arial"/>
                <a:sym typeface="Arial"/>
              </a:rPr>
            </a:br>
            <a:endParaRPr lang="en-US" sz="1700" dirty="0">
              <a:solidFill>
                <a:schemeClr val="lt1"/>
              </a:solidFill>
              <a:ea typeface="Arial"/>
              <a:cs typeface="Arial"/>
              <a:sym typeface="Arial"/>
            </a:endParaRPr>
          </a:p>
        </p:txBody>
      </p:sp>
    </p:spTree>
    <p:extLst>
      <p:ext uri="{BB962C8B-B14F-4D97-AF65-F5344CB8AC3E}">
        <p14:creationId xmlns:p14="http://schemas.microsoft.com/office/powerpoint/2010/main" val="4253399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76757346"/>
              </p:ext>
            </p:extLst>
          </p:nvPr>
        </p:nvGraphicFramePr>
        <p:xfrm>
          <a:off x="457200" y="1600200"/>
          <a:ext cx="8153400" cy="2971800"/>
        </p:xfrm>
        <a:graphic>
          <a:graphicData uri="http://schemas.openxmlformats.org/drawingml/2006/table">
            <a:tbl>
              <a:tblPr>
                <a:noFill/>
              </a:tblPr>
              <a:tblGrid>
                <a:gridCol w="4076700"/>
                <a:gridCol w="4076700"/>
              </a:tblGrid>
              <a:tr h="990600">
                <a:tc>
                  <a:txBody>
                    <a:bodyPr/>
                    <a:lstStyle/>
                    <a:p>
                      <a:pPr marL="0" lvl="0" indent="0" algn="l" rtl="0">
                        <a:lnSpc>
                          <a:spcPct val="115000"/>
                        </a:lnSpc>
                        <a:spcBef>
                          <a:spcPts val="1200"/>
                        </a:spcBef>
                        <a:spcAft>
                          <a:spcPts val="1200"/>
                        </a:spcAft>
                        <a:buNone/>
                      </a:pPr>
                      <a:r>
                        <a:rPr lang="en" sz="2000" dirty="0">
                          <a:solidFill>
                            <a:schemeClr val="dk1"/>
                          </a:solidFill>
                        </a:rPr>
                        <a:t>Tool: </a:t>
                      </a:r>
                      <a:r>
                        <a:rPr lang="en" sz="2000" dirty="0">
                          <a:solidFill>
                            <a:schemeClr val="dk1"/>
                          </a:solidFill>
                          <a:latin typeface="Roboto Mono"/>
                          <a:ea typeface="Roboto Mono"/>
                          <a:cs typeface="Roboto Mono"/>
                          <a:sym typeface="Roboto Mono"/>
                        </a:rPr>
                        <a:t>dnsenum</a:t>
                      </a:r>
                      <a:endParaRPr sz="2300" dirty="0">
                        <a:solidFill>
                          <a:schemeClr val="dk1"/>
                        </a:solidFill>
                      </a:endParaRPr>
                    </a:p>
                  </a:txBody>
                  <a:tcPr marL="91425" marR="91425" marT="91425" marB="91425"/>
                </a:tc>
                <a:tc>
                  <a:txBody>
                    <a:bodyPr/>
                    <a:lstStyle/>
                    <a:p>
                      <a:pPr marL="0" lvl="0" indent="0" algn="l" rtl="0">
                        <a:lnSpc>
                          <a:spcPct val="115000"/>
                        </a:lnSpc>
                        <a:spcBef>
                          <a:spcPts val="1200"/>
                        </a:spcBef>
                        <a:spcAft>
                          <a:spcPts val="1200"/>
                        </a:spcAft>
                        <a:buNone/>
                      </a:pPr>
                      <a:r>
                        <a:rPr lang="en" sz="2000">
                          <a:solidFill>
                            <a:schemeClr val="lt1"/>
                          </a:solidFill>
                          <a:latin typeface="Roboto Mono"/>
                          <a:ea typeface="Roboto Mono"/>
                          <a:cs typeface="Roboto Mono"/>
                          <a:sym typeface="Roboto Mono"/>
                        </a:rPr>
                        <a:t>dnsenum example.com</a:t>
                      </a:r>
                      <a:endParaRPr sz="2300">
                        <a:solidFill>
                          <a:schemeClr val="lt1"/>
                        </a:solidFill>
                      </a:endParaRPr>
                    </a:p>
                  </a:txBody>
                  <a:tcPr marL="91425" marR="91425" marT="91425" marB="91425"/>
                </a:tc>
              </a:tr>
              <a:tr h="990600">
                <a:tc>
                  <a:txBody>
                    <a:bodyPr/>
                    <a:lstStyle/>
                    <a:p>
                      <a:pPr marL="0" lvl="0" indent="0" algn="l" rtl="0">
                        <a:lnSpc>
                          <a:spcPct val="115000"/>
                        </a:lnSpc>
                        <a:spcBef>
                          <a:spcPts val="1200"/>
                        </a:spcBef>
                        <a:spcAft>
                          <a:spcPts val="1200"/>
                        </a:spcAft>
                        <a:buNone/>
                      </a:pPr>
                      <a:r>
                        <a:rPr lang="en" sz="2000">
                          <a:solidFill>
                            <a:schemeClr val="dk1"/>
                          </a:solidFill>
                        </a:rPr>
                        <a:t>Tool: </a:t>
                      </a:r>
                      <a:r>
                        <a:rPr lang="en" sz="2000">
                          <a:solidFill>
                            <a:schemeClr val="dk1"/>
                          </a:solidFill>
                          <a:latin typeface="Roboto Mono"/>
                          <a:ea typeface="Roboto Mono"/>
                          <a:cs typeface="Roboto Mono"/>
                          <a:sym typeface="Roboto Mono"/>
                        </a:rPr>
                        <a:t>dnsrecon</a:t>
                      </a:r>
                      <a:endParaRPr sz="2300">
                        <a:solidFill>
                          <a:schemeClr val="dk1"/>
                        </a:solidFill>
                      </a:endParaRPr>
                    </a:p>
                  </a:txBody>
                  <a:tcPr marL="91425" marR="91425" marT="91425" marB="91425"/>
                </a:tc>
                <a:tc>
                  <a:txBody>
                    <a:bodyPr/>
                    <a:lstStyle/>
                    <a:p>
                      <a:pPr marL="0" lvl="0" indent="0" algn="l" rtl="0">
                        <a:lnSpc>
                          <a:spcPct val="115000"/>
                        </a:lnSpc>
                        <a:spcBef>
                          <a:spcPts val="1200"/>
                        </a:spcBef>
                        <a:spcAft>
                          <a:spcPts val="1200"/>
                        </a:spcAft>
                        <a:buNone/>
                      </a:pPr>
                      <a:r>
                        <a:rPr lang="en" sz="2000">
                          <a:solidFill>
                            <a:schemeClr val="lt1"/>
                          </a:solidFill>
                          <a:latin typeface="Roboto Mono"/>
                          <a:ea typeface="Roboto Mono"/>
                          <a:cs typeface="Roboto Mono"/>
                          <a:sym typeface="Roboto Mono"/>
                        </a:rPr>
                        <a:t>dnsrecon -d example.com</a:t>
                      </a:r>
                      <a:endParaRPr sz="2300">
                        <a:solidFill>
                          <a:schemeClr val="lt1"/>
                        </a:solidFill>
                      </a:endParaRPr>
                    </a:p>
                  </a:txBody>
                  <a:tcPr marL="91425" marR="91425" marT="91425" marB="91425"/>
                </a:tc>
              </a:tr>
              <a:tr h="990600">
                <a:tc>
                  <a:txBody>
                    <a:bodyPr/>
                    <a:lstStyle/>
                    <a:p>
                      <a:pPr marL="0" lvl="0" indent="0" algn="l" rtl="0">
                        <a:lnSpc>
                          <a:spcPct val="115000"/>
                        </a:lnSpc>
                        <a:spcBef>
                          <a:spcPts val="1200"/>
                        </a:spcBef>
                        <a:spcAft>
                          <a:spcPts val="1200"/>
                        </a:spcAft>
                        <a:buNone/>
                      </a:pPr>
                      <a:r>
                        <a:rPr lang="en" sz="2000" dirty="0">
                          <a:solidFill>
                            <a:schemeClr val="dk1"/>
                          </a:solidFill>
                        </a:rPr>
                        <a:t>Tool: </a:t>
                      </a:r>
                      <a:r>
                        <a:rPr lang="en" sz="2000" dirty="0">
                          <a:solidFill>
                            <a:schemeClr val="dk1"/>
                          </a:solidFill>
                          <a:latin typeface="Roboto Mono"/>
                          <a:ea typeface="Roboto Mono"/>
                          <a:cs typeface="Roboto Mono"/>
                          <a:sym typeface="Roboto Mono"/>
                        </a:rPr>
                        <a:t>fierce</a:t>
                      </a:r>
                      <a:endParaRPr sz="2300" dirty="0">
                        <a:solidFill>
                          <a:schemeClr val="dk1"/>
                        </a:solidFill>
                      </a:endParaRPr>
                    </a:p>
                  </a:txBody>
                  <a:tcPr marL="91425" marR="91425" marT="91425" marB="91425"/>
                </a:tc>
                <a:tc>
                  <a:txBody>
                    <a:bodyPr/>
                    <a:lstStyle/>
                    <a:p>
                      <a:pPr marL="0" lvl="0" indent="0" algn="l" rtl="0">
                        <a:lnSpc>
                          <a:spcPct val="115000"/>
                        </a:lnSpc>
                        <a:spcBef>
                          <a:spcPts val="1200"/>
                        </a:spcBef>
                        <a:spcAft>
                          <a:spcPts val="1200"/>
                        </a:spcAft>
                        <a:buNone/>
                      </a:pPr>
                      <a:r>
                        <a:rPr lang="en" sz="2000" dirty="0">
                          <a:solidFill>
                            <a:schemeClr val="lt1"/>
                          </a:solidFill>
                          <a:latin typeface="Roboto Mono"/>
                          <a:ea typeface="Roboto Mono"/>
                          <a:cs typeface="Roboto Mono"/>
                          <a:sym typeface="Roboto Mono"/>
                        </a:rPr>
                        <a:t>fierce -dns example.com</a:t>
                      </a:r>
                      <a:endParaRPr sz="2300" dirty="0">
                        <a:solidFill>
                          <a:schemeClr val="lt1"/>
                        </a:solidFill>
                      </a:endParaRPr>
                    </a:p>
                  </a:txBody>
                  <a:tcPr marL="91425" marR="91425" marT="91425" marB="91425"/>
                </a:tc>
              </a:tr>
            </a:tbl>
          </a:graphicData>
        </a:graphic>
      </p:graphicFrame>
    </p:spTree>
    <p:extLst>
      <p:ext uri="{BB962C8B-B14F-4D97-AF65-F5344CB8AC3E}">
        <p14:creationId xmlns:p14="http://schemas.microsoft.com/office/powerpoint/2010/main" val="869765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b="1" dirty="0">
                <a:solidFill>
                  <a:schemeClr val="accent2">
                    <a:lumMod val="40000"/>
                    <a:lumOff val="60000"/>
                  </a:schemeClr>
                </a:solidFill>
                <a:ea typeface="Arial"/>
                <a:cs typeface="Arial"/>
                <a:sym typeface="Arial"/>
              </a:rPr>
              <a:t>Subdomain Enumeration</a:t>
            </a:r>
            <a:r>
              <a:rPr lang="en-US" sz="4800" dirty="0" smtClean="0">
                <a:solidFill>
                  <a:schemeClr val="accent2">
                    <a:lumMod val="40000"/>
                    <a:lumOff val="60000"/>
                  </a:schemeClr>
                </a:solidFill>
                <a:ea typeface="Arial"/>
                <a:cs typeface="Arial"/>
                <a:sym typeface="Arial"/>
              </a:rPr>
              <a:t>:</a:t>
            </a:r>
            <a:endParaRPr lang="en-US" dirty="0">
              <a:solidFill>
                <a:schemeClr val="accent2">
                  <a:lumMod val="40000"/>
                  <a:lumOff val="60000"/>
                </a:schemeClr>
              </a:solidFill>
            </a:endParaRPr>
          </a:p>
        </p:txBody>
      </p:sp>
      <p:sp>
        <p:nvSpPr>
          <p:cNvPr id="3" name="Content Placeholder 2"/>
          <p:cNvSpPr>
            <a:spLocks noGrp="1"/>
          </p:cNvSpPr>
          <p:nvPr>
            <p:ph idx="1"/>
          </p:nvPr>
        </p:nvSpPr>
        <p:spPr>
          <a:xfrm>
            <a:off x="457200" y="1600200"/>
            <a:ext cx="7848600" cy="4953000"/>
          </a:xfrm>
        </p:spPr>
        <p:txBody>
          <a:bodyPr>
            <a:normAutofit/>
          </a:bodyPr>
          <a:lstStyle/>
          <a:p>
            <a:pPr marL="457200" lvl="0" indent="-342900">
              <a:lnSpc>
                <a:spcPct val="115000"/>
              </a:lnSpc>
              <a:spcBef>
                <a:spcPts val="1200"/>
              </a:spcBef>
              <a:buClr>
                <a:schemeClr val="lt1"/>
              </a:buClr>
              <a:buSzPts val="1800"/>
              <a:buFont typeface="Arial"/>
              <a:buChar char="●"/>
            </a:pPr>
            <a:endParaRPr lang="en-US" sz="1800" b="1" dirty="0" smtClean="0">
              <a:solidFill>
                <a:schemeClr val="lt1"/>
              </a:solidFill>
              <a:ea typeface="Arial"/>
              <a:cs typeface="Arial"/>
              <a:sym typeface="Arial"/>
            </a:endParaRPr>
          </a:p>
          <a:p>
            <a:pPr marL="457200" lvl="0" indent="-342900">
              <a:lnSpc>
                <a:spcPct val="115000"/>
              </a:lnSpc>
              <a:spcBef>
                <a:spcPts val="1200"/>
              </a:spcBef>
              <a:buClr>
                <a:schemeClr val="lt1"/>
              </a:buClr>
              <a:buSzPts val="1800"/>
              <a:buFont typeface="Arial"/>
              <a:buChar char="●"/>
            </a:pPr>
            <a:r>
              <a:rPr lang="en-US" sz="1800" b="1" dirty="0" smtClean="0">
                <a:solidFill>
                  <a:schemeClr val="accent2">
                    <a:lumMod val="40000"/>
                    <a:lumOff val="60000"/>
                  </a:schemeClr>
                </a:solidFill>
                <a:ea typeface="Arial"/>
                <a:cs typeface="Arial"/>
                <a:sym typeface="Arial"/>
              </a:rPr>
              <a:t>Techniques</a:t>
            </a:r>
            <a:r>
              <a:rPr lang="en-US" sz="1800" dirty="0">
                <a:solidFill>
                  <a:schemeClr val="accent2">
                    <a:lumMod val="40000"/>
                    <a:lumOff val="60000"/>
                  </a:schemeClr>
                </a:solidFill>
                <a:ea typeface="Arial"/>
                <a:cs typeface="Arial"/>
                <a:sym typeface="Arial"/>
              </a:rPr>
              <a:t>: </a:t>
            </a:r>
            <a:r>
              <a:rPr lang="en-US" sz="1800" dirty="0" smtClean="0">
                <a:solidFill>
                  <a:schemeClr val="lt1"/>
                </a:solidFill>
                <a:ea typeface="Arial"/>
                <a:cs typeface="Arial"/>
                <a:sym typeface="Arial"/>
              </a:rPr>
              <a:t/>
            </a:r>
            <a:br>
              <a:rPr lang="en-US" sz="1800" dirty="0" smtClean="0">
                <a:solidFill>
                  <a:schemeClr val="lt1"/>
                </a:solidFill>
                <a:ea typeface="Arial"/>
                <a:cs typeface="Arial"/>
                <a:sym typeface="Arial"/>
              </a:rPr>
            </a:br>
            <a:r>
              <a:rPr lang="en-US" sz="1800" dirty="0" smtClean="0">
                <a:solidFill>
                  <a:schemeClr val="lt1"/>
                </a:solidFill>
                <a:ea typeface="Arial"/>
                <a:cs typeface="Arial"/>
                <a:sym typeface="Arial"/>
              </a:rPr>
              <a:t>Discover </a:t>
            </a:r>
            <a:r>
              <a:rPr lang="en-US" sz="1800" dirty="0">
                <a:solidFill>
                  <a:schemeClr val="lt1"/>
                </a:solidFill>
                <a:ea typeface="Arial"/>
                <a:cs typeface="Arial"/>
                <a:sym typeface="Arial"/>
              </a:rPr>
              <a:t>subdomains associated with a domain using enumeration tools and brute force techniques</a:t>
            </a:r>
            <a:r>
              <a:rPr lang="en-US" sz="1800" dirty="0" smtClean="0">
                <a:solidFill>
                  <a:schemeClr val="lt1"/>
                </a:solidFill>
                <a:ea typeface="Arial"/>
                <a:cs typeface="Arial"/>
                <a:sym typeface="Arial"/>
              </a:rPr>
              <a:t>.</a:t>
            </a:r>
            <a:br>
              <a:rPr lang="en-US" sz="1800" dirty="0" smtClean="0">
                <a:solidFill>
                  <a:schemeClr val="lt1"/>
                </a:solidFill>
                <a:ea typeface="Arial"/>
                <a:cs typeface="Arial"/>
                <a:sym typeface="Arial"/>
              </a:rPr>
            </a:br>
            <a:endParaRPr lang="en-US" sz="1800" dirty="0">
              <a:solidFill>
                <a:schemeClr val="lt1"/>
              </a:solidFill>
              <a:ea typeface="Arial"/>
              <a:cs typeface="Arial"/>
              <a:sym typeface="Arial"/>
            </a:endParaRPr>
          </a:p>
          <a:p>
            <a:pPr marL="457200" lvl="0" indent="-342900">
              <a:lnSpc>
                <a:spcPct val="115000"/>
              </a:lnSpc>
              <a:spcBef>
                <a:spcPts val="0"/>
              </a:spcBef>
              <a:buClr>
                <a:schemeClr val="lt1"/>
              </a:buClr>
              <a:buSzPts val="1800"/>
              <a:buFont typeface="Arial"/>
              <a:buChar char="●"/>
            </a:pPr>
            <a:r>
              <a:rPr lang="en-US" sz="1800" b="1" dirty="0">
                <a:solidFill>
                  <a:schemeClr val="accent2">
                    <a:lumMod val="40000"/>
                    <a:lumOff val="60000"/>
                  </a:schemeClr>
                </a:solidFill>
                <a:ea typeface="Arial"/>
                <a:cs typeface="Arial"/>
                <a:sym typeface="Arial"/>
              </a:rPr>
              <a:t>Tools/Websites</a:t>
            </a:r>
            <a:r>
              <a:rPr lang="en-US" sz="1800" dirty="0" smtClean="0">
                <a:solidFill>
                  <a:schemeClr val="accent2">
                    <a:lumMod val="40000"/>
                    <a:lumOff val="60000"/>
                  </a:schemeClr>
                </a:solidFill>
                <a:ea typeface="Arial"/>
                <a:cs typeface="Arial"/>
                <a:sym typeface="Arial"/>
              </a:rPr>
              <a:t>:</a:t>
            </a:r>
            <a:endParaRPr lang="en-US" sz="1800" dirty="0" smtClean="0">
              <a:solidFill>
                <a:schemeClr val="lt1"/>
              </a:solidFill>
              <a:ea typeface="Arial"/>
              <a:cs typeface="Arial"/>
              <a:sym typeface="Arial"/>
            </a:endParaRPr>
          </a:p>
          <a:p>
            <a:pPr marL="914400" lvl="1" indent="-342900">
              <a:lnSpc>
                <a:spcPct val="115000"/>
              </a:lnSpc>
              <a:spcBef>
                <a:spcPts val="0"/>
              </a:spcBef>
              <a:buClr>
                <a:schemeClr val="lt1"/>
              </a:buClr>
              <a:buSzPts val="1800"/>
              <a:buFont typeface="Arial"/>
              <a:buChar char="○"/>
            </a:pPr>
            <a:r>
              <a:rPr lang="en-US" sz="1800" dirty="0" smtClean="0">
                <a:solidFill>
                  <a:schemeClr val="lt1"/>
                </a:solidFill>
                <a:ea typeface="Arial"/>
                <a:cs typeface="Arial"/>
                <a:sym typeface="Arial"/>
              </a:rPr>
              <a:t>Tool: </a:t>
            </a:r>
            <a:r>
              <a:rPr lang="en-US" sz="1800" dirty="0" smtClean="0">
                <a:solidFill>
                  <a:schemeClr val="lt1"/>
                </a:solidFill>
                <a:latin typeface="Roboto Mono"/>
                <a:ea typeface="Roboto Mono"/>
                <a:cs typeface="Roboto Mono"/>
                <a:sym typeface="Roboto Mono"/>
              </a:rPr>
              <a:t>sublist3r</a:t>
            </a:r>
            <a:br>
              <a:rPr lang="en-US" sz="1800" dirty="0" smtClean="0">
                <a:solidFill>
                  <a:schemeClr val="lt1"/>
                </a:solidFill>
                <a:latin typeface="Roboto Mono"/>
                <a:ea typeface="Roboto Mono"/>
                <a:cs typeface="Roboto Mono"/>
                <a:sym typeface="Roboto Mono"/>
              </a:rPr>
            </a:br>
            <a:r>
              <a:rPr lang="en-US" sz="1800" dirty="0" smtClean="0">
                <a:solidFill>
                  <a:schemeClr val="accent2">
                    <a:lumMod val="40000"/>
                    <a:lumOff val="60000"/>
                  </a:schemeClr>
                </a:solidFill>
                <a:latin typeface="Roboto Mono"/>
                <a:ea typeface="Roboto Mono"/>
                <a:cs typeface="Roboto Mono"/>
                <a:sym typeface="Roboto Mono"/>
              </a:rPr>
              <a:t>Syntax</a:t>
            </a:r>
            <a:r>
              <a:rPr lang="en-US" sz="1800" dirty="0" smtClean="0">
                <a:solidFill>
                  <a:schemeClr val="lt1"/>
                </a:solidFill>
                <a:ea typeface="Arial"/>
                <a:cs typeface="Arial"/>
                <a:sym typeface="Arial"/>
              </a:rPr>
              <a:t/>
            </a:r>
            <a:br>
              <a:rPr lang="en-US" sz="1800" dirty="0" smtClean="0">
                <a:solidFill>
                  <a:schemeClr val="lt1"/>
                </a:solidFill>
                <a:ea typeface="Arial"/>
                <a:cs typeface="Arial"/>
                <a:sym typeface="Arial"/>
              </a:rPr>
            </a:br>
            <a:r>
              <a:rPr lang="en-US" sz="1800" dirty="0" smtClean="0">
                <a:solidFill>
                  <a:schemeClr val="lt1"/>
                </a:solidFill>
                <a:latin typeface="Roboto Mono"/>
                <a:ea typeface="Roboto Mono"/>
                <a:cs typeface="Roboto Mono"/>
                <a:sym typeface="Roboto Mono"/>
              </a:rPr>
              <a:t>sublist3r -d example.com</a:t>
            </a:r>
            <a:endParaRPr lang="en-US" sz="1800" dirty="0" smtClean="0">
              <a:solidFill>
                <a:schemeClr val="lt1"/>
              </a:solidFill>
              <a:ea typeface="Arial"/>
              <a:cs typeface="Arial"/>
              <a:sym typeface="Arial"/>
            </a:endParaRPr>
          </a:p>
          <a:p>
            <a:pPr marL="914400" lvl="1" indent="-342900">
              <a:lnSpc>
                <a:spcPct val="115000"/>
              </a:lnSpc>
              <a:spcBef>
                <a:spcPts val="0"/>
              </a:spcBef>
              <a:buClr>
                <a:schemeClr val="lt1"/>
              </a:buClr>
              <a:buSzPts val="1800"/>
              <a:buFont typeface="Arial"/>
              <a:buChar char="○"/>
            </a:pPr>
            <a:r>
              <a:rPr lang="en-US" sz="1800" dirty="0" smtClean="0">
                <a:solidFill>
                  <a:schemeClr val="lt1"/>
                </a:solidFill>
                <a:ea typeface="Arial"/>
                <a:cs typeface="Arial"/>
                <a:sym typeface="Arial"/>
              </a:rPr>
              <a:t>Tool</a:t>
            </a:r>
            <a:r>
              <a:rPr lang="en-US" sz="1800" dirty="0">
                <a:solidFill>
                  <a:schemeClr val="lt1"/>
                </a:solidFill>
                <a:ea typeface="Arial"/>
                <a:cs typeface="Arial"/>
                <a:sym typeface="Arial"/>
              </a:rPr>
              <a:t>: </a:t>
            </a:r>
            <a:r>
              <a:rPr lang="en-US" sz="1800" dirty="0" smtClean="0">
                <a:solidFill>
                  <a:schemeClr val="lt1"/>
                </a:solidFill>
                <a:latin typeface="Roboto Mono"/>
                <a:ea typeface="Roboto Mono"/>
                <a:cs typeface="Roboto Mono"/>
                <a:sym typeface="Roboto Mono"/>
              </a:rPr>
              <a:t>amass</a:t>
            </a:r>
            <a:br>
              <a:rPr lang="en-US" sz="1800" dirty="0" smtClean="0">
                <a:solidFill>
                  <a:schemeClr val="lt1"/>
                </a:solidFill>
                <a:latin typeface="Roboto Mono"/>
                <a:ea typeface="Roboto Mono"/>
                <a:cs typeface="Roboto Mono"/>
                <a:sym typeface="Roboto Mono"/>
              </a:rPr>
            </a:br>
            <a:r>
              <a:rPr lang="en-US" sz="1800" dirty="0" smtClean="0">
                <a:solidFill>
                  <a:schemeClr val="accent2">
                    <a:lumMod val="40000"/>
                    <a:lumOff val="60000"/>
                  </a:schemeClr>
                </a:solidFill>
                <a:latin typeface="Roboto Mono"/>
                <a:ea typeface="Roboto Mono"/>
                <a:cs typeface="Roboto Mono"/>
                <a:sym typeface="Roboto Mono"/>
              </a:rPr>
              <a:t>Syntax</a:t>
            </a:r>
            <a:r>
              <a:rPr lang="en-US" sz="1800" dirty="0">
                <a:solidFill>
                  <a:schemeClr val="lt1"/>
                </a:solidFill>
                <a:ea typeface="Arial"/>
                <a:cs typeface="Arial"/>
                <a:sym typeface="Arial"/>
              </a:rPr>
              <a:t/>
            </a:r>
            <a:br>
              <a:rPr lang="en-US" sz="1800" dirty="0">
                <a:solidFill>
                  <a:schemeClr val="lt1"/>
                </a:solidFill>
                <a:ea typeface="Arial"/>
                <a:cs typeface="Arial"/>
                <a:sym typeface="Arial"/>
              </a:rPr>
            </a:br>
            <a:r>
              <a:rPr lang="en-US" sz="1800" dirty="0">
                <a:solidFill>
                  <a:schemeClr val="lt1"/>
                </a:solidFill>
                <a:latin typeface="Roboto Mono"/>
                <a:ea typeface="Roboto Mono"/>
                <a:cs typeface="Roboto Mono"/>
                <a:sym typeface="Roboto Mono"/>
              </a:rPr>
              <a:t>amass </a:t>
            </a:r>
            <a:r>
              <a:rPr lang="en-US" sz="1800" dirty="0" err="1">
                <a:solidFill>
                  <a:schemeClr val="lt1"/>
                </a:solidFill>
                <a:latin typeface="Roboto Mono"/>
                <a:ea typeface="Roboto Mono"/>
                <a:cs typeface="Roboto Mono"/>
                <a:sym typeface="Roboto Mono"/>
              </a:rPr>
              <a:t>enum</a:t>
            </a:r>
            <a:r>
              <a:rPr lang="en-US" sz="1800" dirty="0">
                <a:solidFill>
                  <a:schemeClr val="lt1"/>
                </a:solidFill>
                <a:latin typeface="Roboto Mono"/>
                <a:ea typeface="Roboto Mono"/>
                <a:cs typeface="Roboto Mono"/>
                <a:sym typeface="Roboto Mono"/>
              </a:rPr>
              <a:t> -d </a:t>
            </a:r>
            <a:r>
              <a:rPr lang="en-US" sz="1800" dirty="0" smtClean="0">
                <a:solidFill>
                  <a:schemeClr val="lt1"/>
                </a:solidFill>
                <a:latin typeface="Roboto Mono"/>
                <a:ea typeface="Roboto Mono"/>
                <a:cs typeface="Roboto Mono"/>
                <a:sym typeface="Roboto Mono"/>
              </a:rPr>
              <a:t>example.com</a:t>
            </a:r>
            <a:br>
              <a:rPr lang="en-US" sz="1800" dirty="0" smtClean="0">
                <a:solidFill>
                  <a:schemeClr val="lt1"/>
                </a:solidFill>
                <a:latin typeface="Roboto Mono"/>
                <a:ea typeface="Roboto Mono"/>
                <a:cs typeface="Roboto Mono"/>
                <a:sym typeface="Roboto Mono"/>
              </a:rPr>
            </a:br>
            <a:endParaRPr lang="en-US" sz="1800" dirty="0">
              <a:solidFill>
                <a:schemeClr val="lt1"/>
              </a:solidFill>
              <a:ea typeface="Arial"/>
              <a:cs typeface="Arial"/>
              <a:sym typeface="Arial"/>
            </a:endParaRPr>
          </a:p>
          <a:p>
            <a:pPr marL="914400" lvl="1" indent="-342900">
              <a:lnSpc>
                <a:spcPct val="115000"/>
              </a:lnSpc>
              <a:spcBef>
                <a:spcPts val="0"/>
              </a:spcBef>
              <a:buClr>
                <a:schemeClr val="lt1"/>
              </a:buClr>
              <a:buSzPts val="1800"/>
              <a:buFont typeface="Arial"/>
              <a:buChar char="○"/>
            </a:pPr>
            <a:r>
              <a:rPr lang="en-US" sz="1800" dirty="0">
                <a:solidFill>
                  <a:schemeClr val="lt1"/>
                </a:solidFill>
                <a:ea typeface="Arial"/>
                <a:cs typeface="Arial"/>
                <a:sym typeface="Arial"/>
              </a:rPr>
              <a:t>Website:</a:t>
            </a:r>
            <a:r>
              <a:rPr lang="en-US" sz="1800" dirty="0">
                <a:solidFill>
                  <a:schemeClr val="lt1"/>
                </a:solidFill>
                <a:uFill>
                  <a:noFill/>
                </a:u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800" u="sng" dirty="0" err="1">
                <a:solidFill>
                  <a:schemeClr val="lt1"/>
                </a:solidFill>
                <a:ea typeface="Arial"/>
                <a:cs typeface="Arial"/>
                <a:sym typeface="Arial"/>
                <a:hlinkClick r:id="rId2">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VirusTotal</a:t>
            </a:r>
            <a:r>
              <a:rPr lang="en-US" sz="1800" dirty="0">
                <a:solidFill>
                  <a:schemeClr val="lt1"/>
                </a:solidFill>
                <a:ea typeface="Arial"/>
                <a:cs typeface="Arial"/>
                <a:sym typeface="Arial"/>
              </a:rPr>
              <a:t> (for discovering subdomains via DNS records)</a:t>
            </a:r>
            <a:endParaRPr lang="en-US" dirty="0"/>
          </a:p>
        </p:txBody>
      </p:sp>
    </p:spTree>
    <p:extLst>
      <p:ext uri="{BB962C8B-B14F-4D97-AF65-F5344CB8AC3E}">
        <p14:creationId xmlns:p14="http://schemas.microsoft.com/office/powerpoint/2010/main" val="3905724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sz="4800" b="1" dirty="0">
                <a:solidFill>
                  <a:schemeClr val="accent2">
                    <a:lumMod val="60000"/>
                    <a:lumOff val="40000"/>
                  </a:schemeClr>
                </a:solidFill>
              </a:rPr>
              <a:t>Email &amp; Domain </a:t>
            </a:r>
            <a:r>
              <a:rPr lang="en" sz="4800" dirty="0"/>
              <a:t>Information Gathering</a:t>
            </a:r>
            <a:endParaRPr lang="en-US" dirty="0"/>
          </a:p>
        </p:txBody>
      </p:sp>
      <p:sp>
        <p:nvSpPr>
          <p:cNvPr id="3" name="Content Placeholder 2"/>
          <p:cNvSpPr>
            <a:spLocks noGrp="1"/>
          </p:cNvSpPr>
          <p:nvPr>
            <p:ph idx="1"/>
          </p:nvPr>
        </p:nvSpPr>
        <p:spPr/>
        <p:txBody>
          <a:bodyPr>
            <a:normAutofit/>
          </a:bodyPr>
          <a:lstStyle/>
          <a:p>
            <a:pPr lvl="0"/>
            <a:r>
              <a:rPr lang="en-US" dirty="0"/>
              <a:t>Information Gathering is the process of collecting essential data about the target domain or network. Information can be of various types, like subdomains of the target domain, DNS Information, Port Information, </a:t>
            </a:r>
            <a:r>
              <a:rPr lang="en-US" sz="3200" dirty="0"/>
              <a:t>ownership details, registration dates, server locations, and security </a:t>
            </a:r>
            <a:r>
              <a:rPr lang="en-US" sz="3200" dirty="0" smtClean="0"/>
              <a:t>configurations </a:t>
            </a:r>
            <a:r>
              <a:rPr lang="en-US" dirty="0" smtClean="0"/>
              <a:t>etc</a:t>
            </a:r>
            <a:r>
              <a:rPr lang="en-US" dirty="0"/>
              <a:t>. </a:t>
            </a:r>
          </a:p>
        </p:txBody>
      </p:sp>
    </p:spTree>
    <p:extLst>
      <p:ext uri="{BB962C8B-B14F-4D97-AF65-F5344CB8AC3E}">
        <p14:creationId xmlns:p14="http://schemas.microsoft.com/office/powerpoint/2010/main" val="306846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3800" b="1" dirty="0">
                <a:solidFill>
                  <a:schemeClr val="accent2">
                    <a:lumMod val="40000"/>
                    <a:lumOff val="60000"/>
                  </a:schemeClr>
                </a:solidFill>
              </a:rPr>
              <a:t>Enumeration of Network Services</a:t>
            </a:r>
            <a:endParaRPr lang="en-US" sz="3800" b="1" dirty="0">
              <a:solidFill>
                <a:schemeClr val="accent2">
                  <a:lumMod val="40000"/>
                  <a:lumOff val="60000"/>
                </a:schemeClr>
              </a:solidFill>
            </a:endParaRPr>
          </a:p>
        </p:txBody>
      </p:sp>
      <p:sp>
        <p:nvSpPr>
          <p:cNvPr id="4" name="Content Placeholder 3"/>
          <p:cNvSpPr>
            <a:spLocks noGrp="1"/>
          </p:cNvSpPr>
          <p:nvPr>
            <p:ph idx="1"/>
          </p:nvPr>
        </p:nvSpPr>
        <p:spPr>
          <a:xfrm>
            <a:off x="457200" y="1600200"/>
            <a:ext cx="7620000" cy="4648200"/>
          </a:xfrm>
        </p:spPr>
        <p:txBody>
          <a:bodyPr>
            <a:normAutofit fontScale="85000" lnSpcReduction="20000"/>
          </a:bodyPr>
          <a:lstStyle/>
          <a:p>
            <a:pPr marL="36576" lvl="0" indent="0">
              <a:buNone/>
            </a:pPr>
            <a:r>
              <a:rPr lang="en-US" sz="3200" dirty="0"/>
              <a:t>Enumeration of network services involves the process of identifying active services running on a network, such as web servers, FTP servers, email servers, and other types of networked applications. </a:t>
            </a:r>
            <a:r>
              <a:rPr lang="en-US" sz="3200" dirty="0" smtClean="0"/>
              <a:t/>
            </a:r>
            <a:br>
              <a:rPr lang="en-US" sz="3200" dirty="0" smtClean="0"/>
            </a:br>
            <a:r>
              <a:rPr lang="en-US" sz="3200" dirty="0" smtClean="0"/>
              <a:t>This </a:t>
            </a:r>
            <a:r>
              <a:rPr lang="en-US" sz="3200" dirty="0"/>
              <a:t>is typically done by scanning for open ports and then probing these ports to determine what services are running and what versions of the software are in use. </a:t>
            </a:r>
            <a:r>
              <a:rPr lang="en-US" sz="3200" dirty="0" smtClean="0"/>
              <a:t/>
            </a:r>
            <a:br>
              <a:rPr lang="en-US" sz="3200" dirty="0" smtClean="0"/>
            </a:br>
            <a:r>
              <a:rPr lang="en-US" sz="3200" dirty="0" smtClean="0"/>
              <a:t>This </a:t>
            </a:r>
            <a:r>
              <a:rPr lang="en-US" sz="3200" dirty="0"/>
              <a:t>step is crucial in both network administration for security assessment and penetration testing to identify potential vulnerabilities.</a:t>
            </a:r>
          </a:p>
          <a:p>
            <a:pPr marL="36576" indent="0">
              <a:buNone/>
            </a:pPr>
            <a:endParaRPr lang="en-US" dirty="0"/>
          </a:p>
        </p:txBody>
      </p:sp>
    </p:spTree>
    <p:extLst>
      <p:ext uri="{BB962C8B-B14F-4D97-AF65-F5344CB8AC3E}">
        <p14:creationId xmlns:p14="http://schemas.microsoft.com/office/powerpoint/2010/main" val="3936908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dirty="0">
                <a:solidFill>
                  <a:schemeClr val="accent2">
                    <a:lumMod val="40000"/>
                    <a:lumOff val="60000"/>
                  </a:schemeClr>
                </a:solidFill>
                <a:latin typeface="Arial"/>
                <a:ea typeface="Arial"/>
                <a:cs typeface="Arial"/>
                <a:sym typeface="Arial"/>
              </a:rPr>
              <a:t>Examples</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lstStyle/>
          <a:p>
            <a:pPr marL="127000" lvl="0" indent="0">
              <a:lnSpc>
                <a:spcPct val="115000"/>
              </a:lnSpc>
              <a:spcBef>
                <a:spcPts val="1200"/>
              </a:spcBef>
              <a:buClr>
                <a:schemeClr val="dk1"/>
              </a:buClr>
              <a:buSzPts val="1600"/>
              <a:buNone/>
            </a:pPr>
            <a:endParaRPr lang="en-US" sz="1600" b="1" dirty="0">
              <a:ea typeface="Arial"/>
              <a:cs typeface="Arial"/>
              <a:sym typeface="Arial"/>
            </a:endParaRPr>
          </a:p>
          <a:p>
            <a:pPr marL="127000" lvl="0" indent="0">
              <a:lnSpc>
                <a:spcPct val="115000"/>
              </a:lnSpc>
              <a:spcBef>
                <a:spcPts val="1200"/>
              </a:spcBef>
              <a:buClr>
                <a:schemeClr val="dk1"/>
              </a:buClr>
              <a:buSzPts val="1600"/>
              <a:buNone/>
            </a:pPr>
            <a:r>
              <a:rPr lang="en-US" sz="1600" b="1" dirty="0" smtClean="0">
                <a:solidFill>
                  <a:schemeClr val="accent2">
                    <a:lumMod val="40000"/>
                    <a:lumOff val="60000"/>
                  </a:schemeClr>
                </a:solidFill>
                <a:ea typeface="Arial"/>
                <a:cs typeface="Arial"/>
                <a:sym typeface="Arial"/>
              </a:rPr>
              <a:t>1- Port </a:t>
            </a:r>
            <a:r>
              <a:rPr lang="en-US" sz="1600" b="1" dirty="0">
                <a:solidFill>
                  <a:schemeClr val="accent2">
                    <a:lumMod val="40000"/>
                    <a:lumOff val="60000"/>
                  </a:schemeClr>
                </a:solidFill>
                <a:ea typeface="Arial"/>
                <a:cs typeface="Arial"/>
                <a:sym typeface="Arial"/>
              </a:rPr>
              <a:t>Scanning</a:t>
            </a:r>
            <a:r>
              <a:rPr lang="en-US" sz="1600" b="1" dirty="0" smtClean="0">
                <a:solidFill>
                  <a:schemeClr val="accent2">
                    <a:lumMod val="40000"/>
                    <a:lumOff val="60000"/>
                  </a:schemeClr>
                </a:solidFill>
                <a:ea typeface="Arial"/>
                <a:cs typeface="Arial"/>
                <a:sym typeface="Arial"/>
              </a:rPr>
              <a:t>:</a:t>
            </a:r>
            <a:r>
              <a:rPr lang="en-US" sz="1600" dirty="0" smtClean="0">
                <a:ea typeface="Arial"/>
                <a:cs typeface="Arial"/>
                <a:sym typeface="Arial"/>
              </a:rPr>
              <a:t/>
            </a:r>
            <a:br>
              <a:rPr lang="en-US" sz="1600" dirty="0" smtClean="0">
                <a:ea typeface="Arial"/>
                <a:cs typeface="Arial"/>
                <a:sym typeface="Arial"/>
              </a:rPr>
            </a:br>
            <a:endParaRPr lang="en-US" sz="1600" dirty="0">
              <a:ea typeface="Arial"/>
              <a:cs typeface="Arial"/>
              <a:sym typeface="Arial"/>
            </a:endParaRPr>
          </a:p>
          <a:p>
            <a:pPr marL="914400" lvl="1" indent="-330200">
              <a:lnSpc>
                <a:spcPct val="115000"/>
              </a:lnSpc>
              <a:spcBef>
                <a:spcPts val="0"/>
              </a:spcBef>
              <a:buClr>
                <a:schemeClr val="lt1"/>
              </a:buClr>
              <a:buSzPts val="1600"/>
              <a:buFont typeface="Arial"/>
              <a:buChar char="○"/>
            </a:pPr>
            <a:r>
              <a:rPr lang="en-US" sz="1600" dirty="0">
                <a:solidFill>
                  <a:schemeClr val="lt1"/>
                </a:solidFill>
                <a:ea typeface="Arial"/>
                <a:cs typeface="Arial"/>
                <a:sym typeface="Arial"/>
              </a:rPr>
              <a:t>Example: Scanning a network using </a:t>
            </a:r>
            <a:r>
              <a:rPr lang="en-US" sz="1600" dirty="0" err="1">
                <a:solidFill>
                  <a:schemeClr val="lt1"/>
                </a:solidFill>
                <a:ea typeface="Arial"/>
                <a:cs typeface="Arial"/>
                <a:sym typeface="Arial"/>
              </a:rPr>
              <a:t>Nmap</a:t>
            </a:r>
            <a:r>
              <a:rPr lang="en-US" sz="1600" dirty="0">
                <a:solidFill>
                  <a:schemeClr val="lt1"/>
                </a:solidFill>
                <a:ea typeface="Arial"/>
                <a:cs typeface="Arial"/>
                <a:sym typeface="Arial"/>
              </a:rPr>
              <a:t> reveals that ports 22 (SSH), 80 (HTTP), and 443 (HTTPS) are open on a server, indicating that these services are running</a:t>
            </a:r>
            <a:r>
              <a:rPr lang="en-US" sz="1600" dirty="0" smtClean="0">
                <a:solidFill>
                  <a:schemeClr val="lt1"/>
                </a:solidFill>
                <a:ea typeface="Arial"/>
                <a:cs typeface="Arial"/>
                <a:sym typeface="Arial"/>
              </a:rPr>
              <a:t>.</a:t>
            </a:r>
            <a:br>
              <a:rPr lang="en-US" sz="1600" dirty="0" smtClean="0">
                <a:solidFill>
                  <a:schemeClr val="lt1"/>
                </a:solidFill>
                <a:ea typeface="Arial"/>
                <a:cs typeface="Arial"/>
                <a:sym typeface="Arial"/>
              </a:rPr>
            </a:br>
            <a:endParaRPr lang="en-US" sz="1600" dirty="0">
              <a:solidFill>
                <a:schemeClr val="lt1"/>
              </a:solidFill>
              <a:ea typeface="Arial"/>
              <a:cs typeface="Arial"/>
              <a:sym typeface="Arial"/>
            </a:endParaRPr>
          </a:p>
          <a:p>
            <a:pPr marL="914400" lvl="1" indent="-330200">
              <a:lnSpc>
                <a:spcPct val="115000"/>
              </a:lnSpc>
              <a:spcBef>
                <a:spcPts val="0"/>
              </a:spcBef>
              <a:buClr>
                <a:schemeClr val="lt1"/>
              </a:buClr>
              <a:buSzPts val="1600"/>
              <a:buFont typeface="Arial"/>
              <a:buChar char="○"/>
            </a:pPr>
            <a:r>
              <a:rPr lang="en-US" sz="1600" dirty="0">
                <a:solidFill>
                  <a:schemeClr val="lt1"/>
                </a:solidFill>
                <a:ea typeface="Arial"/>
                <a:cs typeface="Arial"/>
                <a:sym typeface="Arial"/>
              </a:rPr>
              <a:t>Example: A network scan shows that port 3306 (MySQL) is open on a database server, providing insight into the services that could be targeted or secured</a:t>
            </a:r>
            <a:endParaRPr lang="en-US" dirty="0"/>
          </a:p>
        </p:txBody>
      </p:sp>
    </p:spTree>
    <p:extLst>
      <p:ext uri="{BB962C8B-B14F-4D97-AF65-F5344CB8AC3E}">
        <p14:creationId xmlns:p14="http://schemas.microsoft.com/office/powerpoint/2010/main" val="2399123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400" b="1" dirty="0">
                <a:solidFill>
                  <a:schemeClr val="accent2">
                    <a:lumMod val="40000"/>
                    <a:lumOff val="60000"/>
                  </a:schemeClr>
                </a:solidFill>
                <a:latin typeface="Arial"/>
                <a:ea typeface="Arial"/>
                <a:cs typeface="Arial"/>
                <a:sym typeface="Arial"/>
              </a:rPr>
              <a:t>Examples</a:t>
            </a:r>
            <a:endParaRPr lang="en-US" b="1" u="sng" dirty="0">
              <a:solidFill>
                <a:schemeClr val="accent2">
                  <a:lumMod val="40000"/>
                  <a:lumOff val="60000"/>
                </a:schemeClr>
              </a:solidFill>
            </a:endParaRPr>
          </a:p>
        </p:txBody>
      </p:sp>
      <p:sp>
        <p:nvSpPr>
          <p:cNvPr id="3" name="Content Placeholder 2"/>
          <p:cNvSpPr>
            <a:spLocks noGrp="1"/>
          </p:cNvSpPr>
          <p:nvPr>
            <p:ph idx="1"/>
          </p:nvPr>
        </p:nvSpPr>
        <p:spPr/>
        <p:txBody>
          <a:bodyPr/>
          <a:lstStyle/>
          <a:p>
            <a:pPr marL="127000" lvl="0" indent="0">
              <a:lnSpc>
                <a:spcPct val="115000"/>
              </a:lnSpc>
              <a:spcBef>
                <a:spcPts val="0"/>
              </a:spcBef>
              <a:buClr>
                <a:srgbClr val="000000"/>
              </a:buClr>
              <a:buSzPts val="1600"/>
              <a:buNone/>
            </a:pPr>
            <a:endParaRPr lang="en-US" sz="1600" b="1" dirty="0">
              <a:solidFill>
                <a:srgbClr val="000000"/>
              </a:solidFill>
              <a:ea typeface="Arial"/>
              <a:cs typeface="Arial"/>
              <a:sym typeface="Arial"/>
            </a:endParaRPr>
          </a:p>
          <a:p>
            <a:pPr marL="127000" lvl="0" indent="0">
              <a:lnSpc>
                <a:spcPct val="115000"/>
              </a:lnSpc>
              <a:spcBef>
                <a:spcPts val="0"/>
              </a:spcBef>
              <a:buClr>
                <a:srgbClr val="000000"/>
              </a:buClr>
              <a:buSzPts val="1600"/>
              <a:buNone/>
            </a:pPr>
            <a:endParaRPr lang="en-US" sz="1600" b="1" dirty="0" smtClean="0">
              <a:solidFill>
                <a:srgbClr val="000000"/>
              </a:solidFill>
              <a:ea typeface="Arial"/>
              <a:cs typeface="Arial"/>
              <a:sym typeface="Arial"/>
            </a:endParaRPr>
          </a:p>
          <a:p>
            <a:pPr marL="469900" lvl="0" indent="-342900">
              <a:lnSpc>
                <a:spcPct val="115000"/>
              </a:lnSpc>
              <a:spcBef>
                <a:spcPts val="0"/>
              </a:spcBef>
              <a:buClr>
                <a:srgbClr val="000000"/>
              </a:buClr>
              <a:buSzPts val="1600"/>
              <a:buAutoNum type="arabicPeriod" startAt="2"/>
            </a:pPr>
            <a:r>
              <a:rPr lang="en-US" sz="1600" b="1" dirty="0" smtClean="0">
                <a:solidFill>
                  <a:schemeClr val="accent2">
                    <a:lumMod val="40000"/>
                    <a:lumOff val="60000"/>
                  </a:schemeClr>
                </a:solidFill>
                <a:ea typeface="Arial"/>
                <a:cs typeface="Arial"/>
                <a:sym typeface="Arial"/>
              </a:rPr>
              <a:t>Service </a:t>
            </a:r>
            <a:r>
              <a:rPr lang="en-US" sz="1600" b="1" dirty="0">
                <a:solidFill>
                  <a:schemeClr val="accent2">
                    <a:lumMod val="40000"/>
                    <a:lumOff val="60000"/>
                  </a:schemeClr>
                </a:solidFill>
                <a:ea typeface="Arial"/>
                <a:cs typeface="Arial"/>
                <a:sym typeface="Arial"/>
              </a:rPr>
              <a:t>Version Detection</a:t>
            </a:r>
            <a:r>
              <a:rPr lang="en-US" sz="1600" dirty="0" smtClean="0">
                <a:solidFill>
                  <a:schemeClr val="accent2">
                    <a:lumMod val="40000"/>
                    <a:lumOff val="60000"/>
                  </a:schemeClr>
                </a:solidFill>
                <a:ea typeface="Arial"/>
                <a:cs typeface="Arial"/>
                <a:sym typeface="Arial"/>
              </a:rPr>
              <a:t>:</a:t>
            </a:r>
          </a:p>
          <a:p>
            <a:pPr marL="469900" lvl="0" indent="-342900">
              <a:lnSpc>
                <a:spcPct val="115000"/>
              </a:lnSpc>
              <a:spcBef>
                <a:spcPts val="0"/>
              </a:spcBef>
              <a:buClr>
                <a:srgbClr val="000000"/>
              </a:buClr>
              <a:buSzPts val="1600"/>
              <a:buAutoNum type="arabicPeriod" startAt="2"/>
            </a:pPr>
            <a:endParaRPr lang="en-US" sz="1600" dirty="0">
              <a:solidFill>
                <a:schemeClr val="accent2">
                  <a:lumMod val="40000"/>
                  <a:lumOff val="60000"/>
                </a:schemeClr>
              </a:solidFill>
              <a:ea typeface="Arial"/>
              <a:cs typeface="Arial"/>
              <a:sym typeface="Arial"/>
            </a:endParaRPr>
          </a:p>
          <a:p>
            <a:pPr marL="914400" lvl="1" indent="-330200">
              <a:lnSpc>
                <a:spcPct val="115000"/>
              </a:lnSpc>
              <a:spcBef>
                <a:spcPts val="0"/>
              </a:spcBef>
              <a:buClr>
                <a:schemeClr val="lt1"/>
              </a:buClr>
              <a:buSzPts val="1600"/>
              <a:buFont typeface="Arial"/>
              <a:buChar char="○"/>
            </a:pPr>
            <a:r>
              <a:rPr lang="en-US" sz="1600" dirty="0">
                <a:solidFill>
                  <a:schemeClr val="lt1"/>
                </a:solidFill>
                <a:ea typeface="Arial"/>
                <a:cs typeface="Arial"/>
                <a:sym typeface="Arial"/>
              </a:rPr>
              <a:t>Example: Using </a:t>
            </a:r>
            <a:r>
              <a:rPr lang="en-US" sz="1600" dirty="0" err="1">
                <a:solidFill>
                  <a:schemeClr val="lt1"/>
                </a:solidFill>
                <a:ea typeface="Arial"/>
                <a:cs typeface="Arial"/>
                <a:sym typeface="Arial"/>
              </a:rPr>
              <a:t>Nmap</a:t>
            </a:r>
            <a:r>
              <a:rPr lang="en-US" sz="1600" dirty="0">
                <a:solidFill>
                  <a:schemeClr val="lt1"/>
                </a:solidFill>
                <a:ea typeface="Arial"/>
                <a:cs typeface="Arial"/>
                <a:sym typeface="Arial"/>
              </a:rPr>
              <a:t> with version detection (</a:t>
            </a:r>
            <a:r>
              <a:rPr lang="en-US" sz="1600" dirty="0">
                <a:solidFill>
                  <a:schemeClr val="lt1"/>
                </a:solidFill>
                <a:latin typeface="Roboto Mono"/>
                <a:ea typeface="Roboto Mono"/>
                <a:cs typeface="Roboto Mono"/>
                <a:sym typeface="Roboto Mono"/>
              </a:rPr>
              <a:t>-</a:t>
            </a:r>
            <a:r>
              <a:rPr lang="en-US" sz="1600" dirty="0" err="1">
                <a:solidFill>
                  <a:schemeClr val="lt1"/>
                </a:solidFill>
                <a:latin typeface="Roboto Mono"/>
                <a:ea typeface="Roboto Mono"/>
                <a:cs typeface="Roboto Mono"/>
                <a:sym typeface="Roboto Mono"/>
              </a:rPr>
              <a:t>sV</a:t>
            </a:r>
            <a:r>
              <a:rPr lang="en-US" sz="1600" dirty="0">
                <a:solidFill>
                  <a:schemeClr val="lt1"/>
                </a:solidFill>
                <a:ea typeface="Arial"/>
                <a:cs typeface="Arial"/>
                <a:sym typeface="Arial"/>
              </a:rPr>
              <a:t>), it is identified that the HTTP service on port 80 is running Apache 2.4.41</a:t>
            </a:r>
            <a:r>
              <a:rPr lang="en-US" sz="1600" dirty="0" smtClean="0">
                <a:solidFill>
                  <a:schemeClr val="lt1"/>
                </a:solidFill>
                <a:ea typeface="Arial"/>
                <a:cs typeface="Arial"/>
                <a:sym typeface="Arial"/>
              </a:rPr>
              <a:t>.</a:t>
            </a:r>
          </a:p>
          <a:p>
            <a:pPr marL="914400" lvl="1" indent="-330200">
              <a:lnSpc>
                <a:spcPct val="115000"/>
              </a:lnSpc>
              <a:spcBef>
                <a:spcPts val="0"/>
              </a:spcBef>
              <a:buClr>
                <a:schemeClr val="lt1"/>
              </a:buClr>
              <a:buSzPts val="1600"/>
              <a:buFont typeface="Arial"/>
              <a:buChar char="○"/>
            </a:pPr>
            <a:endParaRPr lang="en-US" sz="1600" dirty="0">
              <a:solidFill>
                <a:schemeClr val="lt1"/>
              </a:solidFill>
              <a:ea typeface="Arial"/>
              <a:cs typeface="Arial"/>
              <a:sym typeface="Arial"/>
            </a:endParaRPr>
          </a:p>
          <a:p>
            <a:pPr marL="584200" lvl="1" indent="0">
              <a:lnSpc>
                <a:spcPct val="115000"/>
              </a:lnSpc>
              <a:spcBef>
                <a:spcPts val="0"/>
              </a:spcBef>
              <a:buClr>
                <a:schemeClr val="lt1"/>
              </a:buClr>
              <a:buSzPts val="1600"/>
              <a:buNone/>
            </a:pPr>
            <a:endParaRPr lang="en-US" sz="1600" dirty="0">
              <a:solidFill>
                <a:schemeClr val="lt1"/>
              </a:solidFill>
              <a:ea typeface="Arial"/>
              <a:cs typeface="Arial"/>
              <a:sym typeface="Arial"/>
            </a:endParaRPr>
          </a:p>
          <a:p>
            <a:pPr marL="914400" lvl="1" indent="-330200">
              <a:lnSpc>
                <a:spcPct val="115000"/>
              </a:lnSpc>
              <a:spcBef>
                <a:spcPts val="0"/>
              </a:spcBef>
              <a:buClr>
                <a:schemeClr val="lt1"/>
              </a:buClr>
              <a:buSzPts val="1600"/>
              <a:buFont typeface="Arial"/>
              <a:buChar char="○"/>
            </a:pPr>
            <a:r>
              <a:rPr lang="en-US" sz="1600" dirty="0">
                <a:solidFill>
                  <a:schemeClr val="lt1"/>
                </a:solidFill>
                <a:ea typeface="Arial"/>
                <a:cs typeface="Arial"/>
                <a:sym typeface="Arial"/>
              </a:rPr>
              <a:t>Example: A version scan reveals that the SSH service on port 22 is running </a:t>
            </a:r>
            <a:r>
              <a:rPr lang="en-US" sz="1600" dirty="0" err="1">
                <a:solidFill>
                  <a:schemeClr val="lt1"/>
                </a:solidFill>
                <a:ea typeface="Arial"/>
                <a:cs typeface="Arial"/>
                <a:sym typeface="Arial"/>
              </a:rPr>
              <a:t>OpenSSH</a:t>
            </a:r>
            <a:r>
              <a:rPr lang="en-US" sz="1600" dirty="0">
                <a:solidFill>
                  <a:schemeClr val="lt1"/>
                </a:solidFill>
                <a:ea typeface="Arial"/>
                <a:cs typeface="Arial"/>
                <a:sym typeface="Arial"/>
              </a:rPr>
              <a:t> 7.9, which can then be checked for known vulnerabilities.</a:t>
            </a:r>
            <a:endParaRPr lang="en-US" dirty="0"/>
          </a:p>
        </p:txBody>
      </p:sp>
    </p:spTree>
    <p:extLst>
      <p:ext uri="{BB962C8B-B14F-4D97-AF65-F5344CB8AC3E}">
        <p14:creationId xmlns:p14="http://schemas.microsoft.com/office/powerpoint/2010/main" val="732659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3600" b="1" dirty="0">
                <a:solidFill>
                  <a:schemeClr val="accent2">
                    <a:lumMod val="40000"/>
                    <a:lumOff val="60000"/>
                  </a:schemeClr>
                </a:solidFill>
                <a:latin typeface="Arial"/>
                <a:ea typeface="Arial"/>
                <a:cs typeface="Arial"/>
                <a:sym typeface="Arial"/>
              </a:rPr>
              <a:t>Techniques and Tools/Websites</a:t>
            </a:r>
            <a:endParaRPr lang="en-US" sz="3600" dirty="0">
              <a:solidFill>
                <a:schemeClr val="accent2">
                  <a:lumMod val="40000"/>
                  <a:lumOff val="60000"/>
                </a:schemeClr>
              </a:solidFill>
            </a:endParaRPr>
          </a:p>
        </p:txBody>
      </p:sp>
      <p:sp>
        <p:nvSpPr>
          <p:cNvPr id="3" name="Content Placeholder 2"/>
          <p:cNvSpPr>
            <a:spLocks noGrp="1"/>
          </p:cNvSpPr>
          <p:nvPr>
            <p:ph idx="1"/>
          </p:nvPr>
        </p:nvSpPr>
        <p:spPr/>
        <p:txBody>
          <a:bodyPr/>
          <a:lstStyle/>
          <a:p>
            <a:pPr marL="133350" lvl="0" indent="0">
              <a:lnSpc>
                <a:spcPct val="115000"/>
              </a:lnSpc>
              <a:spcBef>
                <a:spcPts val="1200"/>
              </a:spcBef>
              <a:buClr>
                <a:srgbClr val="000000"/>
              </a:buClr>
              <a:buSzPts val="1500"/>
              <a:buNone/>
            </a:pPr>
            <a:endParaRPr lang="en-US" sz="1500" b="1" dirty="0">
              <a:solidFill>
                <a:srgbClr val="000000"/>
              </a:solidFill>
              <a:ea typeface="Arial"/>
              <a:cs typeface="Arial"/>
              <a:sym typeface="Arial"/>
            </a:endParaRPr>
          </a:p>
          <a:p>
            <a:pPr marL="133350" lvl="0" indent="0">
              <a:lnSpc>
                <a:spcPct val="115000"/>
              </a:lnSpc>
              <a:spcBef>
                <a:spcPts val="1200"/>
              </a:spcBef>
              <a:buClr>
                <a:srgbClr val="000000"/>
              </a:buClr>
              <a:buSzPts val="1500"/>
              <a:buNone/>
            </a:pPr>
            <a:r>
              <a:rPr lang="en-US" sz="1500" b="1" dirty="0" smtClean="0">
                <a:solidFill>
                  <a:schemeClr val="accent2">
                    <a:lumMod val="40000"/>
                    <a:lumOff val="60000"/>
                  </a:schemeClr>
                </a:solidFill>
                <a:ea typeface="Arial"/>
                <a:cs typeface="Arial"/>
                <a:sym typeface="Arial"/>
              </a:rPr>
              <a:t>1.   Port </a:t>
            </a:r>
            <a:r>
              <a:rPr lang="en-US" sz="1500" b="1" dirty="0">
                <a:solidFill>
                  <a:schemeClr val="accent2">
                    <a:lumMod val="40000"/>
                    <a:lumOff val="60000"/>
                  </a:schemeClr>
                </a:solidFill>
                <a:ea typeface="Arial"/>
                <a:cs typeface="Arial"/>
                <a:sym typeface="Arial"/>
              </a:rPr>
              <a:t>Scanning</a:t>
            </a:r>
            <a:r>
              <a:rPr lang="en-US" sz="1500" dirty="0" smtClean="0">
                <a:solidFill>
                  <a:schemeClr val="accent2">
                    <a:lumMod val="40000"/>
                    <a:lumOff val="60000"/>
                  </a:schemeClr>
                </a:solidFill>
                <a:ea typeface="Arial"/>
                <a:cs typeface="Arial"/>
                <a:sym typeface="Arial"/>
              </a:rPr>
              <a:t>:</a:t>
            </a:r>
            <a:br>
              <a:rPr lang="en-US" sz="1500" dirty="0" smtClean="0">
                <a:solidFill>
                  <a:schemeClr val="accent2">
                    <a:lumMod val="40000"/>
                    <a:lumOff val="60000"/>
                  </a:schemeClr>
                </a:solidFill>
                <a:ea typeface="Arial"/>
                <a:cs typeface="Arial"/>
                <a:sym typeface="Arial"/>
              </a:rPr>
            </a:br>
            <a:endParaRPr lang="en-US" sz="1500" dirty="0">
              <a:solidFill>
                <a:schemeClr val="accent2">
                  <a:lumMod val="40000"/>
                  <a:lumOff val="60000"/>
                </a:schemeClr>
              </a:solidFill>
              <a:ea typeface="Arial"/>
              <a:cs typeface="Arial"/>
              <a:sym typeface="Arial"/>
            </a:endParaRPr>
          </a:p>
          <a:p>
            <a:pPr marL="914400" lvl="1" indent="-323850">
              <a:lnSpc>
                <a:spcPct val="115000"/>
              </a:lnSpc>
              <a:spcBef>
                <a:spcPts val="0"/>
              </a:spcBef>
              <a:buClr>
                <a:schemeClr val="lt1"/>
              </a:buClr>
              <a:buSzPts val="1500"/>
              <a:buFont typeface="Arial"/>
              <a:buChar char="○"/>
            </a:pPr>
            <a:r>
              <a:rPr lang="en-US" sz="1500" b="1" dirty="0">
                <a:solidFill>
                  <a:schemeClr val="accent2">
                    <a:lumMod val="40000"/>
                    <a:lumOff val="60000"/>
                  </a:schemeClr>
                </a:solidFill>
                <a:ea typeface="Arial"/>
                <a:cs typeface="Arial"/>
                <a:sym typeface="Arial"/>
              </a:rPr>
              <a:t>Techniques</a:t>
            </a:r>
            <a:r>
              <a:rPr lang="en-US" sz="1500" dirty="0">
                <a:solidFill>
                  <a:schemeClr val="accent2">
                    <a:lumMod val="40000"/>
                    <a:lumOff val="60000"/>
                  </a:schemeClr>
                </a:solidFill>
                <a:ea typeface="Arial"/>
                <a:cs typeface="Arial"/>
                <a:sym typeface="Arial"/>
              </a:rPr>
              <a:t>: </a:t>
            </a:r>
            <a:r>
              <a:rPr lang="en-US" sz="1500" dirty="0" smtClean="0">
                <a:solidFill>
                  <a:schemeClr val="lt1"/>
                </a:solidFill>
                <a:ea typeface="Arial"/>
                <a:cs typeface="Arial"/>
                <a:sym typeface="Arial"/>
              </a:rPr>
              <a:t/>
            </a:r>
            <a:br>
              <a:rPr lang="en-US" sz="1500" dirty="0" smtClean="0">
                <a:solidFill>
                  <a:schemeClr val="lt1"/>
                </a:solidFill>
                <a:ea typeface="Arial"/>
                <a:cs typeface="Arial"/>
                <a:sym typeface="Arial"/>
              </a:rPr>
            </a:br>
            <a:r>
              <a:rPr lang="en-US" sz="1500" dirty="0" smtClean="0">
                <a:solidFill>
                  <a:schemeClr val="lt1"/>
                </a:solidFill>
                <a:ea typeface="Arial"/>
                <a:cs typeface="Arial"/>
                <a:sym typeface="Arial"/>
              </a:rPr>
              <a:t>Scanning </a:t>
            </a:r>
            <a:r>
              <a:rPr lang="en-US" sz="1500" dirty="0">
                <a:solidFill>
                  <a:schemeClr val="lt1"/>
                </a:solidFill>
                <a:ea typeface="Arial"/>
                <a:cs typeface="Arial"/>
                <a:sym typeface="Arial"/>
              </a:rPr>
              <a:t>a network for open ports to identify active services</a:t>
            </a:r>
            <a:r>
              <a:rPr lang="en-US" sz="1500" dirty="0" smtClean="0">
                <a:solidFill>
                  <a:schemeClr val="lt1"/>
                </a:solidFill>
                <a:ea typeface="Arial"/>
                <a:cs typeface="Arial"/>
                <a:sym typeface="Arial"/>
              </a:rPr>
              <a:t>.</a:t>
            </a:r>
            <a:br>
              <a:rPr lang="en-US" sz="1500" dirty="0" smtClean="0">
                <a:solidFill>
                  <a:schemeClr val="lt1"/>
                </a:solidFill>
                <a:ea typeface="Arial"/>
                <a:cs typeface="Arial"/>
                <a:sym typeface="Arial"/>
              </a:rPr>
            </a:br>
            <a:endParaRPr lang="en-US" sz="1500" dirty="0">
              <a:solidFill>
                <a:schemeClr val="lt1"/>
              </a:solidFill>
              <a:ea typeface="Arial"/>
              <a:cs typeface="Arial"/>
              <a:sym typeface="Arial"/>
            </a:endParaRPr>
          </a:p>
          <a:p>
            <a:pPr marL="914400" lvl="1" indent="-323850">
              <a:lnSpc>
                <a:spcPct val="115000"/>
              </a:lnSpc>
              <a:spcBef>
                <a:spcPts val="0"/>
              </a:spcBef>
              <a:buClr>
                <a:schemeClr val="lt1"/>
              </a:buClr>
              <a:buSzPts val="1500"/>
              <a:buFont typeface="Arial"/>
              <a:buChar char="○"/>
            </a:pPr>
            <a:r>
              <a:rPr lang="en-US" sz="1500" b="1" dirty="0" smtClean="0">
                <a:solidFill>
                  <a:schemeClr val="accent2">
                    <a:lumMod val="40000"/>
                    <a:lumOff val="60000"/>
                  </a:schemeClr>
                </a:solidFill>
                <a:ea typeface="Arial"/>
                <a:cs typeface="Arial"/>
                <a:sym typeface="Arial"/>
              </a:rPr>
              <a:t>Tools/Websites</a:t>
            </a:r>
            <a:r>
              <a:rPr lang="en-US" sz="1500" dirty="0" smtClean="0">
                <a:solidFill>
                  <a:schemeClr val="accent2">
                    <a:lumMod val="40000"/>
                    <a:lumOff val="60000"/>
                  </a:schemeClr>
                </a:solidFill>
                <a:ea typeface="Arial"/>
                <a:cs typeface="Arial"/>
                <a:sym typeface="Arial"/>
              </a:rPr>
              <a:t>:</a:t>
            </a:r>
            <a:br>
              <a:rPr lang="en-US" sz="1500" dirty="0" smtClean="0">
                <a:solidFill>
                  <a:schemeClr val="accent2">
                    <a:lumMod val="40000"/>
                    <a:lumOff val="60000"/>
                  </a:schemeClr>
                </a:solidFill>
                <a:ea typeface="Arial"/>
                <a:cs typeface="Arial"/>
                <a:sym typeface="Arial"/>
              </a:rPr>
            </a:br>
            <a:endParaRPr lang="en-US" sz="1500" dirty="0">
              <a:solidFill>
                <a:schemeClr val="accent2">
                  <a:lumMod val="40000"/>
                  <a:lumOff val="60000"/>
                </a:schemeClr>
              </a:solidFill>
              <a:ea typeface="Arial"/>
              <a:cs typeface="Arial"/>
              <a:sym typeface="Arial"/>
            </a:endParaRPr>
          </a:p>
          <a:p>
            <a:pPr marL="914400" lvl="1" indent="-323850">
              <a:lnSpc>
                <a:spcPct val="115000"/>
              </a:lnSpc>
              <a:spcBef>
                <a:spcPts val="0"/>
              </a:spcBef>
              <a:buClr>
                <a:schemeClr val="lt1"/>
              </a:buClr>
              <a:buSzPts val="1500"/>
              <a:buFont typeface="Arial"/>
              <a:buChar char="○"/>
            </a:pPr>
            <a:r>
              <a:rPr lang="en-US" sz="1500" b="1" dirty="0" err="1">
                <a:solidFill>
                  <a:schemeClr val="accent2">
                    <a:lumMod val="40000"/>
                    <a:lumOff val="60000"/>
                  </a:schemeClr>
                </a:solidFill>
                <a:ea typeface="Arial"/>
                <a:cs typeface="Arial"/>
                <a:sym typeface="Arial"/>
              </a:rPr>
              <a:t>Nmap</a:t>
            </a:r>
            <a:r>
              <a:rPr lang="en-US" sz="1500" dirty="0">
                <a:solidFill>
                  <a:schemeClr val="accent2">
                    <a:lumMod val="40000"/>
                    <a:lumOff val="60000"/>
                  </a:schemeClr>
                </a:solidFill>
                <a:ea typeface="Arial"/>
                <a:cs typeface="Arial"/>
                <a:sym typeface="Arial"/>
              </a:rPr>
              <a:t>:</a:t>
            </a:r>
            <a:r>
              <a:rPr lang="en-US" sz="1500" dirty="0">
                <a:solidFill>
                  <a:schemeClr val="lt1"/>
                </a:solidFill>
                <a:ea typeface="Arial"/>
                <a:cs typeface="Arial"/>
                <a:sym typeface="Arial"/>
              </a:rPr>
              <a:t/>
            </a:r>
            <a:br>
              <a:rPr lang="en-US" sz="1500" dirty="0">
                <a:solidFill>
                  <a:schemeClr val="lt1"/>
                </a:solidFill>
                <a:ea typeface="Arial"/>
                <a:cs typeface="Arial"/>
                <a:sym typeface="Arial"/>
              </a:rPr>
            </a:br>
            <a:r>
              <a:rPr lang="en-US" sz="1500" dirty="0" err="1">
                <a:solidFill>
                  <a:schemeClr val="lt1"/>
                </a:solidFill>
                <a:latin typeface="Roboto Mono"/>
                <a:ea typeface="Roboto Mono"/>
                <a:cs typeface="Roboto Mono"/>
                <a:sym typeface="Roboto Mono"/>
              </a:rPr>
              <a:t>nmap</a:t>
            </a:r>
            <a:r>
              <a:rPr lang="en-US" sz="1500" dirty="0">
                <a:solidFill>
                  <a:schemeClr val="lt1"/>
                </a:solidFill>
                <a:latin typeface="Roboto Mono"/>
                <a:ea typeface="Roboto Mono"/>
                <a:cs typeface="Roboto Mono"/>
                <a:sym typeface="Roboto Mono"/>
              </a:rPr>
              <a:t> -p 1-65535 </a:t>
            </a:r>
            <a:r>
              <a:rPr lang="en-US" sz="1500" dirty="0" smtClean="0">
                <a:solidFill>
                  <a:schemeClr val="lt1"/>
                </a:solidFill>
                <a:latin typeface="Roboto Mono"/>
                <a:ea typeface="Roboto Mono"/>
                <a:cs typeface="Roboto Mono"/>
                <a:sym typeface="Roboto Mono"/>
              </a:rPr>
              <a:t>example.com</a:t>
            </a:r>
            <a:br>
              <a:rPr lang="en-US" sz="1500" dirty="0" smtClean="0">
                <a:solidFill>
                  <a:schemeClr val="lt1"/>
                </a:solidFill>
                <a:latin typeface="Roboto Mono"/>
                <a:ea typeface="Roboto Mono"/>
                <a:cs typeface="Roboto Mono"/>
                <a:sym typeface="Roboto Mono"/>
              </a:rPr>
            </a:br>
            <a:endParaRPr lang="en-US" sz="1500" dirty="0">
              <a:solidFill>
                <a:schemeClr val="lt1"/>
              </a:solidFill>
              <a:ea typeface="Arial"/>
              <a:cs typeface="Arial"/>
              <a:sym typeface="Arial"/>
            </a:endParaRPr>
          </a:p>
          <a:p>
            <a:pPr marL="914400" lvl="1" indent="-323850">
              <a:lnSpc>
                <a:spcPct val="115000"/>
              </a:lnSpc>
              <a:spcBef>
                <a:spcPts val="0"/>
              </a:spcBef>
              <a:buClr>
                <a:schemeClr val="lt1"/>
              </a:buClr>
              <a:buSzPts val="1500"/>
              <a:buFont typeface="Arial"/>
              <a:buChar char="○"/>
            </a:pPr>
            <a:r>
              <a:rPr lang="en-US" sz="1500" b="1" dirty="0" err="1">
                <a:solidFill>
                  <a:schemeClr val="accent2">
                    <a:lumMod val="40000"/>
                    <a:lumOff val="60000"/>
                  </a:schemeClr>
                </a:solidFill>
                <a:ea typeface="Arial"/>
                <a:cs typeface="Arial"/>
                <a:sym typeface="Arial"/>
              </a:rPr>
              <a:t>Masscan</a:t>
            </a:r>
            <a:r>
              <a:rPr lang="en-US" sz="1500" dirty="0">
                <a:solidFill>
                  <a:schemeClr val="accent2">
                    <a:lumMod val="40000"/>
                    <a:lumOff val="60000"/>
                  </a:schemeClr>
                </a:solidFill>
                <a:ea typeface="Arial"/>
                <a:cs typeface="Arial"/>
                <a:sym typeface="Arial"/>
              </a:rPr>
              <a:t> </a:t>
            </a:r>
            <a:r>
              <a:rPr lang="en-US" sz="1500" dirty="0">
                <a:solidFill>
                  <a:schemeClr val="lt1"/>
                </a:solidFill>
                <a:ea typeface="Arial"/>
                <a:cs typeface="Arial"/>
                <a:sym typeface="Arial"/>
              </a:rPr>
              <a:t>(for very large networks or fast scans):</a:t>
            </a:r>
            <a:br>
              <a:rPr lang="en-US" sz="1500" dirty="0">
                <a:solidFill>
                  <a:schemeClr val="lt1"/>
                </a:solidFill>
                <a:ea typeface="Arial"/>
                <a:cs typeface="Arial"/>
                <a:sym typeface="Arial"/>
              </a:rPr>
            </a:br>
            <a:r>
              <a:rPr lang="en-US" sz="1500" dirty="0" err="1">
                <a:solidFill>
                  <a:schemeClr val="lt1"/>
                </a:solidFill>
                <a:latin typeface="Roboto Mono"/>
                <a:ea typeface="Roboto Mono"/>
                <a:cs typeface="Roboto Mono"/>
                <a:sym typeface="Roboto Mono"/>
              </a:rPr>
              <a:t>masscan</a:t>
            </a:r>
            <a:r>
              <a:rPr lang="en-US" sz="1500" dirty="0">
                <a:solidFill>
                  <a:schemeClr val="lt1"/>
                </a:solidFill>
                <a:latin typeface="Roboto Mono"/>
                <a:ea typeface="Roboto Mono"/>
                <a:cs typeface="Roboto Mono"/>
                <a:sym typeface="Roboto Mono"/>
              </a:rPr>
              <a:t> -p1-65535 192.168.1.0/24</a:t>
            </a:r>
            <a:endParaRPr lang="en-US" dirty="0"/>
          </a:p>
        </p:txBody>
      </p:sp>
    </p:spTree>
    <p:extLst>
      <p:ext uri="{BB962C8B-B14F-4D97-AF65-F5344CB8AC3E}">
        <p14:creationId xmlns:p14="http://schemas.microsoft.com/office/powerpoint/2010/main" val="4194919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3600" b="1" dirty="0">
                <a:solidFill>
                  <a:schemeClr val="accent2">
                    <a:lumMod val="40000"/>
                    <a:lumOff val="60000"/>
                  </a:schemeClr>
                </a:solidFill>
                <a:latin typeface="Arial"/>
                <a:ea typeface="Arial"/>
                <a:cs typeface="Arial"/>
                <a:sym typeface="Arial"/>
              </a:rPr>
              <a:t>Techniques and Tools/Websites</a:t>
            </a:r>
            <a:endParaRPr lang="en-US" sz="3600" dirty="0"/>
          </a:p>
        </p:txBody>
      </p:sp>
      <p:sp>
        <p:nvSpPr>
          <p:cNvPr id="3" name="Content Placeholder 2"/>
          <p:cNvSpPr>
            <a:spLocks noGrp="1"/>
          </p:cNvSpPr>
          <p:nvPr>
            <p:ph idx="1"/>
          </p:nvPr>
        </p:nvSpPr>
        <p:spPr/>
        <p:txBody>
          <a:bodyPr/>
          <a:lstStyle/>
          <a:p>
            <a:pPr marL="457200" lvl="0" indent="-323850">
              <a:lnSpc>
                <a:spcPct val="115000"/>
              </a:lnSpc>
              <a:spcBef>
                <a:spcPts val="0"/>
              </a:spcBef>
              <a:buClr>
                <a:srgbClr val="000000"/>
              </a:buClr>
              <a:buSzPts val="1500"/>
              <a:buFont typeface="Arial"/>
              <a:buAutoNum type="arabicPeriod"/>
            </a:pPr>
            <a:endParaRPr lang="en-US" sz="1500" b="1" dirty="0" smtClean="0">
              <a:solidFill>
                <a:srgbClr val="000000"/>
              </a:solidFill>
              <a:ea typeface="Arial"/>
              <a:cs typeface="Arial"/>
              <a:sym typeface="Arial"/>
            </a:endParaRPr>
          </a:p>
          <a:p>
            <a:pPr marL="133350" lvl="0" indent="0">
              <a:lnSpc>
                <a:spcPct val="115000"/>
              </a:lnSpc>
              <a:spcBef>
                <a:spcPts val="0"/>
              </a:spcBef>
              <a:buClr>
                <a:srgbClr val="000000"/>
              </a:buClr>
              <a:buSzPts val="1500"/>
              <a:buNone/>
            </a:pPr>
            <a:endParaRPr lang="en-US" sz="1500" b="1" dirty="0">
              <a:solidFill>
                <a:srgbClr val="000000"/>
              </a:solidFill>
              <a:ea typeface="Arial"/>
              <a:cs typeface="Arial"/>
              <a:sym typeface="Arial"/>
            </a:endParaRPr>
          </a:p>
          <a:p>
            <a:pPr marL="133350" lvl="0" indent="0">
              <a:lnSpc>
                <a:spcPct val="115000"/>
              </a:lnSpc>
              <a:spcBef>
                <a:spcPts val="0"/>
              </a:spcBef>
              <a:buClr>
                <a:srgbClr val="000000"/>
              </a:buClr>
              <a:buSzPts val="1500"/>
              <a:buNone/>
            </a:pPr>
            <a:r>
              <a:rPr lang="en-US" sz="1500" b="1" dirty="0" smtClean="0">
                <a:solidFill>
                  <a:schemeClr val="accent2">
                    <a:lumMod val="40000"/>
                    <a:lumOff val="60000"/>
                  </a:schemeClr>
                </a:solidFill>
                <a:ea typeface="Arial"/>
                <a:cs typeface="Arial"/>
                <a:sym typeface="Arial"/>
              </a:rPr>
              <a:t>2.    Service </a:t>
            </a:r>
            <a:r>
              <a:rPr lang="en-US" sz="1500" b="1" dirty="0">
                <a:solidFill>
                  <a:schemeClr val="accent2">
                    <a:lumMod val="40000"/>
                    <a:lumOff val="60000"/>
                  </a:schemeClr>
                </a:solidFill>
                <a:ea typeface="Arial"/>
                <a:cs typeface="Arial"/>
                <a:sym typeface="Arial"/>
              </a:rPr>
              <a:t>Version Detection</a:t>
            </a:r>
            <a:r>
              <a:rPr lang="en-US" sz="1500" dirty="0" smtClean="0">
                <a:solidFill>
                  <a:schemeClr val="accent2">
                    <a:lumMod val="40000"/>
                    <a:lumOff val="60000"/>
                  </a:schemeClr>
                </a:solidFill>
                <a:ea typeface="Arial"/>
                <a:cs typeface="Arial"/>
                <a:sym typeface="Arial"/>
              </a:rPr>
              <a:t>:</a:t>
            </a:r>
            <a:br>
              <a:rPr lang="en-US" sz="1500" dirty="0" smtClean="0">
                <a:solidFill>
                  <a:schemeClr val="accent2">
                    <a:lumMod val="40000"/>
                    <a:lumOff val="60000"/>
                  </a:schemeClr>
                </a:solidFill>
                <a:ea typeface="Arial"/>
                <a:cs typeface="Arial"/>
                <a:sym typeface="Arial"/>
              </a:rPr>
            </a:br>
            <a:endParaRPr lang="en-US" sz="1500" dirty="0">
              <a:solidFill>
                <a:schemeClr val="accent2">
                  <a:lumMod val="40000"/>
                  <a:lumOff val="60000"/>
                </a:schemeClr>
              </a:solidFill>
              <a:ea typeface="Arial"/>
              <a:cs typeface="Arial"/>
              <a:sym typeface="Arial"/>
            </a:endParaRPr>
          </a:p>
          <a:p>
            <a:pPr marL="914400" lvl="1" indent="-323850">
              <a:lnSpc>
                <a:spcPct val="115000"/>
              </a:lnSpc>
              <a:spcBef>
                <a:spcPts val="0"/>
              </a:spcBef>
              <a:buClr>
                <a:schemeClr val="lt1"/>
              </a:buClr>
              <a:buSzPts val="1500"/>
              <a:buFont typeface="Arial"/>
              <a:buChar char="○"/>
            </a:pPr>
            <a:r>
              <a:rPr lang="en-US" sz="1500" b="1" dirty="0">
                <a:solidFill>
                  <a:schemeClr val="accent2">
                    <a:lumMod val="40000"/>
                    <a:lumOff val="60000"/>
                  </a:schemeClr>
                </a:solidFill>
                <a:ea typeface="Arial"/>
                <a:cs typeface="Arial"/>
                <a:sym typeface="Arial"/>
              </a:rPr>
              <a:t>Techniques</a:t>
            </a:r>
            <a:r>
              <a:rPr lang="en-US" sz="1500" dirty="0">
                <a:solidFill>
                  <a:schemeClr val="accent2">
                    <a:lumMod val="40000"/>
                    <a:lumOff val="60000"/>
                  </a:schemeClr>
                </a:solidFill>
                <a:ea typeface="Arial"/>
                <a:cs typeface="Arial"/>
                <a:sym typeface="Arial"/>
              </a:rPr>
              <a:t>: </a:t>
            </a:r>
            <a:r>
              <a:rPr lang="en-US" sz="1500" dirty="0" smtClean="0">
                <a:solidFill>
                  <a:schemeClr val="accent2">
                    <a:lumMod val="40000"/>
                    <a:lumOff val="60000"/>
                  </a:schemeClr>
                </a:solidFill>
                <a:ea typeface="Arial"/>
                <a:cs typeface="Arial"/>
                <a:sym typeface="Arial"/>
              </a:rPr>
              <a:t/>
            </a:r>
            <a:br>
              <a:rPr lang="en-US" sz="1500" dirty="0" smtClean="0">
                <a:solidFill>
                  <a:schemeClr val="accent2">
                    <a:lumMod val="40000"/>
                    <a:lumOff val="60000"/>
                  </a:schemeClr>
                </a:solidFill>
                <a:ea typeface="Arial"/>
                <a:cs typeface="Arial"/>
                <a:sym typeface="Arial"/>
              </a:rPr>
            </a:br>
            <a:r>
              <a:rPr lang="en-US" sz="1500" dirty="0" smtClean="0">
                <a:solidFill>
                  <a:schemeClr val="lt1"/>
                </a:solidFill>
                <a:ea typeface="Arial"/>
                <a:cs typeface="Arial"/>
                <a:sym typeface="Arial"/>
              </a:rPr>
              <a:t>Scanning </a:t>
            </a:r>
            <a:r>
              <a:rPr lang="en-US" sz="1500" dirty="0">
                <a:solidFill>
                  <a:schemeClr val="lt1"/>
                </a:solidFill>
                <a:ea typeface="Arial"/>
                <a:cs typeface="Arial"/>
                <a:sym typeface="Arial"/>
              </a:rPr>
              <a:t>open ports to detect the software and version running on those ports</a:t>
            </a:r>
            <a:r>
              <a:rPr lang="en-US" sz="1500" dirty="0" smtClean="0">
                <a:solidFill>
                  <a:schemeClr val="lt1"/>
                </a:solidFill>
                <a:ea typeface="Arial"/>
                <a:cs typeface="Arial"/>
                <a:sym typeface="Arial"/>
              </a:rPr>
              <a:t>.</a:t>
            </a:r>
            <a:br>
              <a:rPr lang="en-US" sz="1500" dirty="0" smtClean="0">
                <a:solidFill>
                  <a:schemeClr val="lt1"/>
                </a:solidFill>
                <a:ea typeface="Arial"/>
                <a:cs typeface="Arial"/>
                <a:sym typeface="Arial"/>
              </a:rPr>
            </a:br>
            <a:endParaRPr lang="en-US" sz="1500" dirty="0">
              <a:solidFill>
                <a:schemeClr val="lt1"/>
              </a:solidFill>
              <a:ea typeface="Arial"/>
              <a:cs typeface="Arial"/>
              <a:sym typeface="Arial"/>
            </a:endParaRPr>
          </a:p>
          <a:p>
            <a:pPr marL="914400" lvl="1" indent="-323850">
              <a:lnSpc>
                <a:spcPct val="115000"/>
              </a:lnSpc>
              <a:spcBef>
                <a:spcPts val="0"/>
              </a:spcBef>
              <a:buClr>
                <a:schemeClr val="lt1"/>
              </a:buClr>
              <a:buSzPts val="1500"/>
              <a:buFont typeface="Arial"/>
              <a:buChar char="○"/>
            </a:pPr>
            <a:r>
              <a:rPr lang="en-US" sz="1500" b="1" dirty="0" smtClean="0">
                <a:solidFill>
                  <a:schemeClr val="accent2">
                    <a:lumMod val="40000"/>
                    <a:lumOff val="60000"/>
                  </a:schemeClr>
                </a:solidFill>
                <a:ea typeface="Arial"/>
                <a:cs typeface="Arial"/>
                <a:sym typeface="Arial"/>
              </a:rPr>
              <a:t>Tools/Websites</a:t>
            </a:r>
            <a:r>
              <a:rPr lang="en-US" sz="1500" dirty="0" smtClean="0">
                <a:solidFill>
                  <a:schemeClr val="accent2">
                    <a:lumMod val="40000"/>
                    <a:lumOff val="60000"/>
                  </a:schemeClr>
                </a:solidFill>
                <a:ea typeface="Arial"/>
                <a:cs typeface="Arial"/>
                <a:sym typeface="Arial"/>
              </a:rPr>
              <a:t>:</a:t>
            </a:r>
            <a:br>
              <a:rPr lang="en-US" sz="1500" dirty="0" smtClean="0">
                <a:solidFill>
                  <a:schemeClr val="accent2">
                    <a:lumMod val="40000"/>
                    <a:lumOff val="60000"/>
                  </a:schemeClr>
                </a:solidFill>
                <a:ea typeface="Arial"/>
                <a:cs typeface="Arial"/>
                <a:sym typeface="Arial"/>
              </a:rPr>
            </a:br>
            <a:endParaRPr lang="en-US" sz="1500" dirty="0">
              <a:solidFill>
                <a:schemeClr val="accent2">
                  <a:lumMod val="40000"/>
                  <a:lumOff val="60000"/>
                </a:schemeClr>
              </a:solidFill>
              <a:ea typeface="Arial"/>
              <a:cs typeface="Arial"/>
              <a:sym typeface="Arial"/>
            </a:endParaRPr>
          </a:p>
          <a:p>
            <a:pPr marL="914400" lvl="1" indent="-323850">
              <a:lnSpc>
                <a:spcPct val="115000"/>
              </a:lnSpc>
              <a:spcBef>
                <a:spcPts val="0"/>
              </a:spcBef>
              <a:buClr>
                <a:schemeClr val="lt1"/>
              </a:buClr>
              <a:buSzPts val="1500"/>
              <a:buFont typeface="Arial"/>
              <a:buChar char="○"/>
            </a:pPr>
            <a:r>
              <a:rPr lang="en-US" sz="1500" b="1" dirty="0" err="1">
                <a:solidFill>
                  <a:schemeClr val="accent2">
                    <a:lumMod val="40000"/>
                    <a:lumOff val="60000"/>
                  </a:schemeClr>
                </a:solidFill>
                <a:ea typeface="Arial"/>
                <a:cs typeface="Arial"/>
                <a:sym typeface="Arial"/>
              </a:rPr>
              <a:t>Nmap</a:t>
            </a:r>
            <a:r>
              <a:rPr lang="en-US" sz="1500" b="1" dirty="0">
                <a:solidFill>
                  <a:schemeClr val="accent2">
                    <a:lumMod val="40000"/>
                    <a:lumOff val="60000"/>
                  </a:schemeClr>
                </a:solidFill>
                <a:ea typeface="Arial"/>
                <a:cs typeface="Arial"/>
                <a:sym typeface="Arial"/>
              </a:rPr>
              <a:t> </a:t>
            </a:r>
            <a:r>
              <a:rPr lang="en-US" sz="1500" b="1" dirty="0">
                <a:solidFill>
                  <a:schemeClr val="lt1"/>
                </a:solidFill>
                <a:ea typeface="Arial"/>
                <a:cs typeface="Arial"/>
                <a:sym typeface="Arial"/>
              </a:rPr>
              <a:t>with version detection</a:t>
            </a:r>
            <a:r>
              <a:rPr lang="en-US" sz="1500" dirty="0">
                <a:solidFill>
                  <a:schemeClr val="lt1"/>
                </a:solidFill>
                <a:ea typeface="Arial"/>
                <a:cs typeface="Arial"/>
                <a:sym typeface="Arial"/>
              </a:rPr>
              <a:t>:</a:t>
            </a:r>
            <a:br>
              <a:rPr lang="en-US" sz="1500" dirty="0">
                <a:solidFill>
                  <a:schemeClr val="lt1"/>
                </a:solidFill>
                <a:ea typeface="Arial"/>
                <a:cs typeface="Arial"/>
                <a:sym typeface="Arial"/>
              </a:rPr>
            </a:br>
            <a:r>
              <a:rPr lang="en-US" sz="1500" dirty="0" err="1">
                <a:solidFill>
                  <a:schemeClr val="lt1"/>
                </a:solidFill>
                <a:latin typeface="Roboto Mono"/>
                <a:ea typeface="Roboto Mono"/>
                <a:cs typeface="Roboto Mono"/>
                <a:sym typeface="Roboto Mono"/>
              </a:rPr>
              <a:t>nmap</a:t>
            </a:r>
            <a:r>
              <a:rPr lang="en-US" sz="1500" dirty="0">
                <a:solidFill>
                  <a:schemeClr val="lt1"/>
                </a:solidFill>
                <a:latin typeface="Roboto Mono"/>
                <a:ea typeface="Roboto Mono"/>
                <a:cs typeface="Roboto Mono"/>
                <a:sym typeface="Roboto Mono"/>
              </a:rPr>
              <a:t> -</a:t>
            </a:r>
            <a:r>
              <a:rPr lang="en-US" sz="1500" dirty="0" err="1">
                <a:solidFill>
                  <a:schemeClr val="lt1"/>
                </a:solidFill>
                <a:latin typeface="Roboto Mono"/>
                <a:ea typeface="Roboto Mono"/>
                <a:cs typeface="Roboto Mono"/>
                <a:sym typeface="Roboto Mono"/>
              </a:rPr>
              <a:t>sV</a:t>
            </a:r>
            <a:r>
              <a:rPr lang="en-US" sz="1500" dirty="0">
                <a:solidFill>
                  <a:schemeClr val="lt1"/>
                </a:solidFill>
                <a:latin typeface="Roboto Mono"/>
                <a:ea typeface="Roboto Mono"/>
                <a:cs typeface="Roboto Mono"/>
                <a:sym typeface="Roboto Mono"/>
              </a:rPr>
              <a:t> </a:t>
            </a:r>
            <a:r>
              <a:rPr lang="en-US" sz="1500" dirty="0" smtClean="0">
                <a:solidFill>
                  <a:schemeClr val="lt1"/>
                </a:solidFill>
                <a:latin typeface="Roboto Mono"/>
                <a:ea typeface="Roboto Mono"/>
                <a:cs typeface="Roboto Mono"/>
                <a:sym typeface="Roboto Mono"/>
              </a:rPr>
              <a:t>example.com</a:t>
            </a:r>
            <a:br>
              <a:rPr lang="en-US" sz="1500" dirty="0" smtClean="0">
                <a:solidFill>
                  <a:schemeClr val="lt1"/>
                </a:solidFill>
                <a:latin typeface="Roboto Mono"/>
                <a:ea typeface="Roboto Mono"/>
                <a:cs typeface="Roboto Mono"/>
                <a:sym typeface="Roboto Mono"/>
              </a:rPr>
            </a:br>
            <a:endParaRPr lang="en-US" sz="1500" dirty="0">
              <a:solidFill>
                <a:schemeClr val="lt1"/>
              </a:solidFill>
              <a:ea typeface="Arial"/>
              <a:cs typeface="Arial"/>
              <a:sym typeface="Arial"/>
            </a:endParaRPr>
          </a:p>
          <a:p>
            <a:pPr marL="914400" lvl="1" indent="-298450">
              <a:lnSpc>
                <a:spcPct val="115000"/>
              </a:lnSpc>
              <a:spcBef>
                <a:spcPts val="0"/>
              </a:spcBef>
              <a:buClr>
                <a:schemeClr val="lt1"/>
              </a:buClr>
              <a:buSzPts val="1100"/>
              <a:buFont typeface="Arial"/>
              <a:buChar char="○"/>
            </a:pPr>
            <a:r>
              <a:rPr lang="en-US" sz="1500" b="1" dirty="0">
                <a:solidFill>
                  <a:schemeClr val="accent2">
                    <a:lumMod val="40000"/>
                    <a:lumOff val="60000"/>
                  </a:schemeClr>
                </a:solidFill>
                <a:ea typeface="Arial"/>
                <a:cs typeface="Arial"/>
                <a:sym typeface="Arial"/>
              </a:rPr>
              <a:t>Banner Grabbing with </a:t>
            </a:r>
            <a:r>
              <a:rPr lang="en-US" sz="1500" b="1" dirty="0" err="1">
                <a:solidFill>
                  <a:schemeClr val="accent2">
                    <a:lumMod val="40000"/>
                    <a:lumOff val="60000"/>
                  </a:schemeClr>
                </a:solidFill>
                <a:ea typeface="Arial"/>
                <a:cs typeface="Arial"/>
                <a:sym typeface="Arial"/>
              </a:rPr>
              <a:t>Netc</a:t>
            </a:r>
            <a:r>
              <a:rPr lang="en-US" sz="1300" b="1" dirty="0" err="1">
                <a:solidFill>
                  <a:schemeClr val="accent2">
                    <a:lumMod val="40000"/>
                    <a:lumOff val="60000"/>
                  </a:schemeClr>
                </a:solidFill>
                <a:ea typeface="Arial"/>
                <a:cs typeface="Arial"/>
                <a:sym typeface="Arial"/>
              </a:rPr>
              <a:t>at</a:t>
            </a:r>
            <a:r>
              <a:rPr lang="en-US" sz="1300" dirty="0">
                <a:solidFill>
                  <a:schemeClr val="accent2">
                    <a:lumMod val="40000"/>
                    <a:lumOff val="60000"/>
                  </a:schemeClr>
                </a:solidFill>
                <a:ea typeface="Arial"/>
                <a:cs typeface="Arial"/>
                <a:sym typeface="Arial"/>
              </a:rPr>
              <a:t>:</a:t>
            </a:r>
            <a:r>
              <a:rPr lang="en-US" sz="1300" dirty="0">
                <a:solidFill>
                  <a:schemeClr val="lt1"/>
                </a:solidFill>
                <a:ea typeface="Arial"/>
                <a:cs typeface="Arial"/>
                <a:sym typeface="Arial"/>
              </a:rPr>
              <a:t/>
            </a:r>
            <a:br>
              <a:rPr lang="en-US" sz="1300" dirty="0">
                <a:solidFill>
                  <a:schemeClr val="lt1"/>
                </a:solidFill>
                <a:ea typeface="Arial"/>
                <a:cs typeface="Arial"/>
                <a:sym typeface="Arial"/>
              </a:rPr>
            </a:br>
            <a:r>
              <a:rPr lang="en-US" sz="1300" dirty="0" err="1">
                <a:solidFill>
                  <a:schemeClr val="lt1"/>
                </a:solidFill>
                <a:latin typeface="Roboto Mono"/>
                <a:ea typeface="Roboto Mono"/>
                <a:cs typeface="Roboto Mono"/>
                <a:sym typeface="Roboto Mono"/>
              </a:rPr>
              <a:t>nc</a:t>
            </a:r>
            <a:r>
              <a:rPr lang="en-US" sz="1300" dirty="0">
                <a:solidFill>
                  <a:schemeClr val="lt1"/>
                </a:solidFill>
                <a:latin typeface="Roboto Mono"/>
                <a:ea typeface="Roboto Mono"/>
                <a:cs typeface="Roboto Mono"/>
                <a:sym typeface="Roboto Mono"/>
              </a:rPr>
              <a:t> -v example.com 80</a:t>
            </a:r>
            <a:endParaRPr lang="en-US" dirty="0"/>
          </a:p>
        </p:txBody>
      </p:sp>
    </p:spTree>
    <p:extLst>
      <p:ext uri="{BB962C8B-B14F-4D97-AF65-F5344CB8AC3E}">
        <p14:creationId xmlns:p14="http://schemas.microsoft.com/office/powerpoint/2010/main" val="845823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7073" y="2489031"/>
            <a:ext cx="6629400" cy="1200329"/>
          </a:xfrm>
          <a:prstGeom prst="rect">
            <a:avLst/>
          </a:prstGeom>
        </p:spPr>
        <p:txBody>
          <a:bodyPr wrap="square">
            <a:spAutoFit/>
          </a:bodyPr>
          <a:lstStyle/>
          <a:p>
            <a:r>
              <a:rPr lang="en-US" sz="7200" dirty="0" smtClean="0">
                <a:solidFill>
                  <a:schemeClr val="accent2">
                    <a:lumMod val="40000"/>
                    <a:lumOff val="60000"/>
                  </a:schemeClr>
                </a:solidFill>
              </a:rPr>
              <a:t>Thank You.</a:t>
            </a:r>
            <a:endParaRPr lang="en-US" sz="7200" dirty="0">
              <a:solidFill>
                <a:schemeClr val="accent2">
                  <a:lumMod val="40000"/>
                  <a:lumOff val="60000"/>
                </a:schemeClr>
              </a:solidFill>
            </a:endParaRPr>
          </a:p>
        </p:txBody>
      </p:sp>
    </p:spTree>
    <p:extLst>
      <p:ext uri="{BB962C8B-B14F-4D97-AF65-F5344CB8AC3E}">
        <p14:creationId xmlns:p14="http://schemas.microsoft.com/office/powerpoint/2010/main" val="296988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b="1" dirty="0" smtClean="0">
                <a:solidFill>
                  <a:schemeClr val="accent2">
                    <a:lumMod val="60000"/>
                    <a:lumOff val="40000"/>
                  </a:schemeClr>
                </a:solidFill>
                <a:ea typeface="Arial"/>
                <a:cs typeface="Arial"/>
                <a:sym typeface="Arial"/>
              </a:rPr>
              <a:t>Examples:</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457200" y="1600200"/>
            <a:ext cx="7467600" cy="4572000"/>
          </a:xfrm>
        </p:spPr>
        <p:txBody>
          <a:bodyPr/>
          <a:lstStyle/>
          <a:p>
            <a:pPr marL="114300" lvl="0" indent="0">
              <a:lnSpc>
                <a:spcPct val="115000"/>
              </a:lnSpc>
              <a:spcBef>
                <a:spcPts val="1200"/>
              </a:spcBef>
              <a:buClr>
                <a:srgbClr val="000000"/>
              </a:buClr>
              <a:buSzPts val="1800"/>
              <a:buNone/>
            </a:pPr>
            <a:r>
              <a:rPr lang="en-US" sz="2000" b="1" dirty="0" smtClean="0">
                <a:solidFill>
                  <a:schemeClr val="accent2">
                    <a:lumMod val="60000"/>
                    <a:lumOff val="40000"/>
                  </a:schemeClr>
                </a:solidFill>
                <a:ea typeface="Arial"/>
                <a:cs typeface="Arial"/>
                <a:sym typeface="Arial"/>
              </a:rPr>
              <a:t>1. WHOIS </a:t>
            </a:r>
            <a:r>
              <a:rPr lang="en-US" sz="2000" b="1" dirty="0">
                <a:solidFill>
                  <a:schemeClr val="accent2">
                    <a:lumMod val="60000"/>
                    <a:lumOff val="40000"/>
                  </a:schemeClr>
                </a:solidFill>
                <a:ea typeface="Arial"/>
                <a:cs typeface="Arial"/>
                <a:sym typeface="Arial"/>
              </a:rPr>
              <a:t>Lookup</a:t>
            </a:r>
            <a:r>
              <a:rPr lang="en-US" sz="2000" dirty="0" smtClean="0">
                <a:solidFill>
                  <a:schemeClr val="accent2">
                    <a:lumMod val="60000"/>
                    <a:lumOff val="40000"/>
                  </a:schemeClr>
                </a:solidFill>
                <a:ea typeface="Arial"/>
                <a:cs typeface="Arial"/>
                <a:sym typeface="Arial"/>
              </a:rPr>
              <a:t>:</a:t>
            </a:r>
            <a:br>
              <a:rPr lang="en-US" sz="2000" dirty="0" smtClean="0">
                <a:solidFill>
                  <a:schemeClr val="accent2">
                    <a:lumMod val="60000"/>
                    <a:lumOff val="40000"/>
                  </a:schemeClr>
                </a:solidFill>
                <a:ea typeface="Arial"/>
                <a:cs typeface="Arial"/>
                <a:sym typeface="Arial"/>
              </a:rPr>
            </a:br>
            <a:endParaRPr lang="en-US" sz="2000" dirty="0">
              <a:solidFill>
                <a:schemeClr val="accent2">
                  <a:lumMod val="60000"/>
                  <a:lumOff val="40000"/>
                </a:schemeClr>
              </a:solidFill>
              <a:ea typeface="Arial"/>
              <a:cs typeface="Arial"/>
              <a:sym typeface="Arial"/>
            </a:endParaRPr>
          </a:p>
          <a:p>
            <a:pPr marL="914400" lvl="1" indent="-342900">
              <a:lnSpc>
                <a:spcPct val="115000"/>
              </a:lnSpc>
              <a:spcBef>
                <a:spcPts val="0"/>
              </a:spcBef>
              <a:buClr>
                <a:schemeClr val="lt1"/>
              </a:buClr>
              <a:buSzPts val="1800"/>
              <a:buFont typeface="Arial"/>
              <a:buChar char="○"/>
            </a:pPr>
            <a:r>
              <a:rPr lang="en-US" sz="1800" dirty="0" smtClean="0">
                <a:solidFill>
                  <a:schemeClr val="lt1"/>
                </a:solidFill>
                <a:ea typeface="Arial"/>
                <a:cs typeface="Arial"/>
                <a:sym typeface="Arial"/>
              </a:rPr>
              <a:t> </a:t>
            </a:r>
            <a:r>
              <a:rPr lang="en-US" sz="1800" dirty="0">
                <a:solidFill>
                  <a:schemeClr val="lt1"/>
                </a:solidFill>
                <a:ea typeface="Arial"/>
                <a:cs typeface="Arial"/>
                <a:sym typeface="Arial"/>
              </a:rPr>
              <a:t>Performing a WHOIS lookup on </a:t>
            </a:r>
            <a:r>
              <a:rPr lang="en-US" sz="1800" dirty="0">
                <a:solidFill>
                  <a:schemeClr val="lt1"/>
                </a:solidFill>
                <a:latin typeface="Roboto Mono"/>
                <a:ea typeface="Roboto Mono"/>
                <a:cs typeface="Roboto Mono"/>
                <a:sym typeface="Roboto Mono"/>
              </a:rPr>
              <a:t>example.com</a:t>
            </a:r>
            <a:r>
              <a:rPr lang="en-US" sz="1800" dirty="0">
                <a:solidFill>
                  <a:schemeClr val="lt1"/>
                </a:solidFill>
                <a:ea typeface="Arial"/>
                <a:cs typeface="Arial"/>
                <a:sym typeface="Arial"/>
              </a:rPr>
              <a:t> to find out the registrant's contact information, registration date, and expiration date</a:t>
            </a:r>
            <a:r>
              <a:rPr lang="en-US" sz="1800" dirty="0" smtClean="0">
                <a:solidFill>
                  <a:schemeClr val="lt1"/>
                </a:solidFill>
                <a:ea typeface="Arial"/>
                <a:cs typeface="Arial"/>
                <a:sym typeface="Arial"/>
              </a:rPr>
              <a:t>.</a:t>
            </a:r>
            <a:endParaRPr lang="en-US" sz="1800" dirty="0">
              <a:solidFill>
                <a:schemeClr val="lt1"/>
              </a:solidFill>
              <a:ea typeface="Arial"/>
              <a:cs typeface="Arial"/>
              <a:sym typeface="Arial"/>
            </a:endParaRPr>
          </a:p>
          <a:p>
            <a:pPr marL="571500" lvl="1" indent="0">
              <a:lnSpc>
                <a:spcPct val="115000"/>
              </a:lnSpc>
              <a:spcBef>
                <a:spcPts val="0"/>
              </a:spcBef>
              <a:buClr>
                <a:schemeClr val="lt1"/>
              </a:buClr>
              <a:buSzPts val="1800"/>
              <a:buNone/>
            </a:pPr>
            <a:endParaRPr lang="en-US" sz="1800" dirty="0" smtClean="0">
              <a:solidFill>
                <a:schemeClr val="lt1"/>
              </a:solidFill>
              <a:ea typeface="Arial"/>
              <a:cs typeface="Arial"/>
              <a:sym typeface="Arial"/>
            </a:endParaRPr>
          </a:p>
          <a:p>
            <a:pPr marL="571500" lvl="1" indent="0">
              <a:lnSpc>
                <a:spcPct val="115000"/>
              </a:lnSpc>
              <a:spcBef>
                <a:spcPts val="0"/>
              </a:spcBef>
              <a:buClr>
                <a:schemeClr val="lt1"/>
              </a:buClr>
              <a:buSzPts val="1800"/>
              <a:buNone/>
            </a:pPr>
            <a:r>
              <a:rPr lang="en-US" sz="1800" dirty="0" smtClean="0">
                <a:solidFill>
                  <a:schemeClr val="accent2">
                    <a:lumMod val="60000"/>
                    <a:lumOff val="40000"/>
                  </a:schemeClr>
                </a:solidFill>
                <a:ea typeface="Arial"/>
                <a:cs typeface="Arial"/>
                <a:sym typeface="Arial"/>
              </a:rPr>
              <a:t>Syntax on Linux :</a:t>
            </a:r>
          </a:p>
          <a:p>
            <a:pPr marL="571500" lvl="1" indent="0">
              <a:lnSpc>
                <a:spcPct val="115000"/>
              </a:lnSpc>
              <a:spcBef>
                <a:spcPts val="0"/>
              </a:spcBef>
              <a:buClr>
                <a:schemeClr val="lt1"/>
              </a:buClr>
              <a:buSzPts val="1800"/>
              <a:buNone/>
            </a:pPr>
            <a:endParaRPr lang="en-US" sz="1800" dirty="0" smtClean="0">
              <a:solidFill>
                <a:schemeClr val="accent2">
                  <a:lumMod val="60000"/>
                  <a:lumOff val="40000"/>
                </a:schemeClr>
              </a:solidFill>
              <a:ea typeface="Arial"/>
              <a:cs typeface="Arial"/>
              <a:sym typeface="Arial"/>
            </a:endParaRPr>
          </a:p>
          <a:p>
            <a:pPr marL="571500" lvl="1" indent="0">
              <a:lnSpc>
                <a:spcPct val="115000"/>
              </a:lnSpc>
              <a:spcBef>
                <a:spcPts val="0"/>
              </a:spcBef>
              <a:buClr>
                <a:schemeClr val="lt1"/>
              </a:buClr>
              <a:buSzPts val="1800"/>
              <a:buNone/>
            </a:pPr>
            <a:r>
              <a:rPr lang="en-US" sz="1800" dirty="0" smtClean="0">
                <a:solidFill>
                  <a:schemeClr val="lt1"/>
                </a:solidFill>
                <a:ea typeface="Arial"/>
                <a:cs typeface="Arial"/>
                <a:sym typeface="Arial"/>
              </a:rPr>
              <a:t>─</a:t>
            </a:r>
            <a:r>
              <a:rPr lang="en-US" sz="1800" dirty="0">
                <a:solidFill>
                  <a:schemeClr val="lt1"/>
                </a:solidFill>
                <a:ea typeface="Arial"/>
                <a:cs typeface="Arial"/>
                <a:sym typeface="Arial"/>
              </a:rPr>
              <a:t>$ </a:t>
            </a:r>
            <a:r>
              <a:rPr lang="en-US" sz="1800" dirty="0" err="1">
                <a:solidFill>
                  <a:schemeClr val="lt1"/>
                </a:solidFill>
                <a:ea typeface="Arial"/>
                <a:cs typeface="Arial"/>
                <a:sym typeface="Arial"/>
              </a:rPr>
              <a:t>whois</a:t>
            </a:r>
            <a:r>
              <a:rPr lang="en-US" sz="1800" dirty="0">
                <a:solidFill>
                  <a:schemeClr val="lt1"/>
                </a:solidFill>
                <a:ea typeface="Arial"/>
                <a:cs typeface="Arial"/>
                <a:sym typeface="Arial"/>
              </a:rPr>
              <a:t> google.com</a:t>
            </a:r>
          </a:p>
          <a:p>
            <a:pPr marL="571500" lvl="1" indent="0">
              <a:lnSpc>
                <a:spcPct val="115000"/>
              </a:lnSpc>
              <a:spcBef>
                <a:spcPts val="0"/>
              </a:spcBef>
              <a:buClr>
                <a:schemeClr val="lt1"/>
              </a:buClr>
              <a:buSzPts val="1800"/>
              <a:buNone/>
            </a:pPr>
            <a:endParaRPr lang="en-US" sz="1800" dirty="0">
              <a:solidFill>
                <a:schemeClr val="lt1"/>
              </a:solidFill>
              <a:ea typeface="Arial"/>
              <a:cs typeface="Arial"/>
              <a:sym typeface="Arial"/>
            </a:endParaRPr>
          </a:p>
        </p:txBody>
      </p:sp>
    </p:spTree>
    <p:extLst>
      <p:ext uri="{BB962C8B-B14F-4D97-AF65-F5344CB8AC3E}">
        <p14:creationId xmlns:p14="http://schemas.microsoft.com/office/powerpoint/2010/main" val="307739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 y="0"/>
            <a:ext cx="9144000" cy="6858000"/>
          </a:xfrm>
          <a:prstGeom prst="rect">
            <a:avLst/>
          </a:prstGeom>
        </p:spPr>
      </p:pic>
    </p:spTree>
    <p:extLst>
      <p:ext uri="{BB962C8B-B14F-4D97-AF65-F5344CB8AC3E}">
        <p14:creationId xmlns:p14="http://schemas.microsoft.com/office/powerpoint/2010/main" val="3037734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accent2">
                    <a:lumMod val="60000"/>
                    <a:lumOff val="40000"/>
                  </a:schemeClr>
                </a:solidFill>
                <a:ea typeface="Arial"/>
                <a:cs typeface="Arial"/>
                <a:sym typeface="Arial"/>
              </a:rPr>
              <a:t>Examples:</a:t>
            </a:r>
            <a:endParaRPr lang="en-US" dirty="0"/>
          </a:p>
        </p:txBody>
      </p:sp>
      <p:sp>
        <p:nvSpPr>
          <p:cNvPr id="3" name="Content Placeholder 2"/>
          <p:cNvSpPr>
            <a:spLocks noGrp="1"/>
          </p:cNvSpPr>
          <p:nvPr>
            <p:ph idx="1"/>
          </p:nvPr>
        </p:nvSpPr>
        <p:spPr/>
        <p:txBody>
          <a:bodyPr/>
          <a:lstStyle/>
          <a:p>
            <a:pPr marL="114300" lvl="0" indent="0">
              <a:lnSpc>
                <a:spcPct val="115000"/>
              </a:lnSpc>
              <a:spcBef>
                <a:spcPts val="0"/>
              </a:spcBef>
              <a:buClr>
                <a:srgbClr val="000000"/>
              </a:buClr>
              <a:buSzPts val="1800"/>
              <a:buNone/>
            </a:pPr>
            <a:r>
              <a:rPr lang="en-US" sz="1800" b="1" dirty="0" smtClean="0">
                <a:solidFill>
                  <a:schemeClr val="accent2">
                    <a:lumMod val="60000"/>
                    <a:lumOff val="40000"/>
                  </a:schemeClr>
                </a:solidFill>
                <a:ea typeface="Arial"/>
                <a:cs typeface="Arial"/>
                <a:sym typeface="Arial"/>
              </a:rPr>
              <a:t>2.  DNS Records </a:t>
            </a:r>
            <a:r>
              <a:rPr lang="en-US" sz="1800" b="1" dirty="0">
                <a:solidFill>
                  <a:schemeClr val="accent2">
                    <a:lumMod val="60000"/>
                    <a:lumOff val="40000"/>
                  </a:schemeClr>
                </a:solidFill>
                <a:ea typeface="Arial"/>
                <a:cs typeface="Arial"/>
                <a:sym typeface="Arial"/>
              </a:rPr>
              <a:t>Analysis</a:t>
            </a:r>
            <a:r>
              <a:rPr lang="en-US" sz="1800" dirty="0">
                <a:solidFill>
                  <a:schemeClr val="accent2">
                    <a:lumMod val="60000"/>
                    <a:lumOff val="40000"/>
                  </a:schemeClr>
                </a:solidFill>
                <a:ea typeface="Arial"/>
                <a:cs typeface="Arial"/>
                <a:sym typeface="Arial"/>
              </a:rPr>
              <a:t>:</a:t>
            </a:r>
            <a:r>
              <a:rPr lang="en-US" sz="1800" dirty="0">
                <a:solidFill>
                  <a:srgbClr val="000000"/>
                </a:solidFill>
                <a:ea typeface="Arial"/>
                <a:cs typeface="Arial"/>
                <a:sym typeface="Arial"/>
              </a:rPr>
              <a:t/>
            </a:r>
            <a:br>
              <a:rPr lang="en-US" sz="1800" dirty="0">
                <a:solidFill>
                  <a:srgbClr val="000000"/>
                </a:solidFill>
                <a:ea typeface="Arial"/>
                <a:cs typeface="Arial"/>
                <a:sym typeface="Arial"/>
              </a:rPr>
            </a:br>
            <a:endParaRPr lang="en-US" sz="1800" dirty="0">
              <a:solidFill>
                <a:schemeClr val="lt1"/>
              </a:solidFill>
              <a:ea typeface="Arial"/>
              <a:cs typeface="Arial"/>
              <a:sym typeface="Arial"/>
            </a:endParaRPr>
          </a:p>
          <a:p>
            <a:pPr marL="914400" lvl="1" indent="-342900">
              <a:lnSpc>
                <a:spcPct val="115000"/>
              </a:lnSpc>
              <a:spcBef>
                <a:spcPts val="0"/>
              </a:spcBef>
              <a:buClr>
                <a:schemeClr val="lt1"/>
              </a:buClr>
              <a:buSzPts val="1800"/>
              <a:buFont typeface="Arial"/>
              <a:buChar char="○"/>
            </a:pPr>
            <a:r>
              <a:rPr lang="en-US" sz="1800" dirty="0" smtClean="0">
                <a:solidFill>
                  <a:schemeClr val="lt1"/>
                </a:solidFill>
                <a:ea typeface="Arial"/>
                <a:cs typeface="Arial"/>
                <a:sym typeface="Arial"/>
              </a:rPr>
              <a:t> </a:t>
            </a:r>
            <a:r>
              <a:rPr lang="en-US" sz="1800" dirty="0">
                <a:solidFill>
                  <a:schemeClr val="lt1"/>
                </a:solidFill>
                <a:ea typeface="Arial"/>
                <a:cs typeface="Arial"/>
                <a:sym typeface="Arial"/>
              </a:rPr>
              <a:t>Retrieving the TXT records for </a:t>
            </a:r>
            <a:r>
              <a:rPr lang="en-US" sz="1800" dirty="0">
                <a:solidFill>
                  <a:schemeClr val="lt1"/>
                </a:solidFill>
                <a:latin typeface="Roboto Mono"/>
                <a:ea typeface="Roboto Mono"/>
                <a:cs typeface="Roboto Mono"/>
                <a:sym typeface="Roboto Mono"/>
              </a:rPr>
              <a:t>example.org</a:t>
            </a:r>
            <a:r>
              <a:rPr lang="en-US" sz="1800" dirty="0">
                <a:solidFill>
                  <a:schemeClr val="lt1"/>
                </a:solidFill>
                <a:ea typeface="Arial"/>
                <a:cs typeface="Arial"/>
                <a:sym typeface="Arial"/>
              </a:rPr>
              <a:t> to identify SPF (Sender Policy Framework) settings that help in preventing email spoofing.</a:t>
            </a:r>
            <a:endParaRPr lang="en-US" dirty="0"/>
          </a:p>
          <a:p>
            <a:endParaRPr lang="en-US" dirty="0"/>
          </a:p>
        </p:txBody>
      </p:sp>
    </p:spTree>
    <p:extLst>
      <p:ext uri="{BB962C8B-B14F-4D97-AF65-F5344CB8AC3E}">
        <p14:creationId xmlns:p14="http://schemas.microsoft.com/office/powerpoint/2010/main" val="2651535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 sz="3800" b="1" dirty="0">
                <a:solidFill>
                  <a:schemeClr val="accent2">
                    <a:lumMod val="40000"/>
                    <a:lumOff val="60000"/>
                  </a:schemeClr>
                </a:solidFill>
                <a:latin typeface="Arial"/>
                <a:ea typeface="Arial"/>
                <a:cs typeface="Arial"/>
                <a:sym typeface="Arial"/>
              </a:rPr>
              <a:t>Techniques and </a:t>
            </a:r>
            <a:r>
              <a:rPr lang="en" sz="3800" b="1" dirty="0" smtClean="0">
                <a:solidFill>
                  <a:schemeClr val="accent2">
                    <a:lumMod val="40000"/>
                    <a:lumOff val="60000"/>
                  </a:schemeClr>
                </a:solidFill>
                <a:latin typeface="Arial"/>
                <a:ea typeface="Arial"/>
                <a:cs typeface="Arial"/>
                <a:sym typeface="Arial"/>
              </a:rPr>
              <a:t>Tools/Websites</a:t>
            </a:r>
            <a:endParaRPr lang="en-US" sz="3800" dirty="0">
              <a:solidFill>
                <a:schemeClr val="accent2">
                  <a:lumMod val="40000"/>
                  <a:lumOff val="60000"/>
                </a:schemeClr>
              </a:solidFill>
            </a:endParaRPr>
          </a:p>
        </p:txBody>
      </p:sp>
      <p:sp>
        <p:nvSpPr>
          <p:cNvPr id="3" name="Content Placeholder 2"/>
          <p:cNvSpPr>
            <a:spLocks noGrp="1"/>
          </p:cNvSpPr>
          <p:nvPr>
            <p:ph idx="1"/>
          </p:nvPr>
        </p:nvSpPr>
        <p:spPr/>
        <p:txBody>
          <a:bodyPr/>
          <a:lstStyle/>
          <a:p>
            <a:pPr marL="0" lvl="0" indent="0">
              <a:lnSpc>
                <a:spcPct val="115000"/>
              </a:lnSpc>
              <a:spcBef>
                <a:spcPts val="1200"/>
              </a:spcBef>
              <a:buNone/>
            </a:pPr>
            <a:r>
              <a:rPr lang="en-US" sz="1500" b="1" dirty="0" smtClean="0">
                <a:solidFill>
                  <a:schemeClr val="accent2">
                    <a:lumMod val="40000"/>
                    <a:lumOff val="60000"/>
                  </a:schemeClr>
                </a:solidFill>
                <a:ea typeface="Arial"/>
                <a:cs typeface="Arial"/>
                <a:sym typeface="Arial"/>
              </a:rPr>
              <a:t/>
            </a:r>
            <a:br>
              <a:rPr lang="en-US" sz="1500" b="1" dirty="0" smtClean="0">
                <a:solidFill>
                  <a:schemeClr val="accent2">
                    <a:lumMod val="40000"/>
                    <a:lumOff val="60000"/>
                  </a:schemeClr>
                </a:solidFill>
                <a:ea typeface="Arial"/>
                <a:cs typeface="Arial"/>
                <a:sym typeface="Arial"/>
              </a:rPr>
            </a:br>
            <a:r>
              <a:rPr lang="en-US" sz="1500" b="1" dirty="0" smtClean="0">
                <a:solidFill>
                  <a:schemeClr val="accent2">
                    <a:lumMod val="40000"/>
                    <a:lumOff val="60000"/>
                  </a:schemeClr>
                </a:solidFill>
                <a:ea typeface="Arial"/>
                <a:cs typeface="Arial"/>
                <a:sym typeface="Arial"/>
              </a:rPr>
              <a:t/>
            </a:r>
            <a:br>
              <a:rPr lang="en-US" sz="1500" b="1" dirty="0" smtClean="0">
                <a:solidFill>
                  <a:schemeClr val="accent2">
                    <a:lumMod val="40000"/>
                    <a:lumOff val="60000"/>
                  </a:schemeClr>
                </a:solidFill>
                <a:ea typeface="Arial"/>
                <a:cs typeface="Arial"/>
                <a:sym typeface="Arial"/>
              </a:rPr>
            </a:br>
            <a:r>
              <a:rPr lang="en-US" sz="1500" b="1" dirty="0" smtClean="0">
                <a:solidFill>
                  <a:schemeClr val="accent2">
                    <a:lumMod val="40000"/>
                    <a:lumOff val="60000"/>
                  </a:schemeClr>
                </a:solidFill>
                <a:ea typeface="Arial"/>
                <a:cs typeface="Arial"/>
                <a:sym typeface="Arial"/>
              </a:rPr>
              <a:t>WHOIS </a:t>
            </a:r>
            <a:r>
              <a:rPr lang="en-US" sz="1500" b="1" dirty="0">
                <a:solidFill>
                  <a:schemeClr val="accent2">
                    <a:lumMod val="40000"/>
                    <a:lumOff val="60000"/>
                  </a:schemeClr>
                </a:solidFill>
                <a:ea typeface="Arial"/>
                <a:cs typeface="Arial"/>
                <a:sym typeface="Arial"/>
              </a:rPr>
              <a:t>Lookup</a:t>
            </a:r>
            <a:r>
              <a:rPr lang="en-US" sz="1500" dirty="0">
                <a:solidFill>
                  <a:schemeClr val="accent2">
                    <a:lumMod val="40000"/>
                    <a:lumOff val="60000"/>
                  </a:schemeClr>
                </a:solidFill>
                <a:ea typeface="Arial"/>
                <a:cs typeface="Arial"/>
                <a:sym typeface="Arial"/>
              </a:rPr>
              <a:t>:</a:t>
            </a:r>
          </a:p>
          <a:p>
            <a:pPr marL="457200" lvl="0" indent="-323850">
              <a:lnSpc>
                <a:spcPct val="115000"/>
              </a:lnSpc>
              <a:spcBef>
                <a:spcPts val="1200"/>
              </a:spcBef>
              <a:buClr>
                <a:schemeClr val="lt1"/>
              </a:buClr>
              <a:buSzPts val="1500"/>
              <a:buFont typeface="Arial"/>
              <a:buChar char="●"/>
            </a:pPr>
            <a:r>
              <a:rPr lang="en-US" sz="1500" b="1" dirty="0">
                <a:solidFill>
                  <a:schemeClr val="lt1"/>
                </a:solidFill>
                <a:ea typeface="Arial"/>
                <a:cs typeface="Arial"/>
                <a:sym typeface="Arial"/>
              </a:rPr>
              <a:t>Techniques</a:t>
            </a:r>
            <a:r>
              <a:rPr lang="en-US" sz="1500" dirty="0">
                <a:solidFill>
                  <a:schemeClr val="lt1"/>
                </a:solidFill>
                <a:ea typeface="Arial"/>
                <a:cs typeface="Arial"/>
                <a:sym typeface="Arial"/>
              </a:rPr>
              <a:t>: </a:t>
            </a:r>
            <a:endParaRPr lang="en-US" sz="1500" dirty="0" smtClean="0">
              <a:solidFill>
                <a:schemeClr val="lt1"/>
              </a:solidFill>
              <a:ea typeface="Arial"/>
              <a:cs typeface="Arial"/>
              <a:sym typeface="Arial"/>
            </a:endParaRPr>
          </a:p>
          <a:p>
            <a:pPr marL="133350" lvl="0" indent="0">
              <a:lnSpc>
                <a:spcPct val="115000"/>
              </a:lnSpc>
              <a:spcBef>
                <a:spcPts val="1200"/>
              </a:spcBef>
              <a:buClr>
                <a:schemeClr val="lt1"/>
              </a:buClr>
              <a:buSzPts val="1500"/>
              <a:buNone/>
            </a:pPr>
            <a:r>
              <a:rPr lang="en-US" sz="1500" dirty="0" smtClean="0">
                <a:solidFill>
                  <a:schemeClr val="lt1"/>
                </a:solidFill>
                <a:ea typeface="Arial"/>
                <a:cs typeface="Arial"/>
                <a:sym typeface="Arial"/>
              </a:rPr>
              <a:t>Query </a:t>
            </a:r>
            <a:r>
              <a:rPr lang="en-US" sz="1500" dirty="0">
                <a:solidFill>
                  <a:schemeClr val="lt1"/>
                </a:solidFill>
                <a:ea typeface="Arial"/>
                <a:cs typeface="Arial"/>
                <a:sym typeface="Arial"/>
              </a:rPr>
              <a:t>WHOIS databases to get domain registration details.</a:t>
            </a:r>
          </a:p>
          <a:p>
            <a:pPr marL="457200" lvl="0" indent="-323850">
              <a:lnSpc>
                <a:spcPct val="115000"/>
              </a:lnSpc>
              <a:spcBef>
                <a:spcPts val="0"/>
              </a:spcBef>
              <a:buClr>
                <a:schemeClr val="lt1"/>
              </a:buClr>
              <a:buSzPts val="1500"/>
              <a:buFont typeface="Arial"/>
              <a:buChar char="●"/>
            </a:pPr>
            <a:endParaRPr lang="en-US" sz="1500" b="1" dirty="0" smtClean="0">
              <a:solidFill>
                <a:schemeClr val="lt1"/>
              </a:solidFill>
              <a:ea typeface="Arial"/>
              <a:cs typeface="Arial"/>
              <a:sym typeface="Arial"/>
            </a:endParaRPr>
          </a:p>
          <a:p>
            <a:pPr marL="457200" lvl="0" indent="-323850">
              <a:lnSpc>
                <a:spcPct val="115000"/>
              </a:lnSpc>
              <a:spcBef>
                <a:spcPts val="0"/>
              </a:spcBef>
              <a:buClr>
                <a:schemeClr val="lt1"/>
              </a:buClr>
              <a:buSzPts val="1500"/>
              <a:buFont typeface="Arial"/>
              <a:buChar char="●"/>
            </a:pPr>
            <a:endParaRPr lang="en-US" sz="1500" b="1" dirty="0">
              <a:solidFill>
                <a:schemeClr val="lt1"/>
              </a:solidFill>
              <a:ea typeface="Arial"/>
              <a:cs typeface="Arial"/>
              <a:sym typeface="Arial"/>
            </a:endParaRPr>
          </a:p>
          <a:p>
            <a:pPr marL="457200" lvl="0" indent="-323850">
              <a:lnSpc>
                <a:spcPct val="115000"/>
              </a:lnSpc>
              <a:spcBef>
                <a:spcPts val="0"/>
              </a:spcBef>
              <a:buClr>
                <a:schemeClr val="lt1"/>
              </a:buClr>
              <a:buSzPts val="1500"/>
              <a:buFont typeface="Arial"/>
              <a:buChar char="●"/>
            </a:pPr>
            <a:r>
              <a:rPr lang="en-US" sz="1500" b="1" dirty="0" smtClean="0">
                <a:solidFill>
                  <a:schemeClr val="lt1"/>
                </a:solidFill>
                <a:ea typeface="Arial"/>
                <a:cs typeface="Arial"/>
                <a:sym typeface="Arial"/>
              </a:rPr>
              <a:t>Tools/Websites</a:t>
            </a:r>
            <a:r>
              <a:rPr lang="en-US" sz="1500" dirty="0" smtClean="0">
                <a:solidFill>
                  <a:schemeClr val="lt1"/>
                </a:solidFill>
                <a:ea typeface="Arial"/>
                <a:cs typeface="Arial"/>
                <a:sym typeface="Arial"/>
              </a:rPr>
              <a:t>:</a:t>
            </a:r>
          </a:p>
          <a:p>
            <a:pPr marL="133350" lvl="0" indent="0">
              <a:lnSpc>
                <a:spcPct val="115000"/>
              </a:lnSpc>
              <a:spcBef>
                <a:spcPts val="0"/>
              </a:spcBef>
              <a:buClr>
                <a:schemeClr val="lt1"/>
              </a:buClr>
              <a:buSzPts val="1500"/>
              <a:buNone/>
            </a:pPr>
            <a:endParaRPr lang="en-US" sz="1500" dirty="0">
              <a:solidFill>
                <a:schemeClr val="lt1"/>
              </a:solidFill>
              <a:ea typeface="Arial"/>
              <a:cs typeface="Arial"/>
              <a:sym typeface="Arial"/>
            </a:endParaRPr>
          </a:p>
          <a:p>
            <a:pPr marL="914400" lvl="1" indent="-323850">
              <a:lnSpc>
                <a:spcPct val="115000"/>
              </a:lnSpc>
              <a:spcBef>
                <a:spcPts val="0"/>
              </a:spcBef>
              <a:buClr>
                <a:schemeClr val="lt1"/>
              </a:buClr>
              <a:buSzPts val="1500"/>
              <a:buFont typeface="Arial"/>
              <a:buChar char="○"/>
            </a:pPr>
            <a:r>
              <a:rPr lang="en-US" sz="1500" dirty="0">
                <a:solidFill>
                  <a:schemeClr val="lt1"/>
                </a:solidFill>
                <a:ea typeface="Arial"/>
                <a:cs typeface="Arial"/>
                <a:sym typeface="Arial"/>
              </a:rPr>
              <a:t>Command: </a:t>
            </a:r>
            <a:r>
              <a:rPr lang="en-US" sz="1500" dirty="0" err="1">
                <a:solidFill>
                  <a:schemeClr val="lt1"/>
                </a:solidFill>
                <a:latin typeface="Roboto Mono"/>
                <a:ea typeface="Roboto Mono"/>
                <a:cs typeface="Roboto Mono"/>
                <a:sym typeface="Roboto Mono"/>
              </a:rPr>
              <a:t>whois</a:t>
            </a:r>
            <a:r>
              <a:rPr lang="en-US" sz="1500" dirty="0">
                <a:solidFill>
                  <a:schemeClr val="lt1"/>
                </a:solidFill>
                <a:latin typeface="Roboto Mono"/>
                <a:ea typeface="Roboto Mono"/>
                <a:cs typeface="Roboto Mono"/>
                <a:sym typeface="Roboto Mono"/>
              </a:rPr>
              <a:t> </a:t>
            </a:r>
            <a:r>
              <a:rPr lang="en-US" sz="1500" dirty="0" smtClean="0">
                <a:solidFill>
                  <a:schemeClr val="lt1"/>
                </a:solidFill>
                <a:latin typeface="Roboto Mono"/>
                <a:ea typeface="Roboto Mono"/>
                <a:cs typeface="Roboto Mono"/>
                <a:sym typeface="Roboto Mono"/>
              </a:rPr>
              <a:t>example.com</a:t>
            </a:r>
            <a:br>
              <a:rPr lang="en-US" sz="1500" dirty="0" smtClean="0">
                <a:solidFill>
                  <a:schemeClr val="lt1"/>
                </a:solidFill>
                <a:latin typeface="Roboto Mono"/>
                <a:ea typeface="Roboto Mono"/>
                <a:cs typeface="Roboto Mono"/>
                <a:sym typeface="Roboto Mono"/>
              </a:rPr>
            </a:br>
            <a:endParaRPr lang="en-US" sz="1500" dirty="0">
              <a:solidFill>
                <a:schemeClr val="lt1"/>
              </a:solidFill>
              <a:latin typeface="Roboto Mono"/>
              <a:ea typeface="Roboto Mono"/>
              <a:cs typeface="Roboto Mono"/>
              <a:sym typeface="Roboto Mono"/>
            </a:endParaRPr>
          </a:p>
          <a:p>
            <a:pPr marL="914400" lvl="1" indent="-323850">
              <a:lnSpc>
                <a:spcPct val="115000"/>
              </a:lnSpc>
              <a:spcBef>
                <a:spcPts val="0"/>
              </a:spcBef>
              <a:buClr>
                <a:schemeClr val="lt1"/>
              </a:buClr>
              <a:buSzPts val="1500"/>
              <a:buFont typeface="Arial"/>
              <a:buChar char="○"/>
            </a:pPr>
            <a:r>
              <a:rPr lang="en-US" sz="1500" dirty="0">
                <a:solidFill>
                  <a:schemeClr val="lt1"/>
                </a:solidFill>
                <a:ea typeface="Arial"/>
                <a:cs typeface="Arial"/>
                <a:sym typeface="Arial"/>
              </a:rPr>
              <a:t>Website: https://</a:t>
            </a:r>
            <a:r>
              <a:rPr lang="en-US" sz="1500" dirty="0" smtClean="0">
                <a:solidFill>
                  <a:schemeClr val="lt1"/>
                </a:solidFill>
                <a:ea typeface="Arial"/>
                <a:cs typeface="Arial"/>
                <a:sym typeface="Arial"/>
              </a:rPr>
              <a:t>lookup.icann.org/en/lookup</a:t>
            </a:r>
            <a:endParaRPr lang="en-US" sz="1500" dirty="0">
              <a:solidFill>
                <a:schemeClr val="lt1"/>
              </a:solidFill>
              <a:ea typeface="Arial"/>
              <a:cs typeface="Arial"/>
              <a:sym typeface="Arial"/>
            </a:endParaRPr>
          </a:p>
        </p:txBody>
      </p:sp>
    </p:spTree>
    <p:extLst>
      <p:ext uri="{BB962C8B-B14F-4D97-AF65-F5344CB8AC3E}">
        <p14:creationId xmlns:p14="http://schemas.microsoft.com/office/powerpoint/2010/main" val="2460241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841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3800" b="1" dirty="0">
                <a:solidFill>
                  <a:schemeClr val="accent2">
                    <a:lumMod val="40000"/>
                    <a:lumOff val="60000"/>
                  </a:schemeClr>
                </a:solidFill>
                <a:latin typeface="Arial"/>
                <a:ea typeface="Arial"/>
                <a:cs typeface="Arial"/>
                <a:sym typeface="Arial"/>
              </a:rPr>
              <a:t>Techniques and Tools/Websites</a:t>
            </a:r>
            <a:endParaRPr lang="en-US" sz="3800" dirty="0"/>
          </a:p>
        </p:txBody>
      </p:sp>
      <p:sp>
        <p:nvSpPr>
          <p:cNvPr id="3" name="Content Placeholder 2"/>
          <p:cNvSpPr>
            <a:spLocks noGrp="1"/>
          </p:cNvSpPr>
          <p:nvPr>
            <p:ph idx="1"/>
          </p:nvPr>
        </p:nvSpPr>
        <p:spPr/>
        <p:txBody>
          <a:bodyPr/>
          <a:lstStyle/>
          <a:p>
            <a:pPr marL="0" lvl="0" indent="0">
              <a:lnSpc>
                <a:spcPct val="115000"/>
              </a:lnSpc>
              <a:spcBef>
                <a:spcPts val="1200"/>
              </a:spcBef>
              <a:buNone/>
            </a:pPr>
            <a:r>
              <a:rPr lang="en-US" sz="1500" b="1" dirty="0">
                <a:solidFill>
                  <a:schemeClr val="accent2">
                    <a:lumMod val="40000"/>
                    <a:lumOff val="60000"/>
                  </a:schemeClr>
                </a:solidFill>
                <a:ea typeface="Arial"/>
                <a:cs typeface="Arial"/>
                <a:sym typeface="Arial"/>
              </a:rPr>
              <a:t>DNS Records Analysis</a:t>
            </a:r>
            <a:r>
              <a:rPr lang="en-US" sz="1500" dirty="0">
                <a:solidFill>
                  <a:schemeClr val="accent2">
                    <a:lumMod val="40000"/>
                    <a:lumOff val="60000"/>
                  </a:schemeClr>
                </a:solidFill>
                <a:ea typeface="Arial"/>
                <a:cs typeface="Arial"/>
                <a:sym typeface="Arial"/>
              </a:rPr>
              <a:t>:</a:t>
            </a:r>
          </a:p>
          <a:p>
            <a:pPr marL="457200" lvl="0" indent="-323850">
              <a:lnSpc>
                <a:spcPct val="115000"/>
              </a:lnSpc>
              <a:spcBef>
                <a:spcPts val="1200"/>
              </a:spcBef>
              <a:buClr>
                <a:schemeClr val="lt1"/>
              </a:buClr>
              <a:buSzPts val="1500"/>
              <a:buFont typeface="Arial"/>
              <a:buChar char="●"/>
            </a:pPr>
            <a:r>
              <a:rPr lang="en-US" sz="1500" b="1" dirty="0">
                <a:solidFill>
                  <a:schemeClr val="lt1"/>
                </a:solidFill>
                <a:ea typeface="Arial"/>
                <a:cs typeface="Arial"/>
                <a:sym typeface="Arial"/>
              </a:rPr>
              <a:t>Techniques</a:t>
            </a:r>
            <a:r>
              <a:rPr lang="en-US" sz="1500" dirty="0">
                <a:solidFill>
                  <a:schemeClr val="lt1"/>
                </a:solidFill>
                <a:ea typeface="Arial"/>
                <a:cs typeface="Arial"/>
                <a:sym typeface="Arial"/>
              </a:rPr>
              <a:t>: </a:t>
            </a:r>
          </a:p>
          <a:p>
            <a:pPr marL="457200" lvl="0" indent="-323850">
              <a:lnSpc>
                <a:spcPct val="115000"/>
              </a:lnSpc>
              <a:spcBef>
                <a:spcPts val="1200"/>
              </a:spcBef>
              <a:buClr>
                <a:schemeClr val="lt1"/>
              </a:buClr>
              <a:buSzPts val="1500"/>
              <a:buFont typeface="Arial"/>
              <a:buChar char="●"/>
            </a:pPr>
            <a:r>
              <a:rPr lang="en-US" sz="1500" dirty="0">
                <a:solidFill>
                  <a:schemeClr val="lt1"/>
                </a:solidFill>
                <a:ea typeface="Arial"/>
                <a:cs typeface="Arial"/>
                <a:sym typeface="Arial"/>
              </a:rPr>
              <a:t>Use DNS query tools to extract various DNS records like A, MX, NS, TXT, etc.</a:t>
            </a:r>
          </a:p>
          <a:p>
            <a:pPr marL="133350" lvl="0" indent="0">
              <a:lnSpc>
                <a:spcPct val="115000"/>
              </a:lnSpc>
              <a:spcBef>
                <a:spcPts val="1200"/>
              </a:spcBef>
              <a:buClr>
                <a:schemeClr val="lt1"/>
              </a:buClr>
              <a:buSzPts val="1500"/>
              <a:buNone/>
            </a:pPr>
            <a:endParaRPr lang="en-US" sz="1500" dirty="0">
              <a:solidFill>
                <a:schemeClr val="lt1"/>
              </a:solidFill>
              <a:ea typeface="Arial"/>
              <a:cs typeface="Arial"/>
              <a:sym typeface="Arial"/>
            </a:endParaRPr>
          </a:p>
          <a:p>
            <a:pPr marL="457200" lvl="0" indent="-323850">
              <a:lnSpc>
                <a:spcPct val="115000"/>
              </a:lnSpc>
              <a:spcBef>
                <a:spcPts val="0"/>
              </a:spcBef>
              <a:buClr>
                <a:schemeClr val="lt1"/>
              </a:buClr>
              <a:buSzPts val="1500"/>
              <a:buFont typeface="Arial"/>
              <a:buChar char="●"/>
            </a:pPr>
            <a:r>
              <a:rPr lang="en-US" sz="1500" b="1" dirty="0">
                <a:solidFill>
                  <a:schemeClr val="lt1"/>
                </a:solidFill>
                <a:ea typeface="Arial"/>
                <a:cs typeface="Arial"/>
                <a:sym typeface="Arial"/>
              </a:rPr>
              <a:t>Tools/Websites</a:t>
            </a:r>
            <a:r>
              <a:rPr lang="en-US" sz="1500" dirty="0" smtClean="0">
                <a:solidFill>
                  <a:schemeClr val="lt1"/>
                </a:solidFill>
                <a:ea typeface="Arial"/>
                <a:cs typeface="Arial"/>
                <a:sym typeface="Arial"/>
              </a:rPr>
              <a:t>:</a:t>
            </a:r>
            <a:br>
              <a:rPr lang="en-US" sz="1500" dirty="0" smtClean="0">
                <a:solidFill>
                  <a:schemeClr val="lt1"/>
                </a:solidFill>
                <a:ea typeface="Arial"/>
                <a:cs typeface="Arial"/>
                <a:sym typeface="Arial"/>
              </a:rPr>
            </a:br>
            <a:endParaRPr lang="en-US" sz="1500" dirty="0">
              <a:solidFill>
                <a:schemeClr val="lt1"/>
              </a:solidFill>
              <a:ea typeface="Arial"/>
              <a:cs typeface="Arial"/>
              <a:sym typeface="Arial"/>
            </a:endParaRPr>
          </a:p>
          <a:p>
            <a:pPr marL="914400" lvl="1" indent="-323850">
              <a:lnSpc>
                <a:spcPct val="115000"/>
              </a:lnSpc>
              <a:spcBef>
                <a:spcPts val="0"/>
              </a:spcBef>
              <a:buClr>
                <a:schemeClr val="lt1"/>
              </a:buClr>
              <a:buSzPts val="1500"/>
              <a:buFont typeface="Arial"/>
              <a:buChar char="○"/>
            </a:pPr>
            <a:r>
              <a:rPr lang="en-US" sz="1500" dirty="0">
                <a:solidFill>
                  <a:schemeClr val="lt1"/>
                </a:solidFill>
                <a:ea typeface="Arial"/>
                <a:cs typeface="Arial"/>
                <a:sym typeface="Arial"/>
              </a:rPr>
              <a:t>Command: </a:t>
            </a:r>
            <a:r>
              <a:rPr lang="en-US" sz="1500" dirty="0">
                <a:solidFill>
                  <a:schemeClr val="lt1"/>
                </a:solidFill>
                <a:latin typeface="Roboto Mono"/>
                <a:ea typeface="Roboto Mono"/>
                <a:cs typeface="Roboto Mono"/>
                <a:sym typeface="Roboto Mono"/>
              </a:rPr>
              <a:t>dig example.com </a:t>
            </a:r>
            <a:r>
              <a:rPr lang="en-US" sz="1500" dirty="0" smtClean="0">
                <a:solidFill>
                  <a:schemeClr val="lt1"/>
                </a:solidFill>
                <a:latin typeface="Roboto Mono"/>
                <a:ea typeface="Roboto Mono"/>
                <a:cs typeface="Roboto Mono"/>
                <a:sym typeface="Roboto Mono"/>
              </a:rPr>
              <a:t>MX</a:t>
            </a:r>
            <a:br>
              <a:rPr lang="en-US" sz="1500" dirty="0" smtClean="0">
                <a:solidFill>
                  <a:schemeClr val="lt1"/>
                </a:solidFill>
                <a:latin typeface="Roboto Mono"/>
                <a:ea typeface="Roboto Mono"/>
                <a:cs typeface="Roboto Mono"/>
                <a:sym typeface="Roboto Mono"/>
              </a:rPr>
            </a:br>
            <a:endParaRPr lang="en-US" sz="1500" dirty="0">
              <a:solidFill>
                <a:schemeClr val="lt1"/>
              </a:solidFill>
              <a:latin typeface="Roboto Mono"/>
              <a:ea typeface="Roboto Mono"/>
              <a:cs typeface="Roboto Mono"/>
              <a:sym typeface="Roboto Mono"/>
            </a:endParaRPr>
          </a:p>
          <a:p>
            <a:pPr marL="914400" lvl="1" indent="-323850">
              <a:lnSpc>
                <a:spcPct val="115000"/>
              </a:lnSpc>
              <a:spcBef>
                <a:spcPts val="0"/>
              </a:spcBef>
              <a:buClr>
                <a:schemeClr val="lt1"/>
              </a:buClr>
              <a:buSzPts val="1500"/>
              <a:buFont typeface="Arial"/>
              <a:buChar char="○"/>
            </a:pPr>
            <a:r>
              <a:rPr lang="en-US" sz="1500" dirty="0">
                <a:solidFill>
                  <a:schemeClr val="lt1"/>
                </a:solidFill>
                <a:ea typeface="Arial"/>
                <a:cs typeface="Arial"/>
                <a:sym typeface="Arial"/>
              </a:rPr>
              <a:t>Command: </a:t>
            </a:r>
            <a:r>
              <a:rPr lang="en-US" sz="1500" dirty="0" err="1">
                <a:solidFill>
                  <a:schemeClr val="lt1"/>
                </a:solidFill>
                <a:latin typeface="Roboto Mono"/>
                <a:ea typeface="Roboto Mono"/>
                <a:cs typeface="Roboto Mono"/>
                <a:sym typeface="Roboto Mono"/>
              </a:rPr>
              <a:t>nslookup</a:t>
            </a:r>
            <a:r>
              <a:rPr lang="en-US" sz="1500" dirty="0">
                <a:solidFill>
                  <a:schemeClr val="lt1"/>
                </a:solidFill>
                <a:latin typeface="Roboto Mono"/>
                <a:ea typeface="Roboto Mono"/>
                <a:cs typeface="Roboto Mono"/>
                <a:sym typeface="Roboto Mono"/>
              </a:rPr>
              <a:t> -type=TXT </a:t>
            </a:r>
            <a:r>
              <a:rPr lang="en-US" sz="1500" dirty="0" smtClean="0">
                <a:solidFill>
                  <a:schemeClr val="lt1"/>
                </a:solidFill>
                <a:latin typeface="Roboto Mono"/>
                <a:ea typeface="Roboto Mono"/>
                <a:cs typeface="Roboto Mono"/>
                <a:sym typeface="Roboto Mono"/>
              </a:rPr>
              <a:t>example.com</a:t>
            </a:r>
            <a:br>
              <a:rPr lang="en-US" sz="1500" dirty="0" smtClean="0">
                <a:solidFill>
                  <a:schemeClr val="lt1"/>
                </a:solidFill>
                <a:latin typeface="Roboto Mono"/>
                <a:ea typeface="Roboto Mono"/>
                <a:cs typeface="Roboto Mono"/>
                <a:sym typeface="Roboto Mono"/>
              </a:rPr>
            </a:br>
            <a:endParaRPr lang="en-US" sz="1500" dirty="0">
              <a:solidFill>
                <a:schemeClr val="lt1"/>
              </a:solidFill>
              <a:latin typeface="Roboto Mono"/>
              <a:ea typeface="Roboto Mono"/>
              <a:cs typeface="Roboto Mono"/>
              <a:sym typeface="Roboto Mono"/>
            </a:endParaRPr>
          </a:p>
          <a:p>
            <a:pPr marL="914400" lvl="1" indent="-323850">
              <a:lnSpc>
                <a:spcPct val="115000"/>
              </a:lnSpc>
              <a:spcBef>
                <a:spcPts val="0"/>
              </a:spcBef>
              <a:buClr>
                <a:schemeClr val="lt1"/>
              </a:buClr>
              <a:buSzPts val="1500"/>
              <a:buFont typeface="Arial"/>
              <a:buChar char="○"/>
            </a:pPr>
            <a:r>
              <a:rPr lang="en-US" sz="1500" dirty="0">
                <a:solidFill>
                  <a:schemeClr val="lt1"/>
                </a:solidFill>
                <a:ea typeface="Arial"/>
                <a:cs typeface="Arial"/>
                <a:sym typeface="Arial"/>
              </a:rPr>
              <a:t>Website:</a:t>
            </a:r>
            <a:r>
              <a:rPr lang="en-US" sz="1500" dirty="0">
                <a:solidFill>
                  <a:schemeClr val="lt1"/>
                </a:solidFill>
                <a:uFill>
                  <a:noFill/>
                </a:uFill>
                <a:ea typeface="Arial"/>
                <a:cs typeface="Arial"/>
                <a:sym typeface="Aria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US" sz="1500" u="sng" dirty="0" err="1">
                <a:solidFill>
                  <a:schemeClr val="lt1"/>
                </a:solidFill>
                <a:ea typeface="Arial"/>
                <a:cs typeface="Arial"/>
                <a:sym typeface="Arial"/>
                <a:hlinkClick r:id="rId2">
                  <a:extLst>
                    <a:ext uri="{A12FA001-AC4F-418D-AE19-62706E023703}">
                      <ahyp:hlinkClr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MXToolbox</a:t>
            </a:r>
            <a:endParaRPr lang="en-US" dirty="0"/>
          </a:p>
          <a:p>
            <a:endParaRPr lang="en-US" dirty="0"/>
          </a:p>
        </p:txBody>
      </p:sp>
    </p:spTree>
    <p:extLst>
      <p:ext uri="{BB962C8B-B14F-4D97-AF65-F5344CB8AC3E}">
        <p14:creationId xmlns:p14="http://schemas.microsoft.com/office/powerpoint/2010/main" val="347386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236</TotalTime>
  <Words>474</Words>
  <Application>Microsoft Office PowerPoint</Application>
  <PresentationFormat>On-screen Show (4:3)</PresentationFormat>
  <Paragraphs>154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Technic</vt:lpstr>
      <vt:lpstr>Ethical Hacking </vt:lpstr>
      <vt:lpstr>Topic </vt:lpstr>
      <vt:lpstr>Email &amp; Domain Information Gathering</vt:lpstr>
      <vt:lpstr>Examples:</vt:lpstr>
      <vt:lpstr>PowerPoint Presentation</vt:lpstr>
      <vt:lpstr>Examples:</vt:lpstr>
      <vt:lpstr>Techniques and Tools/Websites</vt:lpstr>
      <vt:lpstr>PowerPoint Presentation</vt:lpstr>
      <vt:lpstr>Techniques and Tools/Websites</vt:lpstr>
      <vt:lpstr>Command: dig example.com MX</vt:lpstr>
      <vt:lpstr>Command: nslookup -type=TXT example.com</vt:lpstr>
      <vt:lpstr>Website: MXToolbox </vt:lpstr>
      <vt:lpstr>Email Address Search:</vt:lpstr>
      <vt:lpstr> $ theHarvester -d example.com -b google </vt:lpstr>
      <vt:lpstr>Website: Hunter.io</vt:lpstr>
      <vt:lpstr>Reverse Email Lookup:</vt:lpstr>
      <vt:lpstr> Website: Pipl </vt:lpstr>
      <vt:lpstr>Website: Spokeo</vt:lpstr>
      <vt:lpstr>Metadata Analysis</vt:lpstr>
      <vt:lpstr>Examples</vt:lpstr>
      <vt:lpstr>Techniques and Tools/Websites</vt:lpstr>
      <vt:lpstr>Syntax: exiftool document.pdf</vt:lpstr>
      <vt:lpstr>Image Metadata Analysis:</vt:lpstr>
      <vt:lpstr>Online Metadata Analyzers:</vt:lpstr>
      <vt:lpstr>DNS Enumeration</vt:lpstr>
      <vt:lpstr>Examples</vt:lpstr>
      <vt:lpstr>Techniques and Tools/Websites</vt:lpstr>
      <vt:lpstr>PowerPoint Presentation</vt:lpstr>
      <vt:lpstr>Subdomain Enumeration:</vt:lpstr>
      <vt:lpstr>Enumeration of Network Services</vt:lpstr>
      <vt:lpstr>Examples</vt:lpstr>
      <vt:lpstr>Examples</vt:lpstr>
      <vt:lpstr>Techniques and Tools/Websites</vt:lpstr>
      <vt:lpstr>Techniques and Tools/Websites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dc:title>
  <dc:creator>cW</dc:creator>
  <cp:lastModifiedBy>cW</cp:lastModifiedBy>
  <cp:revision>34</cp:revision>
  <dcterms:created xsi:type="dcterms:W3CDTF">2006-08-16T00:00:00Z</dcterms:created>
  <dcterms:modified xsi:type="dcterms:W3CDTF">2024-07-29T07:14:45Z</dcterms:modified>
</cp:coreProperties>
</file>