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2" r:id="rId7"/>
    <p:sldId id="263" r:id="rId8"/>
    <p:sldId id="269" r:id="rId9"/>
    <p:sldId id="270" r:id="rId10"/>
    <p:sldId id="271" r:id="rId11"/>
    <p:sldId id="272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ookup.icann.org/en/look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ka.apache.org/" TargetMode="External"/><Relationship Id="rId2" Type="http://schemas.openxmlformats.org/officeDocument/2006/relationships/hyperlink" Target="https://www.whoisxmlapi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Ethical Hacking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Ayesha Mustafa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762000"/>
            <a:ext cx="10360501" cy="1223963"/>
          </a:xfrm>
        </p:spPr>
        <p:txBody>
          <a:bodyPr>
            <a:normAutofit/>
          </a:bodyPr>
          <a:lstStyle/>
          <a:p>
            <a:r>
              <a:rPr lang="en-US" sz="2400" dirty="0"/>
              <a:t>Email and Domain Information Gathering Tools/Websites</a:t>
            </a:r>
            <a:br>
              <a:rPr lang="en-US" sz="2400" dirty="0"/>
            </a:br>
            <a:r>
              <a:rPr lang="en-US" sz="1800" dirty="0"/>
              <a:t>Email and domain information gathering involves collecting data about email addresses, domains, and associated entities. This includes details such as ownership, registration dates, server locations, and security configurations.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2360311"/>
            <a:ext cx="4799329" cy="4462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WHOIS Lookup and DNS </a:t>
            </a:r>
          </a:p>
          <a:p>
            <a:r>
              <a:rPr lang="en-US" sz="1800" dirty="0" err="1"/>
              <a:t>whois</a:t>
            </a:r>
            <a:r>
              <a:rPr lang="en-US" sz="1800" dirty="0"/>
              <a:t> </a:t>
            </a:r>
            <a:r>
              <a:rPr lang="en-US" sz="1800" dirty="0" smtClean="0"/>
              <a:t>example.com</a:t>
            </a:r>
          </a:p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lookup.icann.org/en/lookup</a:t>
            </a:r>
            <a:endParaRPr lang="en-US" sz="1800" dirty="0" smtClean="0"/>
          </a:p>
          <a:p>
            <a:r>
              <a:rPr lang="en-US" sz="1800" dirty="0"/>
              <a:t>Command: dig example.com MX </a:t>
            </a:r>
            <a:r>
              <a:rPr lang="en-US" sz="1800" dirty="0" smtClean="0"/>
              <a:t>○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Command: </a:t>
            </a:r>
            <a:r>
              <a:rPr lang="en-US" sz="1800" dirty="0" err="1"/>
              <a:t>nslookup</a:t>
            </a:r>
            <a:r>
              <a:rPr lang="en-US" sz="1800" dirty="0"/>
              <a:t> -type=TXT example.com 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Website: </a:t>
            </a:r>
            <a:r>
              <a:rPr lang="en-US" sz="1800" dirty="0" err="1"/>
              <a:t>MXToolbox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/>
              <a:t>: </a:t>
            </a:r>
            <a:r>
              <a:rPr lang="en-US" sz="1800" dirty="0" err="1"/>
              <a:t>theHarvester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err="1" smtClean="0"/>
              <a:t>theHarvester</a:t>
            </a:r>
            <a:r>
              <a:rPr lang="en-US" sz="1800" dirty="0" smtClean="0"/>
              <a:t> </a:t>
            </a:r>
            <a:r>
              <a:rPr lang="en-US" sz="1800" dirty="0"/>
              <a:t>-d example.com -b google </a:t>
            </a:r>
            <a:endParaRPr lang="en-US" sz="1800" dirty="0" smtClean="0"/>
          </a:p>
          <a:p>
            <a:r>
              <a:rPr lang="en-US" sz="1800" dirty="0" smtClean="0"/>
              <a:t>Website</a:t>
            </a:r>
            <a:r>
              <a:rPr lang="en-US" sz="1800" dirty="0"/>
              <a:t>: Hunter.io </a:t>
            </a:r>
            <a:endParaRPr lang="en-US" sz="1800" dirty="0" smtClean="0"/>
          </a:p>
          <a:p>
            <a:r>
              <a:rPr lang="en-US" sz="1800" dirty="0"/>
              <a:t>Website: </a:t>
            </a:r>
            <a:r>
              <a:rPr lang="en-US" sz="1800" dirty="0" err="1"/>
              <a:t>Pipl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Website</a:t>
            </a:r>
            <a:r>
              <a:rPr lang="en-US" sz="1800" dirty="0"/>
              <a:t>: </a:t>
            </a:r>
            <a:r>
              <a:rPr lang="en-US" sz="1800" dirty="0" err="1"/>
              <a:t>Spokeo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2" y="-186377"/>
            <a:ext cx="10360501" cy="1223963"/>
          </a:xfrm>
        </p:spPr>
        <p:txBody>
          <a:bodyPr>
            <a:noAutofit/>
          </a:bodyPr>
          <a:lstStyle/>
          <a:p>
            <a:r>
              <a:rPr lang="en-US" sz="2400" dirty="0"/>
              <a:t>Metadata </a:t>
            </a:r>
            <a:r>
              <a:rPr lang="en-US" sz="2400" dirty="0" smtClean="0"/>
              <a:t>Analysis TOOLS/WEBSITES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141411" y="2851159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Image Metadata Analysis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141412" y="11430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Document Metadata Extraction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41412" y="1558498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Tool: </a:t>
            </a:r>
            <a:r>
              <a:rPr lang="en-US" sz="1800" dirty="0" err="1"/>
              <a:t>exiftool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err="1"/>
              <a:t>exiftool</a:t>
            </a:r>
            <a:r>
              <a:rPr lang="en-US" sz="1800" dirty="0"/>
              <a:t> document.pdf 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Tool</a:t>
            </a:r>
            <a:r>
              <a:rPr lang="en-US" sz="1800" dirty="0"/>
              <a:t>: FOCA </a:t>
            </a:r>
            <a:br>
              <a:rPr lang="en-US" sz="1800" dirty="0"/>
            </a:br>
            <a:r>
              <a:rPr lang="en-US" sz="1800" dirty="0" err="1"/>
              <a:t>foca</a:t>
            </a:r>
            <a:r>
              <a:rPr lang="en-US" sz="1800" dirty="0"/>
              <a:t>-cli -f </a:t>
            </a:r>
            <a:r>
              <a:rPr lang="en-US" sz="1800" dirty="0" err="1"/>
              <a:t>document.pd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155922" y="3800651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Tool</a:t>
            </a:r>
            <a:r>
              <a:rPr lang="en-US" sz="1800" dirty="0"/>
              <a:t>: </a:t>
            </a:r>
            <a:r>
              <a:rPr lang="en-US" sz="1800" dirty="0" err="1"/>
              <a:t>exiftool</a:t>
            </a:r>
            <a:r>
              <a:rPr lang="en-US" sz="1800" dirty="0"/>
              <a:t> </a:t>
            </a:r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exiftool</a:t>
            </a:r>
            <a:r>
              <a:rPr lang="en-US" sz="1800" dirty="0" smtClean="0"/>
              <a:t> image.jpg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Website</a:t>
            </a:r>
            <a:r>
              <a:rPr lang="en-US" sz="1800" dirty="0"/>
              <a:t>: Jeffrey's Image Metadata Viewer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3652" y="4780879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Online Metadata Analyzers: ● </a:t>
            </a:r>
            <a:endParaRPr lang="en-US" sz="1800" dirty="0" smtClean="0"/>
          </a:p>
          <a:p>
            <a:r>
              <a:rPr lang="en-US" sz="1800" dirty="0" smtClean="0"/>
              <a:t>Website</a:t>
            </a:r>
            <a:r>
              <a:rPr lang="en-US" sz="1800" dirty="0"/>
              <a:t>: Get-Metadata </a:t>
            </a:r>
          </a:p>
          <a:p>
            <a:r>
              <a:rPr lang="en-US" sz="1800" dirty="0" smtClean="0"/>
              <a:t>Website</a:t>
            </a:r>
            <a:r>
              <a:rPr lang="en-US" sz="1800" dirty="0"/>
              <a:t>: </a:t>
            </a:r>
            <a:r>
              <a:rPr lang="en-US" sz="1800" dirty="0" err="1"/>
              <a:t>Metashield</a:t>
            </a:r>
            <a:r>
              <a:rPr lang="en-US" sz="1800" dirty="0"/>
              <a:t> Analyzer 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1000"/>
            <a:ext cx="436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DNS </a:t>
            </a:r>
            <a:r>
              <a:rPr lang="en-US" dirty="0" smtClean="0"/>
              <a:t>Enumeration Tools/Websites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98612" y="1143000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/>
              <a:t>Command</a:t>
            </a:r>
            <a:r>
              <a:rPr lang="en-US" sz="1800" dirty="0"/>
              <a:t>: dig example.com ANY </a:t>
            </a:r>
          </a:p>
          <a:p>
            <a:r>
              <a:rPr lang="en-US" sz="1800" dirty="0" smtClean="0"/>
              <a:t>Command</a:t>
            </a:r>
            <a:r>
              <a:rPr lang="en-US" sz="1800" dirty="0"/>
              <a:t>: </a:t>
            </a:r>
            <a:r>
              <a:rPr lang="en-US" sz="1800" dirty="0" err="1"/>
              <a:t>nslookup</a:t>
            </a:r>
            <a:r>
              <a:rPr lang="en-US" sz="1800" dirty="0"/>
              <a:t> -type=ANY example.com </a:t>
            </a:r>
          </a:p>
          <a:p>
            <a:r>
              <a:rPr lang="en-US" sz="1800" dirty="0" smtClean="0"/>
              <a:t>Website</a:t>
            </a:r>
            <a:r>
              <a:rPr lang="en-US" sz="1800" dirty="0"/>
              <a:t>: </a:t>
            </a:r>
            <a:r>
              <a:rPr lang="en-US" sz="1800" dirty="0" err="1"/>
              <a:t>MXToolbox</a:t>
            </a:r>
            <a:r>
              <a:rPr lang="en-US" sz="1800" dirty="0"/>
              <a:t>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Tool</a:t>
            </a:r>
            <a:r>
              <a:rPr lang="en-US" sz="1800" dirty="0"/>
              <a:t>: </a:t>
            </a:r>
            <a:r>
              <a:rPr lang="en-US" sz="1800" dirty="0" err="1"/>
              <a:t>dnsenum</a:t>
            </a:r>
            <a:r>
              <a:rPr lang="en-US" sz="1800" dirty="0"/>
              <a:t> </a:t>
            </a:r>
            <a:r>
              <a:rPr lang="en-US" sz="1800" dirty="0" err="1"/>
              <a:t>dnsenum</a:t>
            </a:r>
            <a:r>
              <a:rPr lang="en-US" sz="1800" dirty="0"/>
              <a:t> example.com </a:t>
            </a:r>
            <a:endParaRPr lang="en-US" sz="1800" dirty="0" smtClean="0"/>
          </a:p>
          <a:p>
            <a:r>
              <a:rPr lang="en-US" sz="1800" dirty="0" smtClean="0"/>
              <a:t>Tool</a:t>
            </a:r>
            <a:r>
              <a:rPr lang="en-US" sz="1800" dirty="0"/>
              <a:t>: </a:t>
            </a:r>
            <a:r>
              <a:rPr lang="en-US" sz="1800" dirty="0" err="1"/>
              <a:t>dnsrecon</a:t>
            </a:r>
            <a:r>
              <a:rPr lang="en-US" sz="1800" dirty="0"/>
              <a:t> </a:t>
            </a:r>
            <a:r>
              <a:rPr lang="en-US" sz="1800" dirty="0" err="1"/>
              <a:t>dnsrecon</a:t>
            </a:r>
            <a:r>
              <a:rPr lang="en-US" sz="1800" dirty="0"/>
              <a:t> -d example.com </a:t>
            </a:r>
            <a:endParaRPr lang="en-US" sz="1800" dirty="0" smtClean="0"/>
          </a:p>
          <a:p>
            <a:r>
              <a:rPr lang="en-US" sz="1800" dirty="0" smtClean="0"/>
              <a:t>Tool</a:t>
            </a:r>
            <a:r>
              <a:rPr lang="en-US" sz="1800" dirty="0"/>
              <a:t>: fierce </a:t>
            </a:r>
            <a:r>
              <a:rPr lang="en-US" sz="1800" dirty="0" err="1"/>
              <a:t>fierce</a:t>
            </a:r>
            <a:r>
              <a:rPr lang="en-US" sz="1800" dirty="0"/>
              <a:t> -</a:t>
            </a:r>
            <a:r>
              <a:rPr lang="en-US" sz="1800" dirty="0" err="1"/>
              <a:t>dns</a:t>
            </a:r>
            <a:r>
              <a:rPr lang="en-US" sz="1800" dirty="0"/>
              <a:t> example.com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8611" y="3276600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/>
              <a:t>Tool</a:t>
            </a:r>
            <a:r>
              <a:rPr lang="en-US" sz="1800" dirty="0"/>
              <a:t>: sublist3r </a:t>
            </a:r>
            <a:r>
              <a:rPr lang="en-US" sz="1800" dirty="0" err="1"/>
              <a:t>sublist3r</a:t>
            </a:r>
            <a:r>
              <a:rPr lang="en-US" sz="1800" dirty="0"/>
              <a:t> -d example.com </a:t>
            </a:r>
          </a:p>
          <a:p>
            <a:r>
              <a:rPr lang="en-US" sz="1800" dirty="0" smtClean="0"/>
              <a:t>Tool</a:t>
            </a:r>
            <a:r>
              <a:rPr lang="en-US" sz="1800" dirty="0"/>
              <a:t>: amass </a:t>
            </a:r>
            <a:r>
              <a:rPr lang="en-US" sz="1800" dirty="0" err="1"/>
              <a:t>amass</a:t>
            </a:r>
            <a:r>
              <a:rPr lang="en-US" sz="1800" dirty="0"/>
              <a:t> </a:t>
            </a:r>
            <a:r>
              <a:rPr lang="en-US" sz="1800" dirty="0" err="1"/>
              <a:t>enum</a:t>
            </a:r>
            <a:r>
              <a:rPr lang="en-US" sz="1800" dirty="0"/>
              <a:t> -d example.com </a:t>
            </a:r>
          </a:p>
          <a:p>
            <a:r>
              <a:rPr lang="en-US" sz="1800" dirty="0" smtClean="0"/>
              <a:t>Website</a:t>
            </a:r>
            <a:r>
              <a:rPr lang="en-US" sz="1800" dirty="0"/>
              <a:t>: </a:t>
            </a:r>
            <a:r>
              <a:rPr lang="en-US" sz="1800" dirty="0" err="1"/>
              <a:t>VirusTotal</a:t>
            </a:r>
            <a:r>
              <a:rPr lang="en-US" sz="1800" dirty="0"/>
              <a:t> (for discovering subdomains via DNS records) 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3812" y="609600"/>
            <a:ext cx="4362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Enumeration of Network Services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6212" y="1295400"/>
            <a:ext cx="6092825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Port Scanning: </a:t>
            </a:r>
            <a:endParaRPr lang="en-US" sz="1800" dirty="0" smtClean="0"/>
          </a:p>
          <a:p>
            <a:r>
              <a:rPr lang="en-US" sz="1800" dirty="0" smtClean="0"/>
              <a:t>Tools/Websites</a:t>
            </a:r>
            <a:r>
              <a:rPr lang="en-US" sz="18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Nmap</a:t>
            </a:r>
            <a:r>
              <a:rPr lang="en-US" sz="1800" dirty="0"/>
              <a:t>: </a:t>
            </a:r>
            <a:endParaRPr lang="en-US" sz="1800" dirty="0" smtClean="0"/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nmap</a:t>
            </a:r>
            <a:r>
              <a:rPr lang="en-US" sz="1800" dirty="0" smtClean="0"/>
              <a:t> </a:t>
            </a:r>
            <a:r>
              <a:rPr lang="en-US" sz="1800" dirty="0"/>
              <a:t>-p 1-65535 example.com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Masscan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masscan</a:t>
            </a:r>
            <a:r>
              <a:rPr lang="en-US" sz="1800" dirty="0" smtClean="0"/>
              <a:t> </a:t>
            </a:r>
            <a:r>
              <a:rPr lang="en-US" sz="1800" dirty="0"/>
              <a:t>-p1-65535 192.168.1.0/24 2. Service </a:t>
            </a:r>
            <a:r>
              <a:rPr lang="en-US" sz="1800" dirty="0" err="1"/>
              <a:t>N</a:t>
            </a:r>
            <a:r>
              <a:rPr lang="en-US" sz="1800" dirty="0" err="1" smtClean="0"/>
              <a:t>map</a:t>
            </a:r>
            <a:r>
              <a:rPr lang="en-US" sz="1800" dirty="0" smtClean="0"/>
              <a:t> with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version </a:t>
            </a:r>
            <a:r>
              <a:rPr lang="en-US" sz="1800" dirty="0"/>
              <a:t>detection: </a:t>
            </a:r>
            <a:endParaRPr lang="en-US" sz="1800" dirty="0" smtClean="0"/>
          </a:p>
          <a:p>
            <a:r>
              <a:rPr lang="en-US" sz="1800" dirty="0" smtClean="0"/>
              <a:t>     </a:t>
            </a:r>
            <a:r>
              <a:rPr lang="en-US" sz="1800" dirty="0" err="1" smtClean="0"/>
              <a:t>nmap</a:t>
            </a:r>
            <a:r>
              <a:rPr lang="en-US" sz="1800" dirty="0" smtClean="0"/>
              <a:t> </a:t>
            </a:r>
            <a:r>
              <a:rPr lang="en-US" sz="1800" dirty="0"/>
              <a:t>-</a:t>
            </a:r>
            <a:r>
              <a:rPr lang="en-US" sz="1800" dirty="0" err="1"/>
              <a:t>sV</a:t>
            </a:r>
            <a:r>
              <a:rPr lang="en-US" sz="1800" dirty="0"/>
              <a:t> example.com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Banner </a:t>
            </a:r>
            <a:r>
              <a:rPr lang="en-US" sz="1800" dirty="0"/>
              <a:t>Grabbing with </a:t>
            </a:r>
            <a:r>
              <a:rPr lang="en-US" sz="1800" dirty="0" err="1"/>
              <a:t>Netcat</a:t>
            </a:r>
            <a:r>
              <a:rPr lang="en-US" sz="1800" dirty="0"/>
              <a:t>: </a:t>
            </a:r>
            <a:endParaRPr lang="en-US" sz="1800" dirty="0" smtClean="0"/>
          </a:p>
          <a:p>
            <a:r>
              <a:rPr lang="en-US" sz="1800" dirty="0" smtClean="0"/>
              <a:t>      </a:t>
            </a:r>
            <a:r>
              <a:rPr lang="en-US" sz="1800" dirty="0" err="1" smtClean="0"/>
              <a:t>nc</a:t>
            </a:r>
            <a:r>
              <a:rPr lang="en-US" sz="1800" dirty="0" smtClean="0"/>
              <a:t> </a:t>
            </a:r>
            <a:r>
              <a:rPr lang="en-US" sz="1800" dirty="0"/>
              <a:t>-v example.com 80 </a:t>
            </a:r>
          </a:p>
        </p:txBody>
      </p:sp>
    </p:spTree>
    <p:extLst>
      <p:ext uri="{BB962C8B-B14F-4D97-AF65-F5344CB8AC3E}">
        <p14:creationId xmlns:p14="http://schemas.microsoft.com/office/powerpoint/2010/main" val="173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3812" y="304800"/>
            <a:ext cx="609282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Extra </a:t>
            </a:r>
            <a:r>
              <a:rPr lang="en-US" altLang="en-US" b="1" dirty="0" smtClean="0">
                <a:latin typeface="Arial" panose="020B0604020202020204" pitchFamily="34" charset="0"/>
              </a:rPr>
              <a:t>Tools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err="1">
                <a:hlinkClick r:id="rId2"/>
              </a:rPr>
              <a:t>WhoisXML</a:t>
            </a:r>
            <a:r>
              <a:rPr lang="en-US" altLang="en-US" sz="1800" dirty="0">
                <a:hlinkClick r:id="rId2"/>
              </a:rPr>
              <a:t> API</a:t>
            </a:r>
            <a:r>
              <a:rPr lang="en-US" altLang="en-US" sz="1800" dirty="0"/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 err="1" smtClean="0"/>
              <a:t>Whoisology</a:t>
            </a:r>
            <a:endParaRPr lang="en-US" sz="18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host -a example.com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 err="1"/>
              <a:t>whois</a:t>
            </a:r>
            <a:r>
              <a:rPr lang="en-US" sz="1800" dirty="0"/>
              <a:t> -h whois.iana.org </a:t>
            </a:r>
            <a:r>
              <a:rPr lang="en-US" sz="1800" dirty="0" smtClean="0"/>
              <a:t>example.com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Command: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 Unicode MS" panose="020B0604020202020204" pitchFamily="34" charset="-128"/>
              </a:rPr>
              <a:t>pdfinfo</a:t>
            </a:r>
            <a:r>
              <a:rPr lang="en-US" altLang="en-US" sz="1800" dirty="0">
                <a:latin typeface="Arial Unicode MS" panose="020B0604020202020204" pitchFamily="34" charset="-128"/>
              </a:rPr>
              <a:t> document.pdf</a:t>
            </a:r>
            <a:endParaRPr lang="en-US" altLang="en-US" sz="1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Website: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Poppler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Utilities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Command: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 Unicode MS" panose="020B0604020202020204" pitchFamily="34" charset="-128"/>
              </a:rPr>
              <a:t>tika</a:t>
            </a:r>
            <a:r>
              <a:rPr lang="en-US" altLang="en-US" sz="1800" dirty="0">
                <a:latin typeface="Arial Unicode MS" panose="020B0604020202020204" pitchFamily="34" charset="-128"/>
              </a:rPr>
              <a:t> --metadata document.pdf</a:t>
            </a:r>
            <a:endParaRPr lang="en-US" altLang="en-US" sz="1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Website: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Apache </a:t>
            </a:r>
            <a:r>
              <a:rPr lang="en-US" altLang="en-US" sz="1800" dirty="0" err="1">
                <a:latin typeface="Arial" panose="020B0604020202020204" pitchFamily="34" charset="0"/>
                <a:hlinkClick r:id="rId3"/>
              </a:rPr>
              <a:t>Tika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 err="1"/>
              <a:t>Nikto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0179" y="1066800"/>
            <a:ext cx="6092825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HTTP status codes are three-digit numbers sent by a server in response to a client's request made to a web server. They provide information about the outcome of the request and indicate whether it was successful, encountered an error, or requires further action.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0012" y="457200"/>
            <a:ext cx="2562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 status codes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0179" y="2853314"/>
            <a:ext cx="4550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Informational Responses (100-199)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0179" y="3347929"/>
            <a:ext cx="4214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Responses (200-299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2382" y="3809594"/>
            <a:ext cx="4188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Redirection Messages (300-399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0179" y="4690339"/>
            <a:ext cx="4353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Server Error Responses (500-599)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220" y="4271259"/>
            <a:ext cx="435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Client Error Responses (400-499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3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412" y="2514600"/>
            <a:ext cx="10360501" cy="122396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1459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54</TotalTime>
  <Words>309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Unicode MS</vt:lpstr>
      <vt:lpstr>Arial</vt:lpstr>
      <vt:lpstr>Calibri</vt:lpstr>
      <vt:lpstr>Tech 16x9</vt:lpstr>
      <vt:lpstr>Ethical Hacking</vt:lpstr>
      <vt:lpstr>Email and Domain Information Gathering Tools/Websites Email and domain information gathering involves collecting data about email addresses, domains, and associated entities. This includes details such as ownership, registration dates, server locations, and security configurations.</vt:lpstr>
      <vt:lpstr>Metadata Analysis TOOLS/WEBSITES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</dc:title>
  <dc:creator>Microsoft account</dc:creator>
  <cp:lastModifiedBy>Microsoft account</cp:lastModifiedBy>
  <cp:revision>7</cp:revision>
  <dcterms:created xsi:type="dcterms:W3CDTF">2024-07-26T07:10:10Z</dcterms:created>
  <dcterms:modified xsi:type="dcterms:W3CDTF">2024-07-26T08:04:20Z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