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5"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6"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2426" autoAdjust="0"/>
    <p:restoredTop sz="94660"/>
  </p:normalViewPr>
  <p:slideViewPr>
    <p:cSldViewPr snapToGrid="0">
      <p:cViewPr>
        <p:scale>
          <a:sx n="75" d="100"/>
          <a:sy n="75" d="100"/>
        </p:scale>
        <p:origin x="234"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5708147E-709E-4208-AA13-D93C0438E174}" type="datetimeFigureOut">
              <a:rPr lang="en-AU" smtClean="0"/>
              <a:t>26/07/2024</a:t>
            </a:fld>
            <a:endParaRPr lang="en-AU"/>
          </a:p>
        </p:txBody>
      </p:sp>
      <p:sp>
        <p:nvSpPr>
          <p:cNvPr id="5" name="Footer Placeholder 4"/>
          <p:cNvSpPr>
            <a:spLocks noGrp="1"/>
          </p:cNvSpPr>
          <p:nvPr>
            <p:ph type="ftr" sz="quarter" idx="11"/>
          </p:nvPr>
        </p:nvSpPr>
        <p:spPr>
          <a:xfrm>
            <a:off x="3962399" y="5870575"/>
            <a:ext cx="4893958" cy="377825"/>
          </a:xfrm>
        </p:spPr>
        <p:txBody>
          <a:bodyPr/>
          <a:lstStyle/>
          <a:p>
            <a:endParaRPr lang="en-AU"/>
          </a:p>
        </p:txBody>
      </p:sp>
      <p:sp>
        <p:nvSpPr>
          <p:cNvPr id="6" name="Slide Number Placeholder 5"/>
          <p:cNvSpPr>
            <a:spLocks noGrp="1"/>
          </p:cNvSpPr>
          <p:nvPr>
            <p:ph type="sldNum" sz="quarter" idx="12"/>
          </p:nvPr>
        </p:nvSpPr>
        <p:spPr>
          <a:xfrm>
            <a:off x="10608958" y="5870575"/>
            <a:ext cx="551167" cy="377825"/>
          </a:xfrm>
        </p:spPr>
        <p:txBody>
          <a:bodyPr/>
          <a:lstStyle/>
          <a:p>
            <a:fld id="{DA0B9413-933D-4DD3-80B6-09D7FBB45D53}" type="slidenum">
              <a:rPr lang="en-AU" smtClean="0"/>
              <a:t>‹#›</a:t>
            </a:fld>
            <a:endParaRPr lang="en-AU"/>
          </a:p>
        </p:txBody>
      </p:sp>
    </p:spTree>
    <p:extLst>
      <p:ext uri="{BB962C8B-B14F-4D97-AF65-F5344CB8AC3E}">
        <p14:creationId xmlns:p14="http://schemas.microsoft.com/office/powerpoint/2010/main" val="274219739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708147E-709E-4208-AA13-D93C0438E174}" type="datetimeFigureOut">
              <a:rPr lang="en-AU" smtClean="0"/>
              <a:t>26/07/2024</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DA0B9413-933D-4DD3-80B6-09D7FBB45D53}" type="slidenum">
              <a:rPr lang="en-AU" smtClean="0"/>
              <a:t>‹#›</a:t>
            </a:fld>
            <a:endParaRPr lang="en-AU"/>
          </a:p>
        </p:txBody>
      </p:sp>
    </p:spTree>
    <p:extLst>
      <p:ext uri="{BB962C8B-B14F-4D97-AF65-F5344CB8AC3E}">
        <p14:creationId xmlns:p14="http://schemas.microsoft.com/office/powerpoint/2010/main" val="17702105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708147E-709E-4208-AA13-D93C0438E174}" type="datetimeFigureOut">
              <a:rPr lang="en-AU" smtClean="0"/>
              <a:t>26/07/2024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DA0B9413-933D-4DD3-80B6-09D7FBB45D53}" type="slidenum">
              <a:rPr lang="en-AU" smtClean="0"/>
              <a:t>‹#›</a:t>
            </a:fld>
            <a:endParaRPr lang="en-AU"/>
          </a:p>
        </p:txBody>
      </p:sp>
    </p:spTree>
    <p:extLst>
      <p:ext uri="{BB962C8B-B14F-4D97-AF65-F5344CB8AC3E}">
        <p14:creationId xmlns:p14="http://schemas.microsoft.com/office/powerpoint/2010/main" val="976894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708147E-709E-4208-AA13-D93C0438E174}" type="datetimeFigureOut">
              <a:rPr lang="en-AU" smtClean="0"/>
              <a:t>26/07/2024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DA0B9413-933D-4DD3-80B6-09D7FBB45D53}" type="slidenum">
              <a:rPr lang="en-AU" smtClean="0"/>
              <a:t>‹#›</a:t>
            </a:fld>
            <a:endParaRPr lang="en-AU"/>
          </a:p>
        </p:txBody>
      </p:sp>
    </p:spTree>
    <p:extLst>
      <p:ext uri="{BB962C8B-B14F-4D97-AF65-F5344CB8AC3E}">
        <p14:creationId xmlns:p14="http://schemas.microsoft.com/office/powerpoint/2010/main" val="27730596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708147E-709E-4208-AA13-D93C0438E174}" type="datetimeFigureOut">
              <a:rPr lang="en-AU" smtClean="0"/>
              <a:t>26/07/2024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DA0B9413-933D-4DD3-80B6-09D7FBB45D53}" type="slidenum">
              <a:rPr lang="en-AU" smtClean="0"/>
              <a:t>‹#›</a:t>
            </a:fld>
            <a:endParaRPr lang="en-AU"/>
          </a:p>
        </p:txBody>
      </p:sp>
    </p:spTree>
    <p:extLst>
      <p:ext uri="{BB962C8B-B14F-4D97-AF65-F5344CB8AC3E}">
        <p14:creationId xmlns:p14="http://schemas.microsoft.com/office/powerpoint/2010/main" val="22759354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708147E-709E-4208-AA13-D93C0438E174}" type="datetimeFigureOut">
              <a:rPr lang="en-AU" smtClean="0"/>
              <a:t>26/07/2024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DA0B9413-933D-4DD3-80B6-09D7FBB45D53}" type="slidenum">
              <a:rPr lang="en-AU" smtClean="0"/>
              <a:t>‹#›</a:t>
            </a:fld>
            <a:endParaRPr lang="en-AU"/>
          </a:p>
        </p:txBody>
      </p:sp>
    </p:spTree>
    <p:extLst>
      <p:ext uri="{BB962C8B-B14F-4D97-AF65-F5344CB8AC3E}">
        <p14:creationId xmlns:p14="http://schemas.microsoft.com/office/powerpoint/2010/main" val="35600376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708147E-709E-4208-AA13-D93C0438E174}" type="datetimeFigureOut">
              <a:rPr lang="en-AU" smtClean="0"/>
              <a:t>26/07/2024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DA0B9413-933D-4DD3-80B6-09D7FBB45D53}" type="slidenum">
              <a:rPr lang="en-AU" smtClean="0"/>
              <a:t>‹#›</a:t>
            </a:fld>
            <a:endParaRPr lang="en-AU"/>
          </a:p>
        </p:txBody>
      </p:sp>
    </p:spTree>
    <p:extLst>
      <p:ext uri="{BB962C8B-B14F-4D97-AF65-F5344CB8AC3E}">
        <p14:creationId xmlns:p14="http://schemas.microsoft.com/office/powerpoint/2010/main" val="119747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708147E-709E-4208-AA13-D93C0438E174}" type="datetimeFigureOut">
              <a:rPr lang="en-AU" smtClean="0"/>
              <a:t>26/07/2024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DA0B9413-933D-4DD3-80B6-09D7FBB45D53}" type="slidenum">
              <a:rPr lang="en-AU" smtClean="0"/>
              <a:t>‹#›</a:t>
            </a:fld>
            <a:endParaRPr lang="en-AU"/>
          </a:p>
        </p:txBody>
      </p:sp>
      <p:sp>
        <p:nvSpPr>
          <p:cNvPr id="8" name="Title 1"/>
          <p:cNvSpPr>
            <a:spLocks noGrp="1"/>
          </p:cNvSpPr>
          <p:nvPr>
            <p:ph type="title"/>
          </p:nvPr>
        </p:nvSpPr>
        <p:spPr>
          <a:xfrm>
            <a:off x="685801" y="609600"/>
            <a:ext cx="10131425" cy="1456267"/>
          </a:xfrm>
        </p:spPr>
        <p:txBody>
          <a:bodyPr/>
          <a:lstStyle/>
          <a:p>
            <a:r>
              <a:rPr lang="en-US" smtClean="0"/>
              <a:t>Click to edit Master title style</a:t>
            </a:r>
            <a:endParaRPr lang="en-US" dirty="0"/>
          </a:p>
        </p:txBody>
      </p:sp>
    </p:spTree>
    <p:extLst>
      <p:ext uri="{BB962C8B-B14F-4D97-AF65-F5344CB8AC3E}">
        <p14:creationId xmlns:p14="http://schemas.microsoft.com/office/powerpoint/2010/main" val="30901241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708147E-709E-4208-AA13-D93C0438E174}" type="datetimeFigureOut">
              <a:rPr lang="en-AU" smtClean="0"/>
              <a:t>26/07/2024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DA0B9413-933D-4DD3-80B6-09D7FBB45D53}" type="slidenum">
              <a:rPr lang="en-AU" smtClean="0"/>
              <a:t>‹#›</a:t>
            </a:fld>
            <a:endParaRPr lang="en-AU"/>
          </a:p>
        </p:txBody>
      </p:sp>
    </p:spTree>
    <p:extLst>
      <p:ext uri="{BB962C8B-B14F-4D97-AF65-F5344CB8AC3E}">
        <p14:creationId xmlns:p14="http://schemas.microsoft.com/office/powerpoint/2010/main" val="41504295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708147E-709E-4208-AA13-D93C0438E174}" type="datetimeFigureOut">
              <a:rPr lang="en-AU" smtClean="0"/>
              <a:t>26/07/2024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DA0B9413-933D-4DD3-80B6-09D7FBB45D53}" type="slidenum">
              <a:rPr lang="en-AU" smtClean="0"/>
              <a:t>‹#›</a:t>
            </a:fld>
            <a:endParaRPr lang="en-AU"/>
          </a:p>
        </p:txBody>
      </p:sp>
    </p:spTree>
    <p:extLst>
      <p:ext uri="{BB962C8B-B14F-4D97-AF65-F5344CB8AC3E}">
        <p14:creationId xmlns:p14="http://schemas.microsoft.com/office/powerpoint/2010/main" val="9888022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708147E-709E-4208-AA13-D93C0438E174}" type="datetimeFigureOut">
              <a:rPr lang="en-AU" smtClean="0"/>
              <a:t>26/07/2024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DA0B9413-933D-4DD3-80B6-09D7FBB45D53}" type="slidenum">
              <a:rPr lang="en-AU" smtClean="0"/>
              <a:t>‹#›</a:t>
            </a:fld>
            <a:endParaRPr lang="en-AU"/>
          </a:p>
        </p:txBody>
      </p:sp>
    </p:spTree>
    <p:extLst>
      <p:ext uri="{BB962C8B-B14F-4D97-AF65-F5344CB8AC3E}">
        <p14:creationId xmlns:p14="http://schemas.microsoft.com/office/powerpoint/2010/main" val="26463615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708147E-709E-4208-AA13-D93C0438E174}" type="datetimeFigureOut">
              <a:rPr lang="en-AU" smtClean="0"/>
              <a:t>26/07/2024</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DA0B9413-933D-4DD3-80B6-09D7FBB45D53}" type="slidenum">
              <a:rPr lang="en-AU" smtClean="0"/>
              <a:t>‹#›</a:t>
            </a:fld>
            <a:endParaRPr lang="en-AU"/>
          </a:p>
        </p:txBody>
      </p:sp>
    </p:spTree>
    <p:extLst>
      <p:ext uri="{BB962C8B-B14F-4D97-AF65-F5344CB8AC3E}">
        <p14:creationId xmlns:p14="http://schemas.microsoft.com/office/powerpoint/2010/main" val="28030464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708147E-709E-4208-AA13-D93C0438E174}" type="datetimeFigureOut">
              <a:rPr lang="en-AU" smtClean="0"/>
              <a:t>26/07/2024</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DA0B9413-933D-4DD3-80B6-09D7FBB45D53}" type="slidenum">
              <a:rPr lang="en-AU" smtClean="0"/>
              <a:t>‹#›</a:t>
            </a:fld>
            <a:endParaRPr lang="en-AU"/>
          </a:p>
        </p:txBody>
      </p:sp>
    </p:spTree>
    <p:extLst>
      <p:ext uri="{BB962C8B-B14F-4D97-AF65-F5344CB8AC3E}">
        <p14:creationId xmlns:p14="http://schemas.microsoft.com/office/powerpoint/2010/main" val="1028406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708147E-709E-4208-AA13-D93C0438E174}" type="datetimeFigureOut">
              <a:rPr lang="en-AU" smtClean="0"/>
              <a:t>26/07/2024</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DA0B9413-933D-4DD3-80B6-09D7FBB45D53}" type="slidenum">
              <a:rPr lang="en-AU" smtClean="0"/>
              <a:t>‹#›</a:t>
            </a:fld>
            <a:endParaRPr lang="en-AU"/>
          </a:p>
        </p:txBody>
      </p:sp>
    </p:spTree>
    <p:extLst>
      <p:ext uri="{BB962C8B-B14F-4D97-AF65-F5344CB8AC3E}">
        <p14:creationId xmlns:p14="http://schemas.microsoft.com/office/powerpoint/2010/main" val="16866589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5708147E-709E-4208-AA13-D93C0438E174}" type="datetimeFigureOut">
              <a:rPr lang="en-AU" smtClean="0"/>
              <a:t>26/07/2024</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DA0B9413-933D-4DD3-80B6-09D7FBB45D53}" type="slidenum">
              <a:rPr lang="en-AU" smtClean="0"/>
              <a:t>‹#›</a:t>
            </a:fld>
            <a:endParaRPr lang="en-AU"/>
          </a:p>
        </p:txBody>
      </p:sp>
    </p:spTree>
    <p:extLst>
      <p:ext uri="{BB962C8B-B14F-4D97-AF65-F5344CB8AC3E}">
        <p14:creationId xmlns:p14="http://schemas.microsoft.com/office/powerpoint/2010/main" val="35159089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708147E-709E-4208-AA13-D93C0438E174}" type="datetimeFigureOut">
              <a:rPr lang="en-AU" smtClean="0"/>
              <a:t>26/07/2024</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DA0B9413-933D-4DD3-80B6-09D7FBB45D53}" type="slidenum">
              <a:rPr lang="en-AU" smtClean="0"/>
              <a:t>‹#›</a:t>
            </a:fld>
            <a:endParaRPr lang="en-AU"/>
          </a:p>
        </p:txBody>
      </p:sp>
    </p:spTree>
    <p:extLst>
      <p:ext uri="{BB962C8B-B14F-4D97-AF65-F5344CB8AC3E}">
        <p14:creationId xmlns:p14="http://schemas.microsoft.com/office/powerpoint/2010/main" val="41510140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708147E-709E-4208-AA13-D93C0438E174}" type="datetimeFigureOut">
              <a:rPr lang="en-AU" smtClean="0"/>
              <a:t>26/07/2024</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DA0B9413-933D-4DD3-80B6-09D7FBB45D53}" type="slidenum">
              <a:rPr lang="en-AU" smtClean="0"/>
              <a:t>‹#›</a:t>
            </a:fld>
            <a:endParaRPr lang="en-AU"/>
          </a:p>
        </p:txBody>
      </p:sp>
    </p:spTree>
    <p:extLst>
      <p:ext uri="{BB962C8B-B14F-4D97-AF65-F5344CB8AC3E}">
        <p14:creationId xmlns:p14="http://schemas.microsoft.com/office/powerpoint/2010/main" val="36262608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708147E-709E-4208-AA13-D93C0438E174}" type="datetimeFigureOut">
              <a:rPr lang="en-AU" smtClean="0"/>
              <a:t>26/07/2024</a:t>
            </a:fld>
            <a:endParaRPr lang="en-AU"/>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AU"/>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A0B9413-933D-4DD3-80B6-09D7FBB45D53}" type="slidenum">
              <a:rPr lang="en-AU" smtClean="0"/>
              <a:t>‹#›</a:t>
            </a:fld>
            <a:endParaRPr lang="en-AU"/>
          </a:p>
        </p:txBody>
      </p:sp>
    </p:spTree>
    <p:extLst>
      <p:ext uri="{BB962C8B-B14F-4D97-AF65-F5344CB8AC3E}">
        <p14:creationId xmlns:p14="http://schemas.microsoft.com/office/powerpoint/2010/main" val="59261666"/>
      </p:ext>
    </p:extLst>
  </p:cSld>
  <p:clrMap bg1="dk1" tx1="lt1" bg2="dk2" tx2="lt2" accent1="accent1" accent2="accent2" accent3="accent3" accent4="accent4" accent5="accent5" accent6="accent6" hlink="hlink" folHlink="folHlink"/>
  <p:sldLayoutIdLst>
    <p:sldLayoutId id="2147483826" r:id="rId1"/>
    <p:sldLayoutId id="2147483827" r:id="rId2"/>
    <p:sldLayoutId id="2147483828" r:id="rId3"/>
    <p:sldLayoutId id="2147483829" r:id="rId4"/>
    <p:sldLayoutId id="2147483830" r:id="rId5"/>
    <p:sldLayoutId id="2147483831" r:id="rId6"/>
    <p:sldLayoutId id="2147483832" r:id="rId7"/>
    <p:sldLayoutId id="2147483833" r:id="rId8"/>
    <p:sldLayoutId id="2147483834" r:id="rId9"/>
    <p:sldLayoutId id="2147483835" r:id="rId10"/>
    <p:sldLayoutId id="2147483836" r:id="rId11"/>
    <p:sldLayoutId id="2147483837" r:id="rId12"/>
    <p:sldLayoutId id="2147483838" r:id="rId13"/>
    <p:sldLayoutId id="2147483839" r:id="rId14"/>
    <p:sldLayoutId id="2147483840" r:id="rId15"/>
    <p:sldLayoutId id="2147483841" r:id="rId16"/>
    <p:sldLayoutId id="2147483842"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8.tmp"/><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hyperlink" Target="https://www.recordedfuture.com/threat-intelligence-101/threat-actors/cybercriminals"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Ethical Hacking</a:t>
            </a:r>
            <a:endParaRPr lang="en-AU" dirty="0"/>
          </a:p>
        </p:txBody>
      </p:sp>
      <p:sp>
        <p:nvSpPr>
          <p:cNvPr id="3" name="Subtitle 2"/>
          <p:cNvSpPr>
            <a:spLocks noGrp="1"/>
          </p:cNvSpPr>
          <p:nvPr>
            <p:ph type="subTitle" idx="1"/>
          </p:nvPr>
        </p:nvSpPr>
        <p:spPr/>
        <p:txBody>
          <a:bodyPr/>
          <a:lstStyle/>
          <a:p>
            <a:r>
              <a:rPr lang="en-US" dirty="0" smtClean="0"/>
              <a:t>Fahad Usman</a:t>
            </a:r>
          </a:p>
          <a:p>
            <a:endParaRPr lang="en-AU" dirty="0"/>
          </a:p>
        </p:txBody>
      </p:sp>
    </p:spTree>
    <p:extLst>
      <p:ext uri="{BB962C8B-B14F-4D97-AF65-F5344CB8AC3E}">
        <p14:creationId xmlns:p14="http://schemas.microsoft.com/office/powerpoint/2010/main" val="4212211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04900" y="0"/>
            <a:ext cx="9055100" cy="4308872"/>
          </a:xfrm>
          <a:prstGeom prst="rect">
            <a:avLst/>
          </a:prstGeom>
          <a:noFill/>
        </p:spPr>
        <p:txBody>
          <a:bodyPr wrap="square" rtlCol="0">
            <a:spAutoFit/>
          </a:bodyPr>
          <a:lstStyle/>
          <a:p>
            <a:r>
              <a:rPr lang="en-US" sz="3200" b="1" dirty="0" smtClean="0"/>
              <a:t>Website name which is used for the DNS Enumeration are following</a:t>
            </a:r>
            <a:r>
              <a:rPr lang="en-US" dirty="0" smtClean="0"/>
              <a:t>.</a:t>
            </a:r>
            <a:endParaRPr lang="en-US" dirty="0"/>
          </a:p>
          <a:p>
            <a:pPr marL="285750" indent="-285750">
              <a:buFont typeface="Arial" panose="020B0604020202020204" pitchFamily="34" charset="0"/>
              <a:buChar char="•"/>
            </a:pPr>
            <a:r>
              <a:rPr lang="en-US" sz="3200" b="1" dirty="0" smtClean="0"/>
              <a:t>Spoken.com</a:t>
            </a:r>
          </a:p>
          <a:p>
            <a:pPr marL="285750" indent="-285750">
              <a:buFont typeface="Arial" panose="020B0604020202020204" pitchFamily="34" charset="0"/>
              <a:buChar char="•"/>
            </a:pPr>
            <a:r>
              <a:rPr lang="en-US" sz="3200" b="1" dirty="0" smtClean="0"/>
              <a:t>Metadata2go</a:t>
            </a:r>
          </a:p>
          <a:p>
            <a:pPr marL="285750" indent="-285750">
              <a:buFont typeface="Arial" panose="020B0604020202020204" pitchFamily="34" charset="0"/>
              <a:buChar char="•"/>
            </a:pPr>
            <a:r>
              <a:rPr lang="en-US" sz="3200" b="1" dirty="0" smtClean="0"/>
              <a:t>Virustotal.com</a:t>
            </a:r>
          </a:p>
          <a:p>
            <a:pPr marL="285750" indent="-285750">
              <a:buFont typeface="Arial" panose="020B0604020202020204" pitchFamily="34" charset="0"/>
              <a:buChar char="•"/>
            </a:pPr>
            <a:r>
              <a:rPr lang="en-US" sz="3200" b="1" dirty="0" smtClean="0"/>
              <a:t>Clear Bit connect</a:t>
            </a:r>
          </a:p>
          <a:p>
            <a:pPr marL="285750" indent="-285750">
              <a:buFont typeface="Arial" panose="020B0604020202020204" pitchFamily="34" charset="0"/>
              <a:buChar char="•"/>
            </a:pPr>
            <a:r>
              <a:rPr lang="en-US" sz="3200" b="1" dirty="0" err="1" smtClean="0"/>
              <a:t>ViewDNS</a:t>
            </a:r>
            <a:endParaRPr lang="en-US" sz="3200" b="1" dirty="0" smtClean="0"/>
          </a:p>
          <a:p>
            <a:pPr marL="285750" indent="-285750">
              <a:buFont typeface="Arial" panose="020B0604020202020204" pitchFamily="34" charset="0"/>
              <a:buChar char="•"/>
            </a:pPr>
            <a:r>
              <a:rPr lang="en-US" sz="3200" b="1" dirty="0" err="1" smtClean="0"/>
              <a:t>DNSViz</a:t>
            </a:r>
            <a:endParaRPr lang="en-US" sz="3200" b="1" dirty="0" smtClean="0"/>
          </a:p>
          <a:p>
            <a:endParaRPr lang="en-AU" b="1" dirty="0"/>
          </a:p>
        </p:txBody>
      </p:sp>
      <p:sp>
        <p:nvSpPr>
          <p:cNvPr id="3" name="TextBox 2"/>
          <p:cNvSpPr txBox="1"/>
          <p:nvPr/>
        </p:nvSpPr>
        <p:spPr>
          <a:xfrm>
            <a:off x="996950" y="3987800"/>
            <a:ext cx="11195050" cy="3108543"/>
          </a:xfrm>
          <a:prstGeom prst="rect">
            <a:avLst/>
          </a:prstGeom>
          <a:noFill/>
        </p:spPr>
        <p:txBody>
          <a:bodyPr wrap="square" rtlCol="0">
            <a:spAutoFit/>
          </a:bodyPr>
          <a:lstStyle/>
          <a:p>
            <a:r>
              <a:rPr lang="en-US" sz="3200" b="1" dirty="0" smtClean="0"/>
              <a:t>Tools use in kali </a:t>
            </a:r>
            <a:r>
              <a:rPr lang="en-US" sz="3200" b="1" dirty="0" err="1" smtClean="0"/>
              <a:t>lunix</a:t>
            </a:r>
            <a:r>
              <a:rPr lang="en-US" sz="3200" b="1" dirty="0" smtClean="0"/>
              <a:t> are as follow.</a:t>
            </a:r>
            <a:endParaRPr lang="en-US" sz="3200" b="1" dirty="0"/>
          </a:p>
          <a:p>
            <a:pPr marL="285750" indent="-285750">
              <a:buFont typeface="Arial" panose="020B0604020202020204" pitchFamily="34" charset="0"/>
              <a:buChar char="•"/>
            </a:pPr>
            <a:r>
              <a:rPr lang="en-AU" sz="3200" b="1" dirty="0" err="1"/>
              <a:t>dnsenum</a:t>
            </a:r>
            <a:r>
              <a:rPr lang="en-AU" sz="3200" b="1" dirty="0"/>
              <a:t> example.com</a:t>
            </a:r>
          </a:p>
          <a:p>
            <a:pPr marL="285750" indent="-285750">
              <a:buFont typeface="Arial" panose="020B0604020202020204" pitchFamily="34" charset="0"/>
              <a:buChar char="•"/>
            </a:pPr>
            <a:r>
              <a:rPr lang="en-US" sz="3200" b="1" dirty="0" err="1"/>
              <a:t>dnsenum</a:t>
            </a:r>
            <a:r>
              <a:rPr lang="en-US" sz="3200" b="1" dirty="0"/>
              <a:t> --</a:t>
            </a:r>
            <a:r>
              <a:rPr lang="en-US" sz="3200" b="1" dirty="0" err="1"/>
              <a:t>enum</a:t>
            </a:r>
            <a:r>
              <a:rPr lang="en-US" sz="3200" b="1" dirty="0"/>
              <a:t> --threads 5 --</a:t>
            </a:r>
            <a:r>
              <a:rPr lang="en-US" sz="3200" b="1" dirty="0" err="1"/>
              <a:t>dnsserver</a:t>
            </a:r>
            <a:r>
              <a:rPr lang="en-US" sz="3200" b="1" dirty="0"/>
              <a:t> 8.8.8.8 </a:t>
            </a:r>
            <a:r>
              <a:rPr lang="en-US" sz="3200" b="1" dirty="0" smtClean="0"/>
              <a:t>example.com</a:t>
            </a:r>
          </a:p>
          <a:p>
            <a:pPr marL="285750" indent="-285750">
              <a:buFont typeface="Arial" panose="020B0604020202020204" pitchFamily="34" charset="0"/>
              <a:buChar char="•"/>
            </a:pPr>
            <a:r>
              <a:rPr lang="en-US" sz="3200" b="1" dirty="0"/>
              <a:t>fierce --domain example.com</a:t>
            </a:r>
          </a:p>
          <a:p>
            <a:pPr marL="285750" indent="-285750">
              <a:buFont typeface="Arial" panose="020B0604020202020204" pitchFamily="34" charset="0"/>
              <a:buChar char="•"/>
            </a:pPr>
            <a:endParaRPr lang="en-US" dirty="0"/>
          </a:p>
          <a:p>
            <a:endParaRPr lang="en-AU" dirty="0"/>
          </a:p>
        </p:txBody>
      </p:sp>
    </p:spTree>
    <p:extLst>
      <p:ext uri="{BB962C8B-B14F-4D97-AF65-F5344CB8AC3E}">
        <p14:creationId xmlns:p14="http://schemas.microsoft.com/office/powerpoint/2010/main" val="27166759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kali-linux-2024.2-vmware-amd64 - VMware Workstatio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7217"/>
            <a:ext cx="12192000" cy="6563566"/>
          </a:xfrm>
          <a:prstGeom prst="rect">
            <a:avLst/>
          </a:prstGeom>
        </p:spPr>
      </p:pic>
    </p:spTree>
    <p:extLst>
      <p:ext uri="{BB962C8B-B14F-4D97-AF65-F5344CB8AC3E}">
        <p14:creationId xmlns:p14="http://schemas.microsoft.com/office/powerpoint/2010/main" val="35263948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kali-linux-2024.2-vmware-amd64 - VMware Workstatio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7217"/>
            <a:ext cx="12192000" cy="6563566"/>
          </a:xfrm>
          <a:prstGeom prst="rect">
            <a:avLst/>
          </a:prstGeom>
        </p:spPr>
      </p:pic>
    </p:spTree>
    <p:extLst>
      <p:ext uri="{BB962C8B-B14F-4D97-AF65-F5344CB8AC3E}">
        <p14:creationId xmlns:p14="http://schemas.microsoft.com/office/powerpoint/2010/main" val="30109230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71600" y="126504"/>
            <a:ext cx="9436100" cy="6581032"/>
          </a:xfrm>
          <a:prstGeom prst="rect">
            <a:avLst/>
          </a:prstGeom>
        </p:spPr>
        <p:txBody>
          <a:bodyPr wrap="square">
            <a:spAutoFit/>
          </a:bodyPr>
          <a:lstStyle/>
          <a:p>
            <a:pPr lvl="0">
              <a:lnSpc>
                <a:spcPct val="115000"/>
              </a:lnSpc>
              <a:spcBef>
                <a:spcPts val="1200"/>
              </a:spcBef>
            </a:pPr>
            <a:r>
              <a:rPr lang="en-US" sz="2400" b="1" dirty="0">
                <a:solidFill>
                  <a:srgbClr val="000000"/>
                </a:solidFill>
                <a:latin typeface="Arial"/>
                <a:ea typeface="Arial"/>
                <a:cs typeface="Arial"/>
                <a:sym typeface="Arial"/>
              </a:rPr>
              <a:t>Examples</a:t>
            </a:r>
          </a:p>
          <a:p>
            <a:pPr marL="457200" lvl="0" indent="-330200">
              <a:lnSpc>
                <a:spcPct val="115000"/>
              </a:lnSpc>
              <a:spcBef>
                <a:spcPts val="1200"/>
              </a:spcBef>
              <a:buClr>
                <a:schemeClr val="dk1"/>
              </a:buClr>
              <a:buSzPts val="1600"/>
              <a:buFont typeface="Arial"/>
              <a:buAutoNum type="arabicPeriod"/>
            </a:pPr>
            <a:r>
              <a:rPr lang="en-US" sz="2400" b="1" dirty="0">
                <a:latin typeface="Arial"/>
                <a:ea typeface="Arial"/>
                <a:cs typeface="Arial"/>
                <a:sym typeface="Arial"/>
              </a:rPr>
              <a:t>Port Scanning</a:t>
            </a:r>
            <a:r>
              <a:rPr lang="en-US" sz="2400" dirty="0" smtClean="0">
                <a:latin typeface="Arial"/>
                <a:ea typeface="Arial"/>
                <a:cs typeface="Arial"/>
                <a:sym typeface="Arial"/>
              </a:rPr>
              <a:t>:</a:t>
            </a:r>
            <a:endParaRPr lang="en-US" sz="2400" dirty="0">
              <a:latin typeface="Arial"/>
              <a:ea typeface="Arial"/>
              <a:cs typeface="Arial"/>
              <a:sym typeface="Arial"/>
            </a:endParaRPr>
          </a:p>
          <a:p>
            <a:pPr marL="914400" lvl="1" indent="-330200">
              <a:lnSpc>
                <a:spcPct val="115000"/>
              </a:lnSpc>
              <a:buClr>
                <a:schemeClr val="lt1"/>
              </a:buClr>
              <a:buSzPts val="1600"/>
              <a:buFont typeface="Arial"/>
              <a:buChar char="○"/>
            </a:pPr>
            <a:r>
              <a:rPr lang="en-US" sz="2400" dirty="0">
                <a:solidFill>
                  <a:schemeClr val="lt1"/>
                </a:solidFill>
                <a:latin typeface="Arial"/>
                <a:ea typeface="Arial"/>
                <a:cs typeface="Arial"/>
                <a:sym typeface="Arial"/>
              </a:rPr>
              <a:t>Example: Scanning a network using </a:t>
            </a:r>
            <a:r>
              <a:rPr lang="en-US" sz="2400" dirty="0" err="1">
                <a:solidFill>
                  <a:schemeClr val="lt1"/>
                </a:solidFill>
                <a:latin typeface="Arial"/>
                <a:ea typeface="Arial"/>
                <a:cs typeface="Arial"/>
                <a:sym typeface="Arial"/>
              </a:rPr>
              <a:t>Nmap</a:t>
            </a:r>
            <a:r>
              <a:rPr lang="en-US" sz="2400" dirty="0">
                <a:solidFill>
                  <a:schemeClr val="lt1"/>
                </a:solidFill>
                <a:latin typeface="Arial"/>
                <a:ea typeface="Arial"/>
                <a:cs typeface="Arial"/>
                <a:sym typeface="Arial"/>
              </a:rPr>
              <a:t> reveals that ports 22 (SSH), 80 (HTTP), and 443 (HTTPS) are open on a server, indicating that these services are running.</a:t>
            </a:r>
          </a:p>
          <a:p>
            <a:pPr marL="914400" lvl="1" indent="-330200">
              <a:lnSpc>
                <a:spcPct val="115000"/>
              </a:lnSpc>
              <a:buClr>
                <a:schemeClr val="lt1"/>
              </a:buClr>
              <a:buSzPts val="1600"/>
              <a:buFont typeface="Arial"/>
              <a:buChar char="○"/>
            </a:pPr>
            <a:r>
              <a:rPr lang="en-US" sz="2400" dirty="0">
                <a:solidFill>
                  <a:schemeClr val="lt1"/>
                </a:solidFill>
                <a:latin typeface="Arial"/>
                <a:ea typeface="Arial"/>
                <a:cs typeface="Arial"/>
                <a:sym typeface="Arial"/>
              </a:rPr>
              <a:t>Example: A network scan shows that port 3306 (MySQL) is open on a database server, providing insight into the services that could be targeted or secured.</a:t>
            </a:r>
          </a:p>
          <a:p>
            <a:pPr marL="457200" lvl="0" indent="-330200">
              <a:lnSpc>
                <a:spcPct val="115000"/>
              </a:lnSpc>
              <a:buClr>
                <a:srgbClr val="000000"/>
              </a:buClr>
              <a:buSzPts val="1600"/>
              <a:buFont typeface="Arial"/>
              <a:buAutoNum type="arabicPeriod"/>
            </a:pPr>
            <a:r>
              <a:rPr lang="en-US" sz="2400" b="1" dirty="0">
                <a:solidFill>
                  <a:srgbClr val="000000"/>
                </a:solidFill>
                <a:latin typeface="Arial"/>
                <a:ea typeface="Arial"/>
                <a:cs typeface="Arial"/>
                <a:sym typeface="Arial"/>
              </a:rPr>
              <a:t>Service Version Detection</a:t>
            </a:r>
            <a:r>
              <a:rPr lang="en-US" sz="2400" dirty="0">
                <a:solidFill>
                  <a:srgbClr val="000000"/>
                </a:solidFill>
                <a:latin typeface="Arial"/>
                <a:ea typeface="Arial"/>
                <a:cs typeface="Arial"/>
                <a:sym typeface="Arial"/>
              </a:rPr>
              <a:t>:</a:t>
            </a:r>
          </a:p>
          <a:p>
            <a:pPr marL="914400" lvl="1" indent="-330200">
              <a:lnSpc>
                <a:spcPct val="115000"/>
              </a:lnSpc>
              <a:buClr>
                <a:schemeClr val="lt1"/>
              </a:buClr>
              <a:buSzPts val="1600"/>
              <a:buFont typeface="Arial"/>
              <a:buChar char="○"/>
            </a:pPr>
            <a:r>
              <a:rPr lang="en-US" sz="2400" dirty="0">
                <a:solidFill>
                  <a:schemeClr val="lt1"/>
                </a:solidFill>
                <a:latin typeface="Arial"/>
                <a:ea typeface="Arial"/>
                <a:cs typeface="Arial"/>
                <a:sym typeface="Arial"/>
              </a:rPr>
              <a:t>Example: Using </a:t>
            </a:r>
            <a:r>
              <a:rPr lang="en-US" sz="2400" dirty="0" err="1">
                <a:solidFill>
                  <a:schemeClr val="lt1"/>
                </a:solidFill>
                <a:latin typeface="Arial"/>
                <a:ea typeface="Arial"/>
                <a:cs typeface="Arial"/>
                <a:sym typeface="Arial"/>
              </a:rPr>
              <a:t>Nmap</a:t>
            </a:r>
            <a:r>
              <a:rPr lang="en-US" sz="2400" dirty="0">
                <a:solidFill>
                  <a:schemeClr val="lt1"/>
                </a:solidFill>
                <a:latin typeface="Arial"/>
                <a:ea typeface="Arial"/>
                <a:cs typeface="Arial"/>
                <a:sym typeface="Arial"/>
              </a:rPr>
              <a:t> with version detection (</a:t>
            </a:r>
            <a:r>
              <a:rPr lang="en-US" sz="2400" dirty="0">
                <a:solidFill>
                  <a:schemeClr val="lt1"/>
                </a:solidFill>
                <a:latin typeface="Roboto Mono"/>
                <a:ea typeface="Roboto Mono"/>
                <a:cs typeface="Roboto Mono"/>
                <a:sym typeface="Roboto Mono"/>
              </a:rPr>
              <a:t>-</a:t>
            </a:r>
            <a:r>
              <a:rPr lang="en-US" sz="2400" dirty="0" err="1">
                <a:solidFill>
                  <a:schemeClr val="lt1"/>
                </a:solidFill>
                <a:latin typeface="Roboto Mono"/>
                <a:ea typeface="Roboto Mono"/>
                <a:cs typeface="Roboto Mono"/>
                <a:sym typeface="Roboto Mono"/>
              </a:rPr>
              <a:t>sV</a:t>
            </a:r>
            <a:r>
              <a:rPr lang="en-US" sz="2400" dirty="0">
                <a:solidFill>
                  <a:schemeClr val="lt1"/>
                </a:solidFill>
                <a:latin typeface="Arial"/>
                <a:ea typeface="Arial"/>
                <a:cs typeface="Arial"/>
                <a:sym typeface="Arial"/>
              </a:rPr>
              <a:t>), it is identified that the HTTP service on port 80 is running Apache 2.4.41.</a:t>
            </a:r>
          </a:p>
          <a:p>
            <a:pPr marL="914400" lvl="1" indent="-330200">
              <a:lnSpc>
                <a:spcPct val="115000"/>
              </a:lnSpc>
              <a:buClr>
                <a:schemeClr val="lt1"/>
              </a:buClr>
              <a:buSzPts val="1600"/>
              <a:buFont typeface="Arial"/>
              <a:buChar char="○"/>
            </a:pPr>
            <a:r>
              <a:rPr lang="en-US" sz="2400" dirty="0">
                <a:solidFill>
                  <a:schemeClr val="lt1"/>
                </a:solidFill>
                <a:latin typeface="Arial"/>
                <a:ea typeface="Arial"/>
                <a:cs typeface="Arial"/>
                <a:sym typeface="Arial"/>
              </a:rPr>
              <a:t>Example: A version scan reveals that the SSH service on port 22 is running </a:t>
            </a:r>
            <a:r>
              <a:rPr lang="en-US" sz="2400" dirty="0" err="1">
                <a:solidFill>
                  <a:schemeClr val="lt1"/>
                </a:solidFill>
                <a:latin typeface="Arial"/>
                <a:ea typeface="Arial"/>
                <a:cs typeface="Arial"/>
                <a:sym typeface="Arial"/>
              </a:rPr>
              <a:t>OpenSSH</a:t>
            </a:r>
            <a:r>
              <a:rPr lang="en-US" sz="2400" dirty="0">
                <a:solidFill>
                  <a:schemeClr val="lt1"/>
                </a:solidFill>
                <a:latin typeface="Arial"/>
                <a:ea typeface="Arial"/>
                <a:cs typeface="Arial"/>
                <a:sym typeface="Arial"/>
              </a:rPr>
              <a:t> 7.9, which can then be checked for known vulnerabilities</a:t>
            </a:r>
            <a:r>
              <a:rPr lang="en-US" dirty="0">
                <a:solidFill>
                  <a:schemeClr val="lt1"/>
                </a:solidFill>
                <a:latin typeface="Arial"/>
                <a:ea typeface="Arial"/>
                <a:cs typeface="Arial"/>
                <a:sym typeface="Arial"/>
              </a:rPr>
              <a:t>.</a:t>
            </a:r>
            <a:endParaRPr lang="en-AU" sz="2000" dirty="0"/>
          </a:p>
        </p:txBody>
      </p:sp>
    </p:spTree>
    <p:extLst>
      <p:ext uri="{BB962C8B-B14F-4D97-AF65-F5344CB8AC3E}">
        <p14:creationId xmlns:p14="http://schemas.microsoft.com/office/powerpoint/2010/main" val="18036399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50900" y="190500"/>
            <a:ext cx="9702800" cy="5944704"/>
          </a:xfrm>
          <a:prstGeom prst="rect">
            <a:avLst/>
          </a:prstGeom>
        </p:spPr>
        <p:txBody>
          <a:bodyPr wrap="square">
            <a:spAutoFit/>
          </a:bodyPr>
          <a:lstStyle/>
          <a:p>
            <a:pPr lvl="0">
              <a:lnSpc>
                <a:spcPct val="115000"/>
              </a:lnSpc>
              <a:spcBef>
                <a:spcPts val="1200"/>
              </a:spcBef>
            </a:pPr>
            <a:r>
              <a:rPr lang="en-AU" sz="2400" b="1" dirty="0">
                <a:solidFill>
                  <a:srgbClr val="000000"/>
                </a:solidFill>
                <a:latin typeface="Arial"/>
                <a:ea typeface="Arial"/>
                <a:cs typeface="Arial"/>
                <a:sym typeface="Arial"/>
              </a:rPr>
              <a:t>Techniques and Tools/Websites</a:t>
            </a:r>
          </a:p>
          <a:p>
            <a:pPr marL="457200" lvl="0" indent="-323850">
              <a:lnSpc>
                <a:spcPct val="115000"/>
              </a:lnSpc>
              <a:spcBef>
                <a:spcPts val="1200"/>
              </a:spcBef>
              <a:buClr>
                <a:srgbClr val="000000"/>
              </a:buClr>
              <a:buSzPts val="1500"/>
              <a:buFont typeface="Arial"/>
              <a:buAutoNum type="arabicPeriod"/>
            </a:pPr>
            <a:r>
              <a:rPr lang="en-AU" sz="2000" b="1" dirty="0">
                <a:solidFill>
                  <a:srgbClr val="000000"/>
                </a:solidFill>
                <a:latin typeface="Arial"/>
                <a:ea typeface="Arial"/>
                <a:cs typeface="Arial"/>
                <a:sym typeface="Arial"/>
              </a:rPr>
              <a:t>Port Scanning</a:t>
            </a:r>
            <a:r>
              <a:rPr lang="en-AU" sz="2000" dirty="0">
                <a:solidFill>
                  <a:srgbClr val="000000"/>
                </a:solidFill>
                <a:latin typeface="Arial"/>
                <a:ea typeface="Arial"/>
                <a:cs typeface="Arial"/>
                <a:sym typeface="Arial"/>
              </a:rPr>
              <a:t>:</a:t>
            </a:r>
          </a:p>
          <a:p>
            <a:pPr marL="914400" lvl="1" indent="-323850">
              <a:lnSpc>
                <a:spcPct val="115000"/>
              </a:lnSpc>
              <a:buClr>
                <a:schemeClr val="lt1"/>
              </a:buClr>
              <a:buSzPts val="1500"/>
              <a:buFont typeface="Arial"/>
              <a:buChar char="○"/>
            </a:pPr>
            <a:r>
              <a:rPr lang="en-AU" sz="2000" b="1" dirty="0">
                <a:solidFill>
                  <a:schemeClr val="lt1"/>
                </a:solidFill>
                <a:latin typeface="Arial"/>
                <a:ea typeface="Arial"/>
                <a:cs typeface="Arial"/>
                <a:sym typeface="Arial"/>
              </a:rPr>
              <a:t>Techniques</a:t>
            </a:r>
            <a:r>
              <a:rPr lang="en-AU" sz="2000" dirty="0">
                <a:solidFill>
                  <a:schemeClr val="lt1"/>
                </a:solidFill>
                <a:latin typeface="Arial"/>
                <a:ea typeface="Arial"/>
                <a:cs typeface="Arial"/>
                <a:sym typeface="Arial"/>
              </a:rPr>
              <a:t>: Scanning a network for open ports to identify active services.</a:t>
            </a:r>
          </a:p>
          <a:p>
            <a:pPr marL="914400" lvl="1" indent="-323850">
              <a:lnSpc>
                <a:spcPct val="115000"/>
              </a:lnSpc>
              <a:buClr>
                <a:schemeClr val="lt1"/>
              </a:buClr>
              <a:buSzPts val="1500"/>
              <a:buFont typeface="Arial"/>
              <a:buChar char="○"/>
            </a:pPr>
            <a:r>
              <a:rPr lang="en-AU" sz="2000" b="1" dirty="0">
                <a:solidFill>
                  <a:schemeClr val="lt1"/>
                </a:solidFill>
                <a:latin typeface="Arial"/>
                <a:ea typeface="Arial"/>
                <a:cs typeface="Arial"/>
                <a:sym typeface="Arial"/>
              </a:rPr>
              <a:t>Tools/Websites</a:t>
            </a:r>
            <a:r>
              <a:rPr lang="en-AU" sz="2000" dirty="0">
                <a:solidFill>
                  <a:schemeClr val="lt1"/>
                </a:solidFill>
                <a:latin typeface="Arial"/>
                <a:ea typeface="Arial"/>
                <a:cs typeface="Arial"/>
                <a:sym typeface="Arial"/>
              </a:rPr>
              <a:t>:</a:t>
            </a:r>
          </a:p>
          <a:p>
            <a:pPr marL="914400" lvl="1" indent="-323850">
              <a:lnSpc>
                <a:spcPct val="115000"/>
              </a:lnSpc>
              <a:buClr>
                <a:schemeClr val="lt1"/>
              </a:buClr>
              <a:buSzPts val="1500"/>
              <a:buFont typeface="Arial"/>
              <a:buChar char="○"/>
            </a:pPr>
            <a:r>
              <a:rPr lang="en-AU" sz="2000" b="1" dirty="0" err="1">
                <a:solidFill>
                  <a:schemeClr val="lt1"/>
                </a:solidFill>
                <a:latin typeface="Arial"/>
                <a:ea typeface="Arial"/>
                <a:cs typeface="Arial"/>
                <a:sym typeface="Arial"/>
              </a:rPr>
              <a:t>Nmap</a:t>
            </a:r>
            <a:r>
              <a:rPr lang="en-AU" sz="2000" dirty="0">
                <a:solidFill>
                  <a:schemeClr val="lt1"/>
                </a:solidFill>
                <a:latin typeface="Arial"/>
                <a:ea typeface="Arial"/>
                <a:cs typeface="Arial"/>
                <a:sym typeface="Arial"/>
              </a:rPr>
              <a:t>:</a:t>
            </a:r>
            <a:br>
              <a:rPr lang="en-AU" sz="2000" dirty="0">
                <a:solidFill>
                  <a:schemeClr val="lt1"/>
                </a:solidFill>
                <a:latin typeface="Arial"/>
                <a:ea typeface="Arial"/>
                <a:cs typeface="Arial"/>
                <a:sym typeface="Arial"/>
              </a:rPr>
            </a:br>
            <a:r>
              <a:rPr lang="en-AU" sz="2000" dirty="0" err="1">
                <a:solidFill>
                  <a:schemeClr val="lt1"/>
                </a:solidFill>
                <a:latin typeface="Roboto Mono"/>
                <a:ea typeface="Roboto Mono"/>
                <a:cs typeface="Roboto Mono"/>
                <a:sym typeface="Roboto Mono"/>
              </a:rPr>
              <a:t>nmap</a:t>
            </a:r>
            <a:r>
              <a:rPr lang="en-AU" sz="2000" dirty="0">
                <a:solidFill>
                  <a:schemeClr val="lt1"/>
                </a:solidFill>
                <a:latin typeface="Roboto Mono"/>
                <a:ea typeface="Roboto Mono"/>
                <a:cs typeface="Roboto Mono"/>
                <a:sym typeface="Roboto Mono"/>
              </a:rPr>
              <a:t> -p 1-65535 example.com</a:t>
            </a:r>
            <a:endParaRPr lang="en-AU" sz="2000" dirty="0">
              <a:solidFill>
                <a:schemeClr val="lt1"/>
              </a:solidFill>
              <a:latin typeface="Arial"/>
              <a:ea typeface="Arial"/>
              <a:cs typeface="Arial"/>
              <a:sym typeface="Arial"/>
            </a:endParaRPr>
          </a:p>
          <a:p>
            <a:pPr marL="914400" lvl="1" indent="-323850">
              <a:lnSpc>
                <a:spcPct val="115000"/>
              </a:lnSpc>
              <a:buClr>
                <a:schemeClr val="lt1"/>
              </a:buClr>
              <a:buSzPts val="1500"/>
              <a:buFont typeface="Arial"/>
              <a:buChar char="○"/>
            </a:pPr>
            <a:r>
              <a:rPr lang="en-AU" sz="2000" b="1" dirty="0" err="1">
                <a:solidFill>
                  <a:schemeClr val="lt1"/>
                </a:solidFill>
                <a:latin typeface="Arial"/>
                <a:ea typeface="Arial"/>
                <a:cs typeface="Arial"/>
                <a:sym typeface="Arial"/>
              </a:rPr>
              <a:t>Masscan</a:t>
            </a:r>
            <a:r>
              <a:rPr lang="en-AU" sz="2000" dirty="0">
                <a:solidFill>
                  <a:schemeClr val="lt1"/>
                </a:solidFill>
                <a:latin typeface="Arial"/>
                <a:ea typeface="Arial"/>
                <a:cs typeface="Arial"/>
                <a:sym typeface="Arial"/>
              </a:rPr>
              <a:t> (for very large networks or fast scans):</a:t>
            </a:r>
            <a:br>
              <a:rPr lang="en-AU" sz="2000" dirty="0">
                <a:solidFill>
                  <a:schemeClr val="lt1"/>
                </a:solidFill>
                <a:latin typeface="Arial"/>
                <a:ea typeface="Arial"/>
                <a:cs typeface="Arial"/>
                <a:sym typeface="Arial"/>
              </a:rPr>
            </a:br>
            <a:r>
              <a:rPr lang="en-AU" sz="2000" dirty="0" err="1">
                <a:solidFill>
                  <a:schemeClr val="lt1"/>
                </a:solidFill>
                <a:latin typeface="Roboto Mono"/>
                <a:ea typeface="Roboto Mono"/>
                <a:cs typeface="Roboto Mono"/>
                <a:sym typeface="Roboto Mono"/>
              </a:rPr>
              <a:t>masscan</a:t>
            </a:r>
            <a:r>
              <a:rPr lang="en-AU" sz="2000" dirty="0">
                <a:solidFill>
                  <a:schemeClr val="lt1"/>
                </a:solidFill>
                <a:latin typeface="Roboto Mono"/>
                <a:ea typeface="Roboto Mono"/>
                <a:cs typeface="Roboto Mono"/>
                <a:sym typeface="Roboto Mono"/>
              </a:rPr>
              <a:t> -p1-65535 192.168.1.0/24</a:t>
            </a:r>
            <a:endParaRPr lang="en-AU" sz="2000" dirty="0">
              <a:solidFill>
                <a:schemeClr val="lt1"/>
              </a:solidFill>
              <a:latin typeface="Arial"/>
              <a:ea typeface="Arial"/>
              <a:cs typeface="Arial"/>
              <a:sym typeface="Arial"/>
            </a:endParaRPr>
          </a:p>
          <a:p>
            <a:pPr marL="457200" lvl="0" indent="-323850">
              <a:lnSpc>
                <a:spcPct val="115000"/>
              </a:lnSpc>
              <a:buClr>
                <a:srgbClr val="000000"/>
              </a:buClr>
              <a:buSzPts val="1500"/>
              <a:buFont typeface="Arial"/>
              <a:buAutoNum type="arabicPeriod"/>
            </a:pPr>
            <a:r>
              <a:rPr lang="en-AU" sz="2000" b="1" dirty="0">
                <a:solidFill>
                  <a:srgbClr val="000000"/>
                </a:solidFill>
                <a:latin typeface="Arial"/>
                <a:ea typeface="Arial"/>
                <a:cs typeface="Arial"/>
                <a:sym typeface="Arial"/>
              </a:rPr>
              <a:t>Service Version Detection</a:t>
            </a:r>
            <a:r>
              <a:rPr lang="en-AU" sz="2000" dirty="0">
                <a:solidFill>
                  <a:srgbClr val="000000"/>
                </a:solidFill>
                <a:latin typeface="Arial"/>
                <a:ea typeface="Arial"/>
                <a:cs typeface="Arial"/>
                <a:sym typeface="Arial"/>
              </a:rPr>
              <a:t>:</a:t>
            </a:r>
          </a:p>
          <a:p>
            <a:pPr marL="914400" lvl="1" indent="-323850">
              <a:lnSpc>
                <a:spcPct val="115000"/>
              </a:lnSpc>
              <a:buClr>
                <a:schemeClr val="lt1"/>
              </a:buClr>
              <a:buSzPts val="1500"/>
              <a:buFont typeface="Arial"/>
              <a:buChar char="○"/>
            </a:pPr>
            <a:r>
              <a:rPr lang="en-AU" sz="2000" b="1" dirty="0">
                <a:solidFill>
                  <a:schemeClr val="lt1"/>
                </a:solidFill>
                <a:latin typeface="Arial"/>
                <a:ea typeface="Arial"/>
                <a:cs typeface="Arial"/>
                <a:sym typeface="Arial"/>
              </a:rPr>
              <a:t>Techniques</a:t>
            </a:r>
            <a:r>
              <a:rPr lang="en-AU" sz="2000" dirty="0">
                <a:solidFill>
                  <a:schemeClr val="lt1"/>
                </a:solidFill>
                <a:latin typeface="Arial"/>
                <a:ea typeface="Arial"/>
                <a:cs typeface="Arial"/>
                <a:sym typeface="Arial"/>
              </a:rPr>
              <a:t>: Scanning open ports to detect the software and version running on those ports.</a:t>
            </a:r>
          </a:p>
          <a:p>
            <a:pPr marL="914400" lvl="1" indent="-323850">
              <a:lnSpc>
                <a:spcPct val="115000"/>
              </a:lnSpc>
              <a:buClr>
                <a:schemeClr val="lt1"/>
              </a:buClr>
              <a:buSzPts val="1500"/>
              <a:buFont typeface="Arial"/>
              <a:buChar char="○"/>
            </a:pPr>
            <a:r>
              <a:rPr lang="en-AU" sz="2000" b="1" dirty="0">
                <a:solidFill>
                  <a:schemeClr val="lt1"/>
                </a:solidFill>
                <a:latin typeface="Arial"/>
                <a:ea typeface="Arial"/>
                <a:cs typeface="Arial"/>
                <a:sym typeface="Arial"/>
              </a:rPr>
              <a:t>Tools/Websites</a:t>
            </a:r>
            <a:r>
              <a:rPr lang="en-AU" sz="2000" dirty="0">
                <a:solidFill>
                  <a:schemeClr val="lt1"/>
                </a:solidFill>
                <a:latin typeface="Arial"/>
                <a:ea typeface="Arial"/>
                <a:cs typeface="Arial"/>
                <a:sym typeface="Arial"/>
              </a:rPr>
              <a:t>:</a:t>
            </a:r>
          </a:p>
          <a:p>
            <a:pPr marL="914400" lvl="1" indent="-323850">
              <a:lnSpc>
                <a:spcPct val="115000"/>
              </a:lnSpc>
              <a:buClr>
                <a:schemeClr val="lt1"/>
              </a:buClr>
              <a:buSzPts val="1500"/>
              <a:buFont typeface="Arial"/>
              <a:buChar char="○"/>
            </a:pPr>
            <a:r>
              <a:rPr lang="en-AU" sz="2000" b="1" dirty="0" err="1">
                <a:solidFill>
                  <a:schemeClr val="lt1"/>
                </a:solidFill>
                <a:latin typeface="Arial"/>
                <a:ea typeface="Arial"/>
                <a:cs typeface="Arial"/>
                <a:sym typeface="Arial"/>
              </a:rPr>
              <a:t>Nmap</a:t>
            </a:r>
            <a:r>
              <a:rPr lang="en-AU" sz="2000" b="1" dirty="0">
                <a:solidFill>
                  <a:schemeClr val="lt1"/>
                </a:solidFill>
                <a:latin typeface="Arial"/>
                <a:ea typeface="Arial"/>
                <a:cs typeface="Arial"/>
                <a:sym typeface="Arial"/>
              </a:rPr>
              <a:t> with version detection</a:t>
            </a:r>
            <a:r>
              <a:rPr lang="en-AU" sz="2000" dirty="0">
                <a:solidFill>
                  <a:schemeClr val="lt1"/>
                </a:solidFill>
                <a:latin typeface="Arial"/>
                <a:ea typeface="Arial"/>
                <a:cs typeface="Arial"/>
                <a:sym typeface="Arial"/>
              </a:rPr>
              <a:t>:</a:t>
            </a:r>
            <a:br>
              <a:rPr lang="en-AU" sz="2000" dirty="0">
                <a:solidFill>
                  <a:schemeClr val="lt1"/>
                </a:solidFill>
                <a:latin typeface="Arial"/>
                <a:ea typeface="Arial"/>
                <a:cs typeface="Arial"/>
                <a:sym typeface="Arial"/>
              </a:rPr>
            </a:br>
            <a:r>
              <a:rPr lang="en-AU" sz="2000" dirty="0" err="1">
                <a:solidFill>
                  <a:schemeClr val="lt1"/>
                </a:solidFill>
                <a:latin typeface="Roboto Mono"/>
                <a:ea typeface="Roboto Mono"/>
                <a:cs typeface="Roboto Mono"/>
                <a:sym typeface="Roboto Mono"/>
              </a:rPr>
              <a:t>nmap</a:t>
            </a:r>
            <a:r>
              <a:rPr lang="en-AU" sz="2000" dirty="0">
                <a:solidFill>
                  <a:schemeClr val="lt1"/>
                </a:solidFill>
                <a:latin typeface="Roboto Mono"/>
                <a:ea typeface="Roboto Mono"/>
                <a:cs typeface="Roboto Mono"/>
                <a:sym typeface="Roboto Mono"/>
              </a:rPr>
              <a:t> -</a:t>
            </a:r>
            <a:r>
              <a:rPr lang="en-AU" sz="2000" dirty="0" err="1">
                <a:solidFill>
                  <a:schemeClr val="lt1"/>
                </a:solidFill>
                <a:latin typeface="Roboto Mono"/>
                <a:ea typeface="Roboto Mono"/>
                <a:cs typeface="Roboto Mono"/>
                <a:sym typeface="Roboto Mono"/>
              </a:rPr>
              <a:t>sV</a:t>
            </a:r>
            <a:r>
              <a:rPr lang="en-AU" sz="2000" dirty="0">
                <a:solidFill>
                  <a:schemeClr val="lt1"/>
                </a:solidFill>
                <a:latin typeface="Roboto Mono"/>
                <a:ea typeface="Roboto Mono"/>
                <a:cs typeface="Roboto Mono"/>
                <a:sym typeface="Roboto Mono"/>
              </a:rPr>
              <a:t> example.com</a:t>
            </a:r>
            <a:endParaRPr lang="en-AU" sz="2000" dirty="0">
              <a:solidFill>
                <a:schemeClr val="lt1"/>
              </a:solidFill>
              <a:latin typeface="Arial"/>
              <a:ea typeface="Arial"/>
              <a:cs typeface="Arial"/>
              <a:sym typeface="Arial"/>
            </a:endParaRPr>
          </a:p>
          <a:p>
            <a:pPr marL="914400" lvl="1" indent="-298450">
              <a:lnSpc>
                <a:spcPct val="115000"/>
              </a:lnSpc>
              <a:buClr>
                <a:schemeClr val="lt1"/>
              </a:buClr>
              <a:buSzPts val="1100"/>
              <a:buFont typeface="Arial"/>
              <a:buChar char="○"/>
            </a:pPr>
            <a:r>
              <a:rPr lang="en-AU" sz="2000" b="1" dirty="0">
                <a:solidFill>
                  <a:schemeClr val="lt1"/>
                </a:solidFill>
                <a:latin typeface="Arial"/>
                <a:ea typeface="Arial"/>
                <a:cs typeface="Arial"/>
                <a:sym typeface="Arial"/>
              </a:rPr>
              <a:t>Banner Grabbing with </a:t>
            </a:r>
            <a:r>
              <a:rPr lang="en-AU" sz="2000" b="1" dirty="0" err="1">
                <a:solidFill>
                  <a:schemeClr val="lt1"/>
                </a:solidFill>
                <a:latin typeface="Arial"/>
                <a:ea typeface="Arial"/>
                <a:cs typeface="Arial"/>
                <a:sym typeface="Arial"/>
              </a:rPr>
              <a:t>Netc</a:t>
            </a:r>
            <a:r>
              <a:rPr lang="en-AU" b="1" dirty="0" err="1">
                <a:solidFill>
                  <a:schemeClr val="lt1"/>
                </a:solidFill>
                <a:latin typeface="Arial"/>
                <a:ea typeface="Arial"/>
                <a:cs typeface="Arial"/>
                <a:sym typeface="Arial"/>
              </a:rPr>
              <a:t>at</a:t>
            </a:r>
            <a:r>
              <a:rPr lang="en-AU" dirty="0">
                <a:solidFill>
                  <a:schemeClr val="lt1"/>
                </a:solidFill>
                <a:latin typeface="Arial"/>
                <a:ea typeface="Arial"/>
                <a:cs typeface="Arial"/>
                <a:sym typeface="Arial"/>
              </a:rPr>
              <a:t>:</a:t>
            </a:r>
            <a:br>
              <a:rPr lang="en-AU" dirty="0">
                <a:solidFill>
                  <a:schemeClr val="lt1"/>
                </a:solidFill>
                <a:latin typeface="Arial"/>
                <a:ea typeface="Arial"/>
                <a:cs typeface="Arial"/>
                <a:sym typeface="Arial"/>
              </a:rPr>
            </a:br>
            <a:r>
              <a:rPr lang="en-AU" dirty="0" err="1">
                <a:solidFill>
                  <a:schemeClr val="lt1"/>
                </a:solidFill>
                <a:latin typeface="Roboto Mono"/>
                <a:ea typeface="Roboto Mono"/>
                <a:cs typeface="Roboto Mono"/>
                <a:sym typeface="Roboto Mono"/>
              </a:rPr>
              <a:t>nc</a:t>
            </a:r>
            <a:r>
              <a:rPr lang="en-AU" dirty="0">
                <a:solidFill>
                  <a:schemeClr val="lt1"/>
                </a:solidFill>
                <a:latin typeface="Roboto Mono"/>
                <a:ea typeface="Roboto Mono"/>
                <a:cs typeface="Roboto Mono"/>
                <a:sym typeface="Roboto Mono"/>
              </a:rPr>
              <a:t> -v example.com 80</a:t>
            </a:r>
            <a:endParaRPr lang="en-AU" sz="2800" dirty="0"/>
          </a:p>
        </p:txBody>
      </p:sp>
    </p:spTree>
    <p:extLst>
      <p:ext uri="{BB962C8B-B14F-4D97-AF65-F5344CB8AC3E}">
        <p14:creationId xmlns:p14="http://schemas.microsoft.com/office/powerpoint/2010/main" val="37272610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366" y="218941"/>
            <a:ext cx="10967434" cy="1471747"/>
          </a:xfrm>
        </p:spPr>
        <p:txBody>
          <a:bodyPr/>
          <a:lstStyle/>
          <a:p>
            <a:r>
              <a:rPr lang="en-US" dirty="0" smtClean="0"/>
              <a:t>Email and domain information Gathering</a:t>
            </a:r>
            <a:endParaRPr lang="en-AU" dirty="0"/>
          </a:p>
        </p:txBody>
      </p:sp>
      <p:sp>
        <p:nvSpPr>
          <p:cNvPr id="3" name="Content Placeholder 2"/>
          <p:cNvSpPr>
            <a:spLocks noGrp="1"/>
          </p:cNvSpPr>
          <p:nvPr>
            <p:ph idx="1"/>
          </p:nvPr>
        </p:nvSpPr>
        <p:spPr>
          <a:xfrm>
            <a:off x="386366" y="1690688"/>
            <a:ext cx="10967434" cy="1263527"/>
          </a:xfrm>
        </p:spPr>
        <p:txBody>
          <a:bodyPr/>
          <a:lstStyle/>
          <a:p>
            <a:pPr marL="0" indent="0">
              <a:buNone/>
            </a:pPr>
            <a:r>
              <a:rPr lang="en-US" dirty="0"/>
              <a:t>I</a:t>
            </a:r>
            <a:r>
              <a:rPr lang="en-US" dirty="0" smtClean="0"/>
              <a:t>nformation </a:t>
            </a:r>
            <a:r>
              <a:rPr lang="en-US" dirty="0"/>
              <a:t>Gathering is the process of collecting essential data about the target domain or network. Information can be of various types, like subdomains of the target domain, DNS Information, Port Information, etc</a:t>
            </a:r>
            <a:r>
              <a:rPr lang="en-US" dirty="0" smtClean="0"/>
              <a:t>.</a:t>
            </a:r>
          </a:p>
          <a:p>
            <a:pPr marL="0" indent="0" algn="ctr">
              <a:buNone/>
            </a:pPr>
            <a:endParaRPr lang="en-AU" sz="1100" dirty="0"/>
          </a:p>
        </p:txBody>
      </p:sp>
      <p:sp>
        <p:nvSpPr>
          <p:cNvPr id="10" name="TextBox 9"/>
          <p:cNvSpPr txBox="1"/>
          <p:nvPr/>
        </p:nvSpPr>
        <p:spPr>
          <a:xfrm>
            <a:off x="746975" y="2954215"/>
            <a:ext cx="10787130" cy="3170099"/>
          </a:xfrm>
          <a:prstGeom prst="rect">
            <a:avLst/>
          </a:prstGeom>
          <a:noFill/>
        </p:spPr>
        <p:txBody>
          <a:bodyPr wrap="square" rtlCol="0">
            <a:spAutoFit/>
          </a:bodyPr>
          <a:lstStyle/>
          <a:p>
            <a:pPr lvl="0" eaLnBrk="0" fontAlgn="base" hangingPunct="0">
              <a:spcBef>
                <a:spcPct val="0"/>
              </a:spcBef>
              <a:spcAft>
                <a:spcPct val="0"/>
              </a:spcAft>
              <a:buFontTx/>
              <a:buChar char="•"/>
            </a:pPr>
            <a:r>
              <a:rPr lang="en-US" altLang="en-US" sz="2800" b="1" dirty="0">
                <a:latin typeface="Arial" panose="020B0604020202020204" pitchFamily="34" charset="0"/>
              </a:rPr>
              <a:t>Hunter.io:</a:t>
            </a:r>
            <a:r>
              <a:rPr lang="en-US" altLang="en-US" sz="2800" dirty="0">
                <a:latin typeface="Arial" panose="020B0604020202020204" pitchFamily="34" charset="0"/>
              </a:rPr>
              <a:t> Allows you to find email addresses associated with a specific domain</a:t>
            </a:r>
            <a:r>
              <a:rPr lang="en-US" altLang="en-US" sz="2800" dirty="0" smtClean="0">
                <a:latin typeface="Arial" panose="020B0604020202020204" pitchFamily="34" charset="0"/>
              </a:rPr>
              <a:t>.</a:t>
            </a:r>
          </a:p>
          <a:p>
            <a:pPr lvl="0" eaLnBrk="0" fontAlgn="base" hangingPunct="0">
              <a:spcBef>
                <a:spcPct val="0"/>
              </a:spcBef>
              <a:spcAft>
                <a:spcPct val="0"/>
              </a:spcAft>
              <a:buFontTx/>
              <a:buChar char="•"/>
            </a:pPr>
            <a:endParaRPr lang="en-US" altLang="en-US" sz="2800" dirty="0">
              <a:latin typeface="Arial" panose="020B0604020202020204" pitchFamily="34" charset="0"/>
            </a:endParaRPr>
          </a:p>
          <a:p>
            <a:pPr lvl="0" eaLnBrk="0" fontAlgn="base" hangingPunct="0">
              <a:spcBef>
                <a:spcPct val="0"/>
              </a:spcBef>
              <a:spcAft>
                <a:spcPct val="0"/>
              </a:spcAft>
              <a:buFontTx/>
              <a:buChar char="•"/>
            </a:pPr>
            <a:r>
              <a:rPr lang="en-US" altLang="en-US" sz="2800" b="1" dirty="0">
                <a:latin typeface="Arial" panose="020B0604020202020204" pitchFamily="34" charset="0"/>
              </a:rPr>
              <a:t>Voila Norbert:</a:t>
            </a:r>
            <a:r>
              <a:rPr lang="en-US" altLang="en-US" sz="2800" dirty="0">
                <a:latin typeface="Arial" panose="020B0604020202020204" pitchFamily="34" charset="0"/>
              </a:rPr>
              <a:t> Helps in finding and verifying email addresses</a:t>
            </a:r>
            <a:r>
              <a:rPr lang="en-US" altLang="en-US" sz="2800" dirty="0" smtClean="0">
                <a:latin typeface="Arial" panose="020B0604020202020204" pitchFamily="34" charset="0"/>
              </a:rPr>
              <a:t>.</a:t>
            </a:r>
          </a:p>
          <a:p>
            <a:pPr lvl="0" eaLnBrk="0" fontAlgn="base" hangingPunct="0">
              <a:spcBef>
                <a:spcPct val="0"/>
              </a:spcBef>
              <a:spcAft>
                <a:spcPct val="0"/>
              </a:spcAft>
            </a:pPr>
            <a:endParaRPr lang="en-US" altLang="en-US" sz="2800" dirty="0">
              <a:latin typeface="Arial" panose="020B0604020202020204" pitchFamily="34" charset="0"/>
            </a:endParaRPr>
          </a:p>
          <a:p>
            <a:pPr lvl="0" eaLnBrk="0" fontAlgn="base" hangingPunct="0">
              <a:spcBef>
                <a:spcPct val="0"/>
              </a:spcBef>
              <a:spcAft>
                <a:spcPct val="0"/>
              </a:spcAft>
              <a:buFontTx/>
              <a:buChar char="•"/>
            </a:pPr>
            <a:r>
              <a:rPr lang="en-US" altLang="en-US" sz="2800" b="1" dirty="0" err="1">
                <a:latin typeface="Arial" panose="020B0604020202020204" pitchFamily="34" charset="0"/>
              </a:rPr>
              <a:t>FindThat.Email</a:t>
            </a:r>
            <a:r>
              <a:rPr lang="en-US" altLang="en-US" sz="2800" b="1" dirty="0">
                <a:latin typeface="Arial" panose="020B0604020202020204" pitchFamily="34" charset="0"/>
              </a:rPr>
              <a:t>:</a:t>
            </a:r>
            <a:r>
              <a:rPr lang="en-US" altLang="en-US" sz="2800" dirty="0">
                <a:latin typeface="Arial" panose="020B0604020202020204" pitchFamily="34" charset="0"/>
              </a:rPr>
              <a:t> Provides email search and verification services </a:t>
            </a:r>
          </a:p>
          <a:p>
            <a:endParaRPr lang="en-US" sz="3200" dirty="0" smtClean="0"/>
          </a:p>
        </p:txBody>
      </p:sp>
    </p:spTree>
    <p:extLst>
      <p:ext uri="{BB962C8B-B14F-4D97-AF65-F5344CB8AC3E}">
        <p14:creationId xmlns:p14="http://schemas.microsoft.com/office/powerpoint/2010/main" val="19300111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07886" y="667657"/>
            <a:ext cx="7605485" cy="3108543"/>
          </a:xfrm>
          <a:prstGeom prst="rect">
            <a:avLst/>
          </a:prstGeom>
        </p:spPr>
        <p:txBody>
          <a:bodyPr wrap="square">
            <a:spAutoFit/>
          </a:bodyPr>
          <a:lstStyle/>
          <a:p>
            <a:r>
              <a:rPr lang="en-US" sz="2800" b="1" dirty="0" smtClean="0"/>
              <a:t>Domain Information Gathering</a:t>
            </a:r>
          </a:p>
          <a:p>
            <a:r>
              <a:rPr lang="en-US" sz="2800" b="1" dirty="0" smtClean="0"/>
              <a:t> WHOIS Lookup</a:t>
            </a:r>
          </a:p>
          <a:p>
            <a:pPr>
              <a:buFont typeface="Arial" panose="020B0604020202020204" pitchFamily="34" charset="0"/>
              <a:buChar char="•"/>
            </a:pPr>
            <a:r>
              <a:rPr lang="en-US" sz="2800" b="1" dirty="0" smtClean="0"/>
              <a:t>WHOIS Database:</a:t>
            </a:r>
            <a:r>
              <a:rPr lang="en-US" sz="2800" dirty="0" smtClean="0"/>
              <a:t> Provides detailed information about domain ownership, registration dates, and more. Use sites like:</a:t>
            </a:r>
          </a:p>
          <a:p>
            <a:pPr marL="742950" lvl="1" indent="-285750">
              <a:buFont typeface="Arial" panose="020B0604020202020204" pitchFamily="34" charset="0"/>
              <a:buChar char="•"/>
            </a:pPr>
            <a:r>
              <a:rPr lang="en-US" sz="2800" b="1" dirty="0" smtClean="0"/>
              <a:t>WHOIS.net</a:t>
            </a:r>
            <a:endParaRPr lang="en-US" sz="2800" dirty="0" smtClean="0"/>
          </a:p>
          <a:p>
            <a:pPr marL="742950" lvl="1" indent="-285750">
              <a:buFont typeface="Arial" panose="020B0604020202020204" pitchFamily="34" charset="0"/>
              <a:buChar char="•"/>
            </a:pPr>
            <a:r>
              <a:rPr lang="en-US" sz="2800" b="1" dirty="0" smtClean="0"/>
              <a:t>ICANN WHOIS</a:t>
            </a:r>
            <a:endParaRPr lang="en-US" sz="2800" dirty="0"/>
          </a:p>
        </p:txBody>
      </p:sp>
    </p:spTree>
    <p:extLst>
      <p:ext uri="{BB962C8B-B14F-4D97-AF65-F5344CB8AC3E}">
        <p14:creationId xmlns:p14="http://schemas.microsoft.com/office/powerpoint/2010/main" val="15197873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kali-linux-2024.2-vmware-amd64 - VMware Workstatio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7217"/>
            <a:ext cx="12192000" cy="6563566"/>
          </a:xfrm>
          <a:prstGeom prst="rect">
            <a:avLst/>
          </a:prstGeom>
        </p:spPr>
      </p:pic>
    </p:spTree>
    <p:extLst>
      <p:ext uri="{BB962C8B-B14F-4D97-AF65-F5344CB8AC3E}">
        <p14:creationId xmlns:p14="http://schemas.microsoft.com/office/powerpoint/2010/main" val="22222019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28005" y="-88900"/>
            <a:ext cx="5928395" cy="1144929"/>
          </a:xfrm>
          <a:prstGeom prst="rect">
            <a:avLst/>
          </a:prstGeom>
        </p:spPr>
        <p:txBody>
          <a:bodyPr wrap="square">
            <a:spAutoFit/>
          </a:bodyPr>
          <a:lstStyle/>
          <a:p>
            <a:pPr lvl="0">
              <a:lnSpc>
                <a:spcPct val="171428"/>
              </a:lnSpc>
            </a:pPr>
            <a:r>
              <a:rPr lang="en-AU" sz="4000" b="1" dirty="0">
                <a:solidFill>
                  <a:srgbClr val="676767"/>
                </a:solidFill>
                <a:highlight>
                  <a:srgbClr val="FFFFFF"/>
                </a:highlight>
                <a:ea typeface="Calibri"/>
                <a:cs typeface="Calibri"/>
                <a:sym typeface="Calibri"/>
              </a:rPr>
              <a:t>Metadata Analysis</a:t>
            </a:r>
            <a:endParaRPr lang="en-AU" sz="4000" b="1" dirty="0">
              <a:solidFill>
                <a:srgbClr val="676767"/>
              </a:solidFill>
              <a:highlight>
                <a:srgbClr val="FFFFFF"/>
              </a:highlight>
              <a:ea typeface="Calibri"/>
              <a:cs typeface="Calibri"/>
              <a:sym typeface="Calibri"/>
            </a:endParaRPr>
          </a:p>
        </p:txBody>
      </p:sp>
      <p:sp>
        <p:nvSpPr>
          <p:cNvPr id="3" name="TextBox 2"/>
          <p:cNvSpPr txBox="1"/>
          <p:nvPr/>
        </p:nvSpPr>
        <p:spPr>
          <a:xfrm>
            <a:off x="1120462" y="1262130"/>
            <a:ext cx="10934163" cy="1815882"/>
          </a:xfrm>
          <a:prstGeom prst="rect">
            <a:avLst/>
          </a:prstGeom>
          <a:noFill/>
        </p:spPr>
        <p:txBody>
          <a:bodyPr wrap="square" rtlCol="0">
            <a:spAutoFit/>
          </a:bodyPr>
          <a:lstStyle/>
          <a:p>
            <a:r>
              <a:rPr lang="en-US" sz="2800" dirty="0"/>
              <a:t>Metadata analysis in cybersecurity refers to the process of examining the data that describes other data, which can provide valuable insight into potential threats or vulnerabilities. This can include details such as file size, creation date, and author, among other things.</a:t>
            </a:r>
            <a:endParaRPr lang="en-AU" sz="2800" dirty="0"/>
          </a:p>
        </p:txBody>
      </p:sp>
      <p:sp>
        <p:nvSpPr>
          <p:cNvPr id="6" name="TextBox 5"/>
          <p:cNvSpPr txBox="1"/>
          <p:nvPr/>
        </p:nvSpPr>
        <p:spPr>
          <a:xfrm>
            <a:off x="1120462" y="3763812"/>
            <a:ext cx="10795767" cy="2585323"/>
          </a:xfrm>
          <a:prstGeom prst="rect">
            <a:avLst/>
          </a:prstGeom>
          <a:noFill/>
        </p:spPr>
        <p:txBody>
          <a:bodyPr wrap="square" rtlCol="0">
            <a:spAutoFit/>
          </a:bodyPr>
          <a:lstStyle/>
          <a:p>
            <a:pPr lvl="0" eaLnBrk="0" fontAlgn="base" hangingPunct="0">
              <a:spcBef>
                <a:spcPct val="0"/>
              </a:spcBef>
              <a:spcAft>
                <a:spcPct val="0"/>
              </a:spcAft>
              <a:buFontTx/>
              <a:buChar char="•"/>
            </a:pPr>
            <a:r>
              <a:rPr lang="en-US" altLang="en-US" sz="2400" b="1" dirty="0">
                <a:latin typeface="Arial" panose="020B0604020202020204" pitchFamily="34" charset="0"/>
              </a:rPr>
              <a:t>File Metadata</a:t>
            </a:r>
            <a:r>
              <a:rPr lang="en-US" altLang="en-US" sz="2400" dirty="0">
                <a:latin typeface="Arial" panose="020B0604020202020204" pitchFamily="34" charset="0"/>
              </a:rPr>
              <a:t>: Information about a file's creation date, modification date, author, file size, and file type.</a:t>
            </a:r>
          </a:p>
          <a:p>
            <a:pPr lvl="0" eaLnBrk="0" fontAlgn="base" hangingPunct="0">
              <a:spcBef>
                <a:spcPct val="0"/>
              </a:spcBef>
              <a:spcAft>
                <a:spcPct val="0"/>
              </a:spcAft>
              <a:buFontTx/>
              <a:buChar char="•"/>
            </a:pPr>
            <a:r>
              <a:rPr lang="en-US" altLang="en-US" sz="2400" b="1" dirty="0">
                <a:latin typeface="Arial" panose="020B0604020202020204" pitchFamily="34" charset="0"/>
              </a:rPr>
              <a:t>Network Metadata</a:t>
            </a:r>
            <a:r>
              <a:rPr lang="en-US" altLang="en-US" sz="2400" dirty="0">
                <a:latin typeface="Arial" panose="020B0604020202020204" pitchFamily="34" charset="0"/>
              </a:rPr>
              <a:t>: Details about network traffic, such as IP addresses, ports, protocols, and timestamps.</a:t>
            </a:r>
          </a:p>
          <a:p>
            <a:pPr lvl="0" eaLnBrk="0" fontAlgn="base" hangingPunct="0">
              <a:spcBef>
                <a:spcPct val="0"/>
              </a:spcBef>
              <a:spcAft>
                <a:spcPct val="0"/>
              </a:spcAft>
              <a:buFontTx/>
              <a:buChar char="•"/>
            </a:pPr>
            <a:r>
              <a:rPr lang="en-US" altLang="en-US" sz="2400" b="1" dirty="0">
                <a:latin typeface="Arial" panose="020B0604020202020204" pitchFamily="34" charset="0"/>
              </a:rPr>
              <a:t>Email Metadata</a:t>
            </a:r>
            <a:r>
              <a:rPr lang="en-US" altLang="en-US" sz="2400" dirty="0">
                <a:latin typeface="Arial" panose="020B0604020202020204" pitchFamily="34" charset="0"/>
              </a:rPr>
              <a:t>: Information about email headers, sender and receiver addresses, timestamps, and routing paths. </a:t>
            </a:r>
          </a:p>
          <a:p>
            <a:endParaRPr lang="en-AU" dirty="0"/>
          </a:p>
        </p:txBody>
      </p:sp>
    </p:spTree>
    <p:extLst>
      <p:ext uri="{BB962C8B-B14F-4D97-AF65-F5344CB8AC3E}">
        <p14:creationId xmlns:p14="http://schemas.microsoft.com/office/powerpoint/2010/main" val="26622907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kali-linux-2024.2-vmware-amd64 - VMware Workstatio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7217"/>
            <a:ext cx="12192000" cy="6563566"/>
          </a:xfrm>
          <a:prstGeom prst="rect">
            <a:avLst/>
          </a:prstGeom>
        </p:spPr>
      </p:pic>
    </p:spTree>
    <p:extLst>
      <p:ext uri="{BB962C8B-B14F-4D97-AF65-F5344CB8AC3E}">
        <p14:creationId xmlns:p14="http://schemas.microsoft.com/office/powerpoint/2010/main" val="19836271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98286" y="275771"/>
            <a:ext cx="8258628" cy="1144929"/>
          </a:xfrm>
          <a:prstGeom prst="rect">
            <a:avLst/>
          </a:prstGeom>
        </p:spPr>
        <p:txBody>
          <a:bodyPr wrap="square">
            <a:spAutoFit/>
          </a:bodyPr>
          <a:lstStyle/>
          <a:p>
            <a:pPr lvl="0">
              <a:lnSpc>
                <a:spcPct val="171428"/>
              </a:lnSpc>
            </a:pPr>
            <a:r>
              <a:rPr lang="en-US" sz="4000" b="1" dirty="0" smtClean="0">
                <a:solidFill>
                  <a:srgbClr val="676767"/>
                </a:solidFill>
                <a:effectLst>
                  <a:outerShdw blurRad="38100" dist="38100" dir="2700000" algn="tl">
                    <a:srgbClr val="000000">
                      <a:alpha val="43137"/>
                    </a:srgbClr>
                  </a:outerShdw>
                </a:effectLst>
                <a:highlight>
                  <a:srgbClr val="FFFFFF"/>
                </a:highlight>
                <a:ea typeface="Calibri"/>
                <a:cs typeface="Calibri"/>
                <a:sym typeface="Calibri"/>
              </a:rPr>
              <a:t> </a:t>
            </a:r>
            <a:r>
              <a:rPr lang="en-US" sz="4000" b="1" dirty="0">
                <a:solidFill>
                  <a:srgbClr val="676767"/>
                </a:solidFill>
                <a:effectLst>
                  <a:outerShdw blurRad="38100" dist="38100" dir="2700000" algn="tl">
                    <a:srgbClr val="000000">
                      <a:alpha val="43137"/>
                    </a:srgbClr>
                  </a:outerShdw>
                </a:effectLst>
                <a:highlight>
                  <a:srgbClr val="FFFFFF"/>
                </a:highlight>
                <a:ea typeface="Calibri"/>
                <a:cs typeface="Calibri"/>
                <a:sym typeface="Calibri"/>
              </a:rPr>
              <a:t>Domain Ownership</a:t>
            </a:r>
            <a:endParaRPr lang="en-US" sz="4000" b="1" dirty="0">
              <a:solidFill>
                <a:srgbClr val="676767"/>
              </a:solidFill>
              <a:effectLst>
                <a:outerShdw blurRad="38100" dist="38100" dir="2700000" algn="tl">
                  <a:srgbClr val="000000">
                    <a:alpha val="43137"/>
                  </a:srgbClr>
                </a:outerShdw>
              </a:effectLst>
              <a:highlight>
                <a:srgbClr val="FFFFFF"/>
              </a:highlight>
              <a:ea typeface="Calibri"/>
              <a:cs typeface="Calibri"/>
              <a:sym typeface="Calibri"/>
            </a:endParaRPr>
          </a:p>
        </p:txBody>
      </p:sp>
      <p:sp>
        <p:nvSpPr>
          <p:cNvPr id="4" name="TextBox 3"/>
          <p:cNvSpPr txBox="1"/>
          <p:nvPr/>
        </p:nvSpPr>
        <p:spPr>
          <a:xfrm>
            <a:off x="1045029" y="4397829"/>
            <a:ext cx="8723085" cy="2246769"/>
          </a:xfrm>
          <a:prstGeom prst="rect">
            <a:avLst/>
          </a:prstGeom>
          <a:noFill/>
        </p:spPr>
        <p:txBody>
          <a:bodyPr wrap="square" rtlCol="0">
            <a:spAutoFit/>
          </a:bodyPr>
          <a:lstStyle/>
          <a:p>
            <a:pPr marL="457200" indent="-457200" algn="just">
              <a:buFont typeface="Arial" panose="020B0604020202020204" pitchFamily="34" charset="0"/>
              <a:buChar char="•"/>
            </a:pPr>
            <a:r>
              <a:rPr lang="en-AU" sz="2800" b="1" dirty="0" err="1" smtClean="0"/>
              <a:t>Gtmetrix</a:t>
            </a:r>
            <a:endParaRPr lang="en-AU" sz="2800" b="1" dirty="0"/>
          </a:p>
          <a:p>
            <a:pPr marL="457200" indent="-457200" algn="just">
              <a:buFont typeface="Arial" panose="020B0604020202020204" pitchFamily="34" charset="0"/>
              <a:buChar char="•"/>
            </a:pPr>
            <a:r>
              <a:rPr lang="en-US" sz="2800" b="1" dirty="0" err="1" smtClean="0"/>
              <a:t>Shodan</a:t>
            </a:r>
            <a:endParaRPr lang="en-US" sz="2800" b="1" dirty="0" smtClean="0"/>
          </a:p>
          <a:p>
            <a:pPr marL="457200" indent="-457200" algn="just">
              <a:buFont typeface="Arial" panose="020B0604020202020204" pitchFamily="34" charset="0"/>
              <a:buChar char="•"/>
            </a:pPr>
            <a:r>
              <a:rPr lang="en-AU" sz="2800" b="1" dirty="0" err="1" smtClean="0"/>
              <a:t>MXToolbox</a:t>
            </a:r>
            <a:endParaRPr lang="en-AU" sz="2800" b="1" dirty="0" smtClean="0"/>
          </a:p>
          <a:p>
            <a:pPr marL="457200" indent="-457200" algn="just">
              <a:buFont typeface="Arial" panose="020B0604020202020204" pitchFamily="34" charset="0"/>
              <a:buChar char="•"/>
            </a:pPr>
            <a:r>
              <a:rPr lang="en-US" sz="2800" b="1" dirty="0" smtClean="0"/>
              <a:t>SSL lab</a:t>
            </a:r>
          </a:p>
          <a:p>
            <a:pPr marL="457200" indent="-457200" algn="just">
              <a:buFont typeface="Arial" panose="020B0604020202020204" pitchFamily="34" charset="0"/>
              <a:buChar char="•"/>
            </a:pPr>
            <a:r>
              <a:rPr lang="en-US" sz="2800" b="1" dirty="0" smtClean="0"/>
              <a:t>Whois.net</a:t>
            </a:r>
            <a:endParaRPr lang="en-AU" sz="2800" b="1" dirty="0"/>
          </a:p>
        </p:txBody>
      </p:sp>
      <p:sp>
        <p:nvSpPr>
          <p:cNvPr id="6" name="TextBox 5"/>
          <p:cNvSpPr txBox="1"/>
          <p:nvPr/>
        </p:nvSpPr>
        <p:spPr>
          <a:xfrm>
            <a:off x="1190171" y="1420700"/>
            <a:ext cx="7866743" cy="2677656"/>
          </a:xfrm>
          <a:prstGeom prst="rect">
            <a:avLst/>
          </a:prstGeom>
          <a:noFill/>
        </p:spPr>
        <p:txBody>
          <a:bodyPr wrap="square" rtlCol="0">
            <a:spAutoFit/>
          </a:bodyPr>
          <a:lstStyle/>
          <a:p>
            <a:r>
              <a:rPr lang="en-US" sz="2800" b="1" dirty="0"/>
              <a:t>Active Directory Domain Services (AD DS) are the core functions in Active Directory that manage users and computers and allow sysadmins to organize the data into logical hierarchies. AD DS provides for security certificates, Single Sign-On (SSO), LDAP, and rights management</a:t>
            </a:r>
            <a:r>
              <a:rPr lang="en-US" dirty="0"/>
              <a:t>.</a:t>
            </a:r>
            <a:endParaRPr lang="en-AU" dirty="0"/>
          </a:p>
        </p:txBody>
      </p:sp>
    </p:spTree>
    <p:extLst>
      <p:ext uri="{BB962C8B-B14F-4D97-AF65-F5344CB8AC3E}">
        <p14:creationId xmlns:p14="http://schemas.microsoft.com/office/powerpoint/2010/main" val="4602904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kali-linux-2024.2-vmware-amd64 - VMware Workstatio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7217"/>
            <a:ext cx="12192000" cy="6563566"/>
          </a:xfrm>
          <a:prstGeom prst="rect">
            <a:avLst/>
          </a:prstGeom>
        </p:spPr>
      </p:pic>
    </p:spTree>
    <p:extLst>
      <p:ext uri="{BB962C8B-B14F-4D97-AF65-F5344CB8AC3E}">
        <p14:creationId xmlns:p14="http://schemas.microsoft.com/office/powerpoint/2010/main" val="19208165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68332" y="0"/>
            <a:ext cx="3956532" cy="1017202"/>
          </a:xfrm>
          <a:prstGeom prst="rect">
            <a:avLst/>
          </a:prstGeom>
        </p:spPr>
        <p:txBody>
          <a:bodyPr wrap="none">
            <a:spAutoFit/>
          </a:bodyPr>
          <a:lstStyle/>
          <a:p>
            <a:pPr lvl="0">
              <a:lnSpc>
                <a:spcPct val="171428"/>
              </a:lnSpc>
            </a:pPr>
            <a:r>
              <a:rPr lang="en-AU" sz="4000" b="1" dirty="0">
                <a:solidFill>
                  <a:srgbClr val="676767"/>
                </a:solidFill>
                <a:highlight>
                  <a:srgbClr val="FFFFFF"/>
                </a:highlight>
                <a:latin typeface="Calibri"/>
                <a:ea typeface="Calibri"/>
                <a:cs typeface="Calibri"/>
                <a:sym typeface="Calibri"/>
              </a:rPr>
              <a:t>DNS Enumeration</a:t>
            </a:r>
            <a:endParaRPr lang="en-AU" sz="4000" b="1" dirty="0">
              <a:solidFill>
                <a:srgbClr val="676767"/>
              </a:solidFill>
              <a:highlight>
                <a:srgbClr val="FFFFFF"/>
              </a:highlight>
              <a:latin typeface="Calibri"/>
              <a:ea typeface="Calibri"/>
              <a:cs typeface="Calibri"/>
              <a:sym typeface="Calibri"/>
            </a:endParaRPr>
          </a:p>
        </p:txBody>
      </p:sp>
      <p:sp>
        <p:nvSpPr>
          <p:cNvPr id="3" name="TextBox 2"/>
          <p:cNvSpPr txBox="1"/>
          <p:nvPr/>
        </p:nvSpPr>
        <p:spPr>
          <a:xfrm>
            <a:off x="1768332" y="1219200"/>
            <a:ext cx="9626600" cy="2308324"/>
          </a:xfrm>
          <a:prstGeom prst="rect">
            <a:avLst/>
          </a:prstGeom>
          <a:noFill/>
        </p:spPr>
        <p:txBody>
          <a:bodyPr wrap="square" rtlCol="0">
            <a:spAutoFit/>
          </a:bodyPr>
          <a:lstStyle/>
          <a:p>
            <a:r>
              <a:rPr lang="en-US" sz="2400" b="1" dirty="0"/>
              <a:t>DNS enumeration is a critical process in cybersecurity that uncovers all DNS records associated with a domain, providing valuable insights for security professionals and </a:t>
            </a:r>
            <a:r>
              <a:rPr lang="en-US" sz="2400" b="1" dirty="0">
                <a:hlinkClick r:id="rId2"/>
              </a:rPr>
              <a:t>cybercriminals</a:t>
            </a:r>
            <a:r>
              <a:rPr lang="en-US" sz="2400" b="1" dirty="0"/>
              <a:t> alike. By detailing hostnames, IP addresses, and DNS record types, it reveals a domain’s footprint and potential vulnerabilities</a:t>
            </a:r>
            <a:r>
              <a:rPr lang="en-US" sz="2400" dirty="0"/>
              <a:t>.</a:t>
            </a:r>
            <a:endParaRPr lang="en-AU" sz="2400" dirty="0"/>
          </a:p>
        </p:txBody>
      </p:sp>
      <p:sp>
        <p:nvSpPr>
          <p:cNvPr id="4" name="TextBox 3"/>
          <p:cNvSpPr txBox="1"/>
          <p:nvPr/>
        </p:nvSpPr>
        <p:spPr>
          <a:xfrm>
            <a:off x="1768332" y="3784600"/>
            <a:ext cx="9648968" cy="3323987"/>
          </a:xfrm>
          <a:prstGeom prst="rect">
            <a:avLst/>
          </a:prstGeom>
          <a:noFill/>
        </p:spPr>
        <p:txBody>
          <a:bodyPr wrap="square" rtlCol="0">
            <a:spAutoFit/>
          </a:bodyPr>
          <a:lstStyle/>
          <a:p>
            <a:r>
              <a:rPr lang="en-US" sz="2400" b="1" dirty="0"/>
              <a:t>The process of DNS enumeration involves discovering and accounting for all possible DNS records of a domain name. This includes:</a:t>
            </a:r>
          </a:p>
          <a:p>
            <a:pPr marL="285750" indent="-285750">
              <a:buFont typeface="Arial" panose="020B0604020202020204" pitchFamily="34" charset="0"/>
              <a:buChar char="•"/>
            </a:pPr>
            <a:r>
              <a:rPr lang="en-US" sz="2400" b="1" dirty="0"/>
              <a:t>Hostnames</a:t>
            </a:r>
          </a:p>
          <a:p>
            <a:pPr marL="285750" indent="-285750">
              <a:buFont typeface="Arial" panose="020B0604020202020204" pitchFamily="34" charset="0"/>
              <a:buChar char="•"/>
            </a:pPr>
            <a:r>
              <a:rPr lang="en-US" sz="2400" b="1" dirty="0"/>
              <a:t>DNS record names</a:t>
            </a:r>
          </a:p>
          <a:p>
            <a:pPr marL="285750" indent="-285750">
              <a:buFont typeface="Arial" panose="020B0604020202020204" pitchFamily="34" charset="0"/>
              <a:buChar char="•"/>
            </a:pPr>
            <a:r>
              <a:rPr lang="en-US" sz="2400" b="1" dirty="0"/>
              <a:t>DNS record types</a:t>
            </a:r>
          </a:p>
          <a:p>
            <a:pPr marL="285750" indent="-285750">
              <a:buFont typeface="Arial" panose="020B0604020202020204" pitchFamily="34" charset="0"/>
              <a:buChar char="•"/>
            </a:pPr>
            <a:r>
              <a:rPr lang="en-US" sz="2400" b="1" dirty="0"/>
              <a:t>TTLs</a:t>
            </a:r>
          </a:p>
          <a:p>
            <a:pPr marL="285750" indent="-285750">
              <a:buFont typeface="Arial" panose="020B0604020202020204" pitchFamily="34" charset="0"/>
              <a:buChar char="•"/>
            </a:pPr>
            <a:r>
              <a:rPr lang="en-US" sz="2400" b="1" dirty="0"/>
              <a:t>IP addresses</a:t>
            </a:r>
          </a:p>
          <a:p>
            <a:endParaRPr lang="en-AU" dirty="0"/>
          </a:p>
        </p:txBody>
      </p:sp>
    </p:spTree>
    <p:extLst>
      <p:ext uri="{BB962C8B-B14F-4D97-AF65-F5344CB8AC3E}">
        <p14:creationId xmlns:p14="http://schemas.microsoft.com/office/powerpoint/2010/main" val="167972659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TM03457452[[fn=Celestial]]</Template>
  <TotalTime>88</TotalTime>
  <Words>415</Words>
  <Application>Microsoft Office PowerPoint</Application>
  <PresentationFormat>Widescreen</PresentationFormat>
  <Paragraphs>63</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Roboto Mono</vt:lpstr>
      <vt:lpstr>Celestial</vt:lpstr>
      <vt:lpstr>Ethical Hacking</vt:lpstr>
      <vt:lpstr>Email and domain information Gathering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Ethical Hacking</dc:title>
  <dc:creator>Microsoft account</dc:creator>
  <cp:lastModifiedBy>Microsoft account</cp:lastModifiedBy>
  <cp:revision>10</cp:revision>
  <dcterms:created xsi:type="dcterms:W3CDTF">2024-07-25T20:30:02Z</dcterms:created>
  <dcterms:modified xsi:type="dcterms:W3CDTF">2024-07-26T05:30:20Z</dcterms:modified>
</cp:coreProperties>
</file>