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64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956008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928313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066662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539787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720407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375542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593754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681813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158299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0659096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D2BB-A215-4F70-B2FD-980C29D3BFFD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6CC2B-C2F6-4813-A43B-9A6E74D6BB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367581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DD2BB-A215-4F70-B2FD-980C29D3BFFD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6CC2B-C2F6-4813-A43B-9A6E74D6BB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796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b="1" dirty="0" smtClean="0">
                <a:solidFill>
                  <a:prstClr val="black"/>
                </a:solidFill>
                <a:latin typeface="Algerian" pitchFamily="82" charset="0"/>
                <a:cs typeface="Arial" panose="020B0604020202020204" pitchFamily="34" charset="0"/>
              </a:rPr>
              <a:t>Cyber Security</a:t>
            </a:r>
            <a:br>
              <a:rPr lang="en-US" b="1" dirty="0" smtClean="0">
                <a:solidFill>
                  <a:prstClr val="black"/>
                </a:solidFill>
                <a:latin typeface="Algerian" pitchFamily="82" charset="0"/>
                <a:cs typeface="Arial" panose="020B0604020202020204" pitchFamily="34" charset="0"/>
              </a:rPr>
            </a:br>
            <a:endParaRPr lang="en-US" b="1" dirty="0">
              <a:latin typeface="Algerian" pitchFamily="82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861" y="3313280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10983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3600" b="1" dirty="0">
                <a:solidFill>
                  <a:srgbClr val="000000"/>
                </a:solidFill>
                <a:latin typeface="Algerian" pitchFamily="82" charset="0"/>
                <a:ea typeface="Arial"/>
                <a:cs typeface="Arial"/>
                <a:sym typeface="Arial"/>
              </a:rPr>
              <a:t>Reverse Email </a:t>
            </a:r>
            <a:r>
              <a:rPr lang="en" sz="3600" b="1" dirty="0" smtClean="0">
                <a:solidFill>
                  <a:srgbClr val="000000"/>
                </a:solidFill>
                <a:latin typeface="Algerian" pitchFamily="82" charset="0"/>
                <a:ea typeface="Arial"/>
                <a:cs typeface="Arial"/>
                <a:sym typeface="Arial"/>
              </a:rPr>
              <a:t>Lookup</a:t>
            </a:r>
            <a:r>
              <a:rPr lang="en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:-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29000" cy="4351338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Algerian" pitchFamily="82" charset="0"/>
              </a:rPr>
              <a:t> Websites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Pipl</a:t>
            </a:r>
            <a:endParaRPr lang="en-US" dirty="0" smtClean="0"/>
          </a:p>
          <a:p>
            <a:r>
              <a:rPr lang="en-US" dirty="0" err="1" smtClean="0"/>
              <a:t>spokeo</a:t>
            </a:r>
            <a:endParaRPr lang="en-US" dirty="0" smtClean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86" y="1825625"/>
            <a:ext cx="66947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15407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640"/>
            <a:ext cx="10515600" cy="1325563"/>
          </a:xfrm>
        </p:spPr>
        <p:txBody>
          <a:bodyPr/>
          <a:lstStyle/>
          <a:p>
            <a:r>
              <a:rPr lang="en" b="1" dirty="0">
                <a:latin typeface="Algerian" pitchFamily="82" charset="0"/>
              </a:rPr>
              <a:t>Metadata </a:t>
            </a:r>
            <a:r>
              <a:rPr lang="en" b="1" dirty="0" smtClean="0">
                <a:latin typeface="Algerian" pitchFamily="82" charset="0"/>
              </a:rPr>
              <a:t>Analysis</a:t>
            </a:r>
            <a:r>
              <a:rPr lang="en" b="1" dirty="0" smtClean="0"/>
              <a:t>:-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49686" cy="4351338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include information about the file creation date, author, software used, and other details that are embedded within the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70312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3600" b="1" dirty="0">
                <a:solidFill>
                  <a:srgbClr val="000000"/>
                </a:solidFill>
                <a:latin typeface="Algerian" pitchFamily="82" charset="0"/>
                <a:ea typeface="Arial"/>
                <a:cs typeface="Arial"/>
                <a:sym typeface="Arial"/>
              </a:rPr>
              <a:t>Document Metadata </a:t>
            </a:r>
            <a:r>
              <a:rPr lang="en" sz="3600" b="1" dirty="0" smtClean="0">
                <a:solidFill>
                  <a:srgbClr val="000000"/>
                </a:solidFill>
                <a:latin typeface="Algerian" pitchFamily="82" charset="0"/>
                <a:ea typeface="Arial"/>
                <a:cs typeface="Arial"/>
                <a:sym typeface="Arial"/>
              </a:rPr>
              <a:t>Extraction</a:t>
            </a:r>
            <a:r>
              <a:rPr lang="en" sz="3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:-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8714" cy="4351338"/>
          </a:xfrm>
        </p:spPr>
        <p:txBody>
          <a:bodyPr/>
          <a:lstStyle/>
          <a:p>
            <a:r>
              <a:rPr lang="en-US" dirty="0"/>
              <a:t>Extracting metadata from a PDF file to find out the author, creation date, and software used to create the </a:t>
            </a:r>
            <a:r>
              <a:rPr lang="en-US" dirty="0" smtClean="0"/>
              <a:t>document</a:t>
            </a:r>
          </a:p>
          <a:p>
            <a:r>
              <a:rPr lang="en-US" b="1" dirty="0">
                <a:latin typeface="Algerian" pitchFamily="82" charset="0"/>
              </a:rPr>
              <a:t>Tools/Websites:</a:t>
            </a:r>
          </a:p>
          <a:p>
            <a:r>
              <a:rPr lang="en-US" dirty="0"/>
              <a:t>Tool: </a:t>
            </a:r>
            <a:r>
              <a:rPr lang="en-US" dirty="0" err="1"/>
              <a:t>exiftool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exiftool</a:t>
            </a:r>
            <a:r>
              <a:rPr lang="en-US" dirty="0"/>
              <a:t> document.pdf</a:t>
            </a:r>
          </a:p>
          <a:p>
            <a:r>
              <a:rPr lang="en-US" dirty="0"/>
              <a:t>Tool: FOCA</a:t>
            </a:r>
            <a:br>
              <a:rPr lang="en-US" dirty="0"/>
            </a:br>
            <a:r>
              <a:rPr lang="en-US" dirty="0" err="1"/>
              <a:t>foca</a:t>
            </a:r>
            <a:r>
              <a:rPr lang="en-US" dirty="0"/>
              <a:t>-cli -f document.pdf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5098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3600" b="1" dirty="0">
                <a:solidFill>
                  <a:srgbClr val="000000"/>
                </a:solidFill>
                <a:latin typeface="Algerian" pitchFamily="82" charset="0"/>
                <a:ea typeface="Arial"/>
                <a:cs typeface="Arial"/>
                <a:sym typeface="Arial"/>
              </a:rPr>
              <a:t>Image Metadata Analysis</a:t>
            </a:r>
            <a:r>
              <a:rPr lang="en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867401" cy="4351338"/>
          </a:xfrm>
        </p:spPr>
        <p:txBody>
          <a:bodyPr/>
          <a:lstStyle/>
          <a:p>
            <a:r>
              <a:rPr lang="en-US" dirty="0"/>
              <a:t>Extracting EXIF data from a JPEG image to find out the camera model, GPS location, and date/time the photo was taken</a:t>
            </a:r>
            <a:r>
              <a:rPr lang="en-US" dirty="0" smtClean="0"/>
              <a:t>.</a:t>
            </a:r>
          </a:p>
          <a:p>
            <a:r>
              <a:rPr lang="en-US" b="1" dirty="0">
                <a:latin typeface="Algerian" pitchFamily="82" charset="0"/>
              </a:rPr>
              <a:t>Tools/Websites</a:t>
            </a:r>
            <a:r>
              <a:rPr lang="en-US" b="1" dirty="0"/>
              <a:t>:</a:t>
            </a:r>
          </a:p>
          <a:p>
            <a:r>
              <a:rPr lang="en-US" dirty="0"/>
              <a:t>Tool: </a:t>
            </a:r>
            <a:r>
              <a:rPr lang="en-US" dirty="0" err="1"/>
              <a:t>exiftool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exiftool</a:t>
            </a:r>
            <a:r>
              <a:rPr lang="en-US" dirty="0" smtClean="0"/>
              <a:t> image.jpg</a:t>
            </a:r>
            <a:endParaRPr lang="en-US" dirty="0"/>
          </a:p>
          <a:p>
            <a:r>
              <a:rPr lang="en-US" dirty="0"/>
              <a:t>Tool: FOCA</a:t>
            </a:r>
            <a:br>
              <a:rPr lang="en-US" dirty="0"/>
            </a:br>
            <a:r>
              <a:rPr lang="en-US" dirty="0" err="1"/>
              <a:t>foca</a:t>
            </a:r>
            <a:r>
              <a:rPr lang="en-US" dirty="0"/>
              <a:t>-cli </a:t>
            </a:r>
            <a:r>
              <a:rPr lang="en-US" dirty="0" smtClean="0"/>
              <a:t>–f image.jpg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05601" y="1825624"/>
            <a:ext cx="464820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79680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u="sng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229"/>
            <a:ext cx="5011057" cy="5944734"/>
          </a:xfrm>
        </p:spPr>
        <p:txBody>
          <a:bodyPr/>
          <a:lstStyle/>
          <a:p>
            <a:pPr marL="0" indent="0">
              <a:buNone/>
            </a:pPr>
            <a:r>
              <a:rPr lang="en" b="1" dirty="0">
                <a:solidFill>
                  <a:srgbClr val="000000"/>
                </a:solidFill>
                <a:latin typeface="Algerian" pitchFamily="82" charset="0"/>
                <a:ea typeface="Arial"/>
                <a:cs typeface="Arial"/>
                <a:sym typeface="Arial"/>
              </a:rPr>
              <a:t>Online Metadata </a:t>
            </a:r>
            <a:r>
              <a:rPr lang="en" b="1" dirty="0" smtClean="0">
                <a:solidFill>
                  <a:srgbClr val="000000"/>
                </a:solidFill>
                <a:latin typeface="Algerian" pitchFamily="82" charset="0"/>
                <a:ea typeface="Arial"/>
                <a:cs typeface="Arial"/>
                <a:sym typeface="Arial"/>
              </a:rPr>
              <a:t>Analyzers</a:t>
            </a:r>
            <a:r>
              <a:rPr lang="en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Metashield analyzer</a:t>
            </a:r>
            <a:endParaRPr lang="en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Get-MetaData</a:t>
            </a:r>
            <a:endParaRPr lang="en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258" y="798285"/>
            <a:ext cx="5689600" cy="537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72929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latin typeface="Algerian" pitchFamily="82" charset="0"/>
              </a:rPr>
              <a:t>DNS </a:t>
            </a:r>
            <a:r>
              <a:rPr lang="en" b="1" dirty="0" smtClean="0">
                <a:latin typeface="Algerian" pitchFamily="82" charset="0"/>
              </a:rPr>
              <a:t>Enumeration</a:t>
            </a:r>
            <a:r>
              <a:rPr lang="en" b="1" dirty="0" smtClean="0"/>
              <a:t>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04543" cy="4351338"/>
          </a:xfrm>
        </p:spPr>
        <p:txBody>
          <a:bodyPr/>
          <a:lstStyle/>
          <a:p>
            <a:r>
              <a:rPr lang="en" dirty="0"/>
              <a:t>process of collecting detailed information about a domain's DNS (Domain Name System) records</a:t>
            </a:r>
            <a:r>
              <a:rPr lang="en" dirty="0" smtClean="0"/>
              <a:t>.</a:t>
            </a:r>
          </a:p>
          <a:p>
            <a:r>
              <a:rPr lang="en" b="1" dirty="0">
                <a:solidFill>
                  <a:srgbClr val="000000"/>
                </a:solidFill>
                <a:latin typeface="Algerian" pitchFamily="82" charset="0"/>
                <a:ea typeface="Arial"/>
                <a:cs typeface="Arial"/>
                <a:sym typeface="Arial"/>
              </a:rPr>
              <a:t>DNS Queries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r>
              <a:rPr lang="en-US" dirty="0"/>
              <a:t>Tools/Websites:</a:t>
            </a:r>
          </a:p>
          <a:p>
            <a:r>
              <a:rPr lang="en-US" dirty="0"/>
              <a:t>Command: dig </a:t>
            </a:r>
            <a:r>
              <a:rPr lang="en-US" dirty="0" smtClean="0"/>
              <a:t>google.com ANY</a:t>
            </a:r>
            <a:endParaRPr lang="en-US" dirty="0"/>
          </a:p>
          <a:p>
            <a:r>
              <a:rPr lang="en-US" dirty="0"/>
              <a:t>Command: </a:t>
            </a:r>
            <a:r>
              <a:rPr lang="en-US" dirty="0" err="1"/>
              <a:t>nslookup</a:t>
            </a:r>
            <a:r>
              <a:rPr lang="en-US" dirty="0"/>
              <a:t> -type=ANY </a:t>
            </a:r>
            <a:r>
              <a:rPr lang="en-US" dirty="0" smtClean="0"/>
              <a:t>google.com.com</a:t>
            </a:r>
            <a:endParaRPr lang="en-US" dirty="0"/>
          </a:p>
          <a:p>
            <a:r>
              <a:rPr lang="en-US" dirty="0"/>
              <a:t>Website: </a:t>
            </a:r>
            <a:r>
              <a:rPr lang="en-US" dirty="0" err="1"/>
              <a:t>MXToolbox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42743" y="1690688"/>
            <a:ext cx="5011057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3302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3600" b="1" dirty="0">
                <a:solidFill>
                  <a:srgbClr val="000000"/>
                </a:solidFill>
                <a:latin typeface="Algerian" pitchFamily="82" charset="0"/>
                <a:ea typeface="Arial"/>
                <a:cs typeface="Arial"/>
                <a:sym typeface="Arial"/>
              </a:rPr>
              <a:t>DNS Enumeration Tools</a:t>
            </a:r>
            <a:r>
              <a:rPr lang="en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22371" cy="4351338"/>
          </a:xfrm>
        </p:spPr>
        <p:txBody>
          <a:bodyPr/>
          <a:lstStyle/>
          <a:p>
            <a:pPr fontAlgn="t"/>
            <a:r>
              <a:rPr lang="en-US" b="1" dirty="0">
                <a:latin typeface="Algerian" pitchFamily="82" charset="0"/>
              </a:rPr>
              <a:t>Tool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dnsenum</a:t>
            </a:r>
            <a:endParaRPr lang="en-US" dirty="0"/>
          </a:p>
          <a:p>
            <a:pPr fontAlgn="t"/>
            <a:r>
              <a:rPr lang="en-US" dirty="0" err="1"/>
              <a:t>dnsenum</a:t>
            </a:r>
            <a:r>
              <a:rPr lang="en-US" dirty="0"/>
              <a:t> example.com</a:t>
            </a:r>
          </a:p>
          <a:p>
            <a:pPr fontAlgn="t"/>
            <a:r>
              <a:rPr lang="en-US" b="1" dirty="0">
                <a:latin typeface="Algerian" pitchFamily="82" charset="0"/>
              </a:rPr>
              <a:t>Tool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dnsrecon</a:t>
            </a:r>
            <a:endParaRPr lang="en-US" dirty="0"/>
          </a:p>
          <a:p>
            <a:pPr fontAlgn="t"/>
            <a:r>
              <a:rPr lang="en-US" dirty="0" err="1"/>
              <a:t>dnsrecon</a:t>
            </a:r>
            <a:r>
              <a:rPr lang="en-US" dirty="0"/>
              <a:t> -d </a:t>
            </a:r>
            <a:r>
              <a:rPr lang="en-US" dirty="0" smtClean="0"/>
              <a:t>google.com</a:t>
            </a:r>
            <a:endParaRPr lang="en-US" dirty="0"/>
          </a:p>
          <a:p>
            <a:pPr fontAlgn="t"/>
            <a:r>
              <a:rPr lang="en-US" b="1" dirty="0">
                <a:latin typeface="Algerian" pitchFamily="82" charset="0"/>
              </a:rPr>
              <a:t>Tool</a:t>
            </a:r>
            <a:r>
              <a:rPr lang="en-US" b="1" dirty="0"/>
              <a:t>:</a:t>
            </a:r>
            <a:r>
              <a:rPr lang="en-US" dirty="0"/>
              <a:t> fierce</a:t>
            </a:r>
          </a:p>
          <a:p>
            <a:pPr fontAlgn="t"/>
            <a:r>
              <a:rPr lang="en-US" dirty="0"/>
              <a:t>fierce -</a:t>
            </a:r>
            <a:r>
              <a:rPr lang="en-US" dirty="0" err="1"/>
              <a:t>dns</a:t>
            </a:r>
            <a:r>
              <a:rPr lang="en-US" dirty="0"/>
              <a:t> example.com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57" t="-423" r="-714" b="423"/>
          <a:stretch/>
        </p:blipFill>
        <p:spPr>
          <a:xfrm>
            <a:off x="5660571" y="1690688"/>
            <a:ext cx="569322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11133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3600" b="1" dirty="0">
                <a:solidFill>
                  <a:srgbClr val="000000"/>
                </a:solidFill>
                <a:latin typeface="Algerian" pitchFamily="82" charset="0"/>
                <a:ea typeface="Arial"/>
                <a:cs typeface="Arial"/>
                <a:sym typeface="Arial"/>
              </a:rPr>
              <a:t>Subdomain Enumeration</a:t>
            </a:r>
            <a:r>
              <a:rPr lang="en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27171" cy="4351338"/>
          </a:xfrm>
        </p:spPr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Tools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dirty="0">
                <a:latin typeface="Algerian" pitchFamily="82" charset="0"/>
              </a:rPr>
              <a:t>Tool: sublist3r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sublist3r</a:t>
            </a:r>
            <a:r>
              <a:rPr lang="en-US" dirty="0"/>
              <a:t> -d </a:t>
            </a:r>
            <a:r>
              <a:rPr lang="en-US" dirty="0" smtClean="0"/>
              <a:t>amazon.com</a:t>
            </a:r>
            <a:endParaRPr lang="en-US" dirty="0"/>
          </a:p>
          <a:p>
            <a:r>
              <a:rPr lang="en-US" dirty="0">
                <a:latin typeface="Algerian" pitchFamily="82" charset="0"/>
              </a:rPr>
              <a:t>Tool: amass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amass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-d </a:t>
            </a:r>
            <a:r>
              <a:rPr lang="en-US" dirty="0" smtClean="0"/>
              <a:t>amazon.com</a:t>
            </a:r>
            <a:endParaRPr lang="en-US" dirty="0"/>
          </a:p>
          <a:p>
            <a:r>
              <a:rPr lang="en-US" dirty="0">
                <a:latin typeface="Algerian" pitchFamily="82" charset="0"/>
              </a:rPr>
              <a:t>Website: </a:t>
            </a:r>
            <a:r>
              <a:rPr lang="en-US" dirty="0" err="1">
                <a:latin typeface="Algerian" pitchFamily="82" charset="0"/>
              </a:rPr>
              <a:t>VirusTotal</a:t>
            </a:r>
            <a:r>
              <a:rPr lang="en-US" dirty="0">
                <a:latin typeface="Algerian" pitchFamily="82" charset="0"/>
              </a:rPr>
              <a:t> </a:t>
            </a:r>
            <a:r>
              <a:rPr lang="en-US" dirty="0"/>
              <a:t>(for discovering subdomains via DNS records)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5371" y="1582056"/>
            <a:ext cx="5388430" cy="459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28630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latin typeface="Algerian" pitchFamily="82" charset="0"/>
              </a:rPr>
              <a:t>Enumeration of Network </a:t>
            </a:r>
            <a:r>
              <a:rPr lang="en" b="1" dirty="0" smtClean="0">
                <a:latin typeface="Algerian" pitchFamily="82" charset="0"/>
              </a:rPr>
              <a:t>Services:-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359402" cy="4351338"/>
          </a:xfrm>
        </p:spPr>
        <p:txBody>
          <a:bodyPr>
            <a:normAutofit fontScale="92500" lnSpcReduction="20000"/>
          </a:bodyPr>
          <a:lstStyle/>
          <a:p>
            <a:r>
              <a:rPr lang="en" dirty="0"/>
              <a:t>process of identifying active services running on a network, such as web servers, FTP servers, email servers, and other types of networked applications</a:t>
            </a:r>
            <a:r>
              <a:rPr lang="en" dirty="0" smtClean="0"/>
              <a:t>.</a:t>
            </a:r>
          </a:p>
          <a:p>
            <a:r>
              <a:rPr lang="en" b="1" dirty="0" smtClean="0">
                <a:latin typeface="Algerian" pitchFamily="82" charset="0"/>
              </a:rPr>
              <a:t>Examples:-</a:t>
            </a:r>
          </a:p>
          <a:p>
            <a:r>
              <a:rPr lang="en-US" b="1" dirty="0" smtClean="0">
                <a:latin typeface="Algerian" pitchFamily="82" charset="0"/>
              </a:rPr>
              <a:t>P</a:t>
            </a:r>
            <a:r>
              <a:rPr lang="en" b="1" dirty="0" smtClean="0">
                <a:latin typeface="Algerian" pitchFamily="82" charset="0"/>
              </a:rPr>
              <a:t>ort Scanning</a:t>
            </a:r>
            <a:r>
              <a:rPr lang="en" b="1" dirty="0" smtClean="0"/>
              <a:t>:</a:t>
            </a:r>
          </a:p>
          <a:p>
            <a:r>
              <a:rPr lang="en-US" dirty="0" err="1"/>
              <a:t>Nmap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nmap</a:t>
            </a:r>
            <a:r>
              <a:rPr lang="en-US" dirty="0"/>
              <a:t> -p 1-65535 </a:t>
            </a:r>
            <a:r>
              <a:rPr lang="en-US" dirty="0" smtClean="0"/>
              <a:t>google.com</a:t>
            </a:r>
            <a:endParaRPr lang="en-US" dirty="0"/>
          </a:p>
          <a:p>
            <a:r>
              <a:rPr lang="en-US" dirty="0" err="1"/>
              <a:t>Masscan</a:t>
            </a:r>
            <a:r>
              <a:rPr lang="en-US" dirty="0"/>
              <a:t> (for very large networks or fast scans):</a:t>
            </a:r>
            <a:br>
              <a:rPr lang="en-US" dirty="0"/>
            </a:br>
            <a:r>
              <a:rPr lang="en-US" dirty="0" err="1"/>
              <a:t>masscan</a:t>
            </a:r>
            <a:r>
              <a:rPr lang="en-US" dirty="0"/>
              <a:t> -p1-65535 192.168.1.0/24</a:t>
            </a:r>
            <a:r>
              <a:rPr lang="en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97602" y="1825624"/>
            <a:ext cx="5156198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2433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3600" b="1" dirty="0">
                <a:solidFill>
                  <a:srgbClr val="000000"/>
                </a:solidFill>
                <a:latin typeface="Algerian" pitchFamily="82" charset="0"/>
                <a:ea typeface="Arial"/>
                <a:cs typeface="Arial"/>
                <a:sym typeface="Arial"/>
              </a:rPr>
              <a:t>Service Version Detection</a:t>
            </a:r>
            <a:r>
              <a:rPr lang="en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64314" cy="4351338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Tools</a:t>
            </a:r>
            <a:r>
              <a:rPr lang="en-US" dirty="0" smtClean="0"/>
              <a:t>:</a:t>
            </a:r>
          </a:p>
          <a:p>
            <a:r>
              <a:rPr lang="en-US" dirty="0" err="1"/>
              <a:t>Nmap</a:t>
            </a:r>
            <a:r>
              <a:rPr lang="en-US" dirty="0"/>
              <a:t> with version detection:</a:t>
            </a:r>
            <a:br>
              <a:rPr lang="en-US" dirty="0"/>
            </a:br>
            <a:r>
              <a:rPr lang="en-US" dirty="0" err="1"/>
              <a:t>nmap</a:t>
            </a:r>
            <a:r>
              <a:rPr lang="en-US" dirty="0"/>
              <a:t> -</a:t>
            </a:r>
            <a:r>
              <a:rPr lang="en-US" dirty="0" err="1"/>
              <a:t>sV</a:t>
            </a:r>
            <a:r>
              <a:rPr lang="en-US" dirty="0"/>
              <a:t> </a:t>
            </a:r>
            <a:r>
              <a:rPr lang="en-US" dirty="0" smtClean="0"/>
              <a:t>google.com</a:t>
            </a:r>
            <a:endParaRPr lang="en-US" dirty="0"/>
          </a:p>
          <a:p>
            <a:r>
              <a:rPr lang="en-US" dirty="0"/>
              <a:t>Banner Grabbing with </a:t>
            </a:r>
            <a:r>
              <a:rPr lang="en-US" dirty="0" err="1"/>
              <a:t>Netcat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nc</a:t>
            </a:r>
            <a:r>
              <a:rPr lang="en-US" dirty="0"/>
              <a:t> -v example.com 80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02515" y="1825625"/>
            <a:ext cx="5751286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4034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latin typeface="Algerian" pitchFamily="82" charset="0"/>
                <a:cs typeface="Arial" panose="020B0604020202020204" pitchFamily="34" charset="0"/>
              </a:rPr>
              <a:t>Email &amp; Domain Information Gathering</a:t>
            </a:r>
            <a:endParaRPr lang="en-US" b="1" dirty="0">
              <a:latin typeface="Algerian" pitchFamily="82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325" y="1816000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Bell MT" pitchFamily="18" charset="0"/>
              </a:rPr>
              <a:t>It is also </a:t>
            </a:r>
            <a:r>
              <a:rPr lang="en-US" dirty="0">
                <a:latin typeface="Bell MT" pitchFamily="18" charset="0"/>
              </a:rPr>
              <a:t>known as reconnaissance, involves collecting data from publicly available sources to understand the target's online presence and potential vulnerabilities</a:t>
            </a:r>
            <a:r>
              <a:rPr lang="en-US" dirty="0" smtClean="0">
                <a:latin typeface="Bell MT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0942383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57" y="112893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smtClean="0">
                <a:latin typeface="Algerian" pitchFamily="82" charset="0"/>
              </a:rPr>
              <a:t>Thank you</a:t>
            </a:r>
            <a:endParaRPr lang="en-US" sz="8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3656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952" y="3747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4000" b="1" dirty="0">
                <a:solidFill>
                  <a:srgbClr val="000000"/>
                </a:solidFill>
                <a:latin typeface="Algerian" pitchFamily="82" charset="0"/>
                <a:ea typeface="Arial"/>
                <a:cs typeface="Arial"/>
                <a:sym typeface="Arial"/>
              </a:rPr>
              <a:t>Examples:-</a:t>
            </a:r>
            <a:r>
              <a:rPr lang="en" sz="2400" b="1" dirty="0">
                <a:solidFill>
                  <a:srgbClr val="000000"/>
                </a:solidFill>
                <a:latin typeface="Algerian" pitchFamily="82" charset="0"/>
                <a:ea typeface="Arial"/>
                <a:cs typeface="Arial"/>
                <a:sym typeface="Arial"/>
              </a:rPr>
              <a:t/>
            </a:r>
            <a:br>
              <a:rPr lang="en" sz="2400" b="1" dirty="0">
                <a:solidFill>
                  <a:srgbClr val="000000"/>
                </a:solidFill>
                <a:latin typeface="Algerian" pitchFamily="82" charset="0"/>
                <a:ea typeface="Arial"/>
                <a:cs typeface="Arial"/>
                <a:sym typeface="Arial"/>
              </a:rPr>
            </a:br>
            <a:r>
              <a:rPr lang="en" sz="2400" b="1" dirty="0">
                <a:solidFill>
                  <a:srgbClr val="000000"/>
                </a:solidFill>
                <a:latin typeface="Algerian" pitchFamily="82" charset="0"/>
                <a:ea typeface="Arial"/>
                <a:cs typeface="Arial"/>
                <a:sym typeface="Arial"/>
              </a:rPr>
              <a:t/>
            </a:r>
            <a:br>
              <a:rPr lang="en" sz="2400" b="1" dirty="0">
                <a:solidFill>
                  <a:srgbClr val="000000"/>
                </a:solidFill>
                <a:latin typeface="Algerian" pitchFamily="82" charset="0"/>
                <a:ea typeface="Arial"/>
                <a:cs typeface="Arial"/>
                <a:sym typeface="Arial"/>
              </a:rPr>
            </a:br>
            <a:r>
              <a:rPr lang="en" sz="2400" b="1" dirty="0" smtClean="0">
                <a:solidFill>
                  <a:srgbClr val="000000"/>
                </a:solidFill>
                <a:latin typeface="Algerian" pitchFamily="82" charset="0"/>
                <a:ea typeface="Arial"/>
                <a:cs typeface="Arial"/>
                <a:sym typeface="Arial"/>
              </a:rPr>
              <a:t> WHOIS Lookup</a:t>
            </a:r>
            <a:endParaRPr lang="en-US" sz="2400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04546" cy="3906435"/>
          </a:xfrm>
        </p:spPr>
        <p:txBody>
          <a:bodyPr/>
          <a:lstStyle/>
          <a:p>
            <a:r>
              <a:rPr lang="en-US" dirty="0" smtClean="0"/>
              <a:t>WHOIS Lookup is a query and response protocol used to obtain information about the owner of a domain name, IP address, or an autonomous system on the Internet. It provides details such as the registrant's name, contact information, and the domain's registration and expiration dates.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635" y="1690688"/>
            <a:ext cx="3437165" cy="404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6057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 smtClean="0">
                <a:solidFill>
                  <a:srgbClr val="000000"/>
                </a:solidFill>
                <a:latin typeface="Algerian" pitchFamily="82" charset="0"/>
                <a:ea typeface="Arial"/>
                <a:cs typeface="Arial"/>
                <a:sym typeface="Arial"/>
              </a:rPr>
              <a:t>DNS Records Analysis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288314" cy="3936546"/>
          </a:xfrm>
        </p:spPr>
        <p:txBody>
          <a:bodyPr/>
          <a:lstStyle/>
          <a:p>
            <a:r>
              <a:rPr lang="en-US" dirty="0"/>
              <a:t>it involves examining the Domain Name System records to uncover details about domain ownership, IP addresses, and the mail servers associated with a domain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26515" y="1690687"/>
            <a:ext cx="4615542" cy="407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92878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rgbClr val="000000"/>
                </a:solidFill>
                <a:latin typeface="Algerian" pitchFamily="82" charset="0"/>
                <a:ea typeface="Arial"/>
                <a:cs typeface="Arial"/>
                <a:sym typeface="Arial"/>
              </a:rPr>
              <a:t>Techniques and </a:t>
            </a:r>
            <a:r>
              <a:rPr lang="en" b="1" dirty="0" smtClean="0">
                <a:solidFill>
                  <a:srgbClr val="000000"/>
                </a:solidFill>
                <a:latin typeface="Algerian" pitchFamily="82" charset="0"/>
                <a:ea typeface="Arial"/>
                <a:cs typeface="Arial"/>
                <a:sym typeface="Arial"/>
              </a:rPr>
              <a:t>Tools/Websites</a:t>
            </a:r>
            <a:r>
              <a:rPr lang="en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286" y="1690688"/>
            <a:ext cx="5399314" cy="4444546"/>
          </a:xfrm>
        </p:spPr>
        <p:txBody>
          <a:bodyPr>
            <a:normAutofit fontScale="92500" lnSpcReduction="20000"/>
          </a:bodyPr>
          <a:lstStyle/>
          <a:p>
            <a:r>
              <a:rPr lang="e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WHOIS </a:t>
            </a:r>
            <a:r>
              <a:rPr lang="en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Lookup: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</a:t>
            </a:r>
            <a:r>
              <a:rPr lang="en" b="1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ommand :</a:t>
            </a:r>
          </a:p>
          <a:p>
            <a:r>
              <a:rPr lang="en" b="1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who is britannica.com</a:t>
            </a:r>
          </a:p>
          <a:p>
            <a:r>
              <a:rPr lang="en" b="1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Website:</a:t>
            </a:r>
          </a:p>
          <a:p>
            <a:r>
              <a:rPr lang="en-US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https://lookup.icann.org/en/lookup</a:t>
            </a:r>
            <a:endParaRPr lang="en" b="1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r>
              <a:rPr lang="en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lookup.icann.org/en/lookup</a:t>
            </a:r>
            <a:r>
              <a:rPr lang="en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https://lookup.icann.org/en/lookup</a:t>
            </a:r>
            <a:endParaRPr lang="en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endParaRPr lang="en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r>
              <a:rPr lang="en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lookup.icann.org/en/looku</a:t>
            </a:r>
            <a:endParaRPr lang="en" dirty="0" smtClea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r>
              <a:rPr lang="en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https://lookup.icann.org/en/lookup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257800" cy="444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55407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solidFill>
                  <a:srgbClr val="000000"/>
                </a:solidFill>
                <a:latin typeface="Algerian" pitchFamily="82" charset="0"/>
                <a:ea typeface="Arial"/>
                <a:cs typeface="Arial"/>
                <a:sym typeface="Arial"/>
              </a:rPr>
              <a:t>DNS Records Analysis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48086" cy="4351338"/>
          </a:xfrm>
        </p:spPr>
        <p:txBody>
          <a:bodyPr/>
          <a:lstStyle/>
          <a:p>
            <a:r>
              <a:rPr lang="en" b="1" dirty="0">
                <a:solidFill>
                  <a:srgbClr val="000000"/>
                </a:solidFill>
                <a:latin typeface="Algerian" pitchFamily="82" charset="0"/>
                <a:ea typeface="Arial"/>
                <a:cs typeface="Arial"/>
                <a:sym typeface="Arial"/>
              </a:rPr>
              <a:t>Techniques and </a:t>
            </a:r>
            <a:r>
              <a:rPr lang="en" b="1" dirty="0" smtClean="0">
                <a:solidFill>
                  <a:srgbClr val="000000"/>
                </a:solidFill>
                <a:latin typeface="Algerian" pitchFamily="82" charset="0"/>
                <a:ea typeface="Arial"/>
                <a:cs typeface="Arial"/>
                <a:sym typeface="Arial"/>
              </a:rPr>
              <a:t>Tools/Websites</a:t>
            </a:r>
            <a:r>
              <a:rPr lang="en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r>
              <a:rPr lang="en-US" dirty="0">
                <a:latin typeface="Algerian" pitchFamily="82" charset="0"/>
              </a:rPr>
              <a:t>Command: </a:t>
            </a:r>
            <a:r>
              <a:rPr lang="en-US" dirty="0" smtClean="0">
                <a:latin typeface="Algerian" pitchFamily="82" charset="0"/>
              </a:rPr>
              <a:t>dig youtube.com MX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2057" y="1825625"/>
            <a:ext cx="46272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4252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428" y="737053"/>
            <a:ext cx="5388429" cy="1178833"/>
          </a:xfrm>
        </p:spPr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Command</a:t>
            </a:r>
            <a:r>
              <a:rPr lang="en-US" dirty="0" smtClean="0"/>
              <a:t>:</a:t>
            </a:r>
          </a:p>
          <a:p>
            <a:r>
              <a:rPr lang="en-US" dirty="0" err="1"/>
              <a:t>nslookup</a:t>
            </a:r>
            <a:r>
              <a:rPr lang="en-US" dirty="0"/>
              <a:t> -type=TXT </a:t>
            </a:r>
            <a:r>
              <a:rPr lang="en-US" dirty="0" smtClean="0"/>
              <a:t>amazon.com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57258" y="737053"/>
            <a:ext cx="4673600" cy="476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198529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057"/>
            <a:ext cx="10515600" cy="5610906"/>
          </a:xfrm>
        </p:spPr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Website:</a:t>
            </a:r>
          </a:p>
          <a:p>
            <a:r>
              <a:rPr lang="en-US" dirty="0" err="1" smtClean="0"/>
              <a:t>MXtoolbox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172" y="566057"/>
            <a:ext cx="6607628" cy="550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51020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4000" b="1" dirty="0">
                <a:solidFill>
                  <a:srgbClr val="000000"/>
                </a:solidFill>
                <a:latin typeface="Algerian" pitchFamily="82" charset="0"/>
                <a:ea typeface="Arial"/>
                <a:cs typeface="Arial"/>
                <a:sym typeface="Arial"/>
              </a:rPr>
              <a:t>Email Address </a:t>
            </a:r>
            <a:r>
              <a:rPr lang="en" sz="4000" b="1" dirty="0" smtClean="0">
                <a:solidFill>
                  <a:srgbClr val="000000"/>
                </a:solidFill>
                <a:latin typeface="Algerian" pitchFamily="82" charset="0"/>
                <a:ea typeface="Arial"/>
                <a:cs typeface="Arial"/>
                <a:sym typeface="Arial"/>
              </a:rPr>
              <a:t>Search</a:t>
            </a:r>
            <a:r>
              <a:rPr lang="en" sz="40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099629" cy="4486275"/>
          </a:xfrm>
        </p:spPr>
        <p:txBody>
          <a:bodyPr/>
          <a:lstStyle/>
          <a:p>
            <a:r>
              <a:rPr lang="en-US" dirty="0"/>
              <a:t>Techniques: Search for email addresses associated with a domain using public databases and search engines.</a:t>
            </a:r>
          </a:p>
          <a:p>
            <a:r>
              <a:rPr lang="en-US" b="1" dirty="0" smtClean="0">
                <a:latin typeface="Algerian" pitchFamily="82" charset="0"/>
              </a:rPr>
              <a:t>Tool:</a:t>
            </a:r>
            <a:endParaRPr lang="en-US" b="1" dirty="0">
              <a:latin typeface="Algerian" pitchFamily="82" charset="0"/>
            </a:endParaRPr>
          </a:p>
          <a:p>
            <a:r>
              <a:rPr lang="en-US" dirty="0" err="1"/>
              <a:t>theHarvester</a:t>
            </a:r>
            <a:r>
              <a:rPr lang="en-US" dirty="0"/>
              <a:t> -d </a:t>
            </a:r>
            <a:r>
              <a:rPr lang="en-US" dirty="0" smtClean="0"/>
              <a:t>pta.gov.pk.com </a:t>
            </a:r>
            <a:r>
              <a:rPr lang="en-US" dirty="0"/>
              <a:t>-b </a:t>
            </a:r>
            <a:r>
              <a:rPr lang="en-US" dirty="0" smtClean="0"/>
              <a:t>google</a:t>
            </a:r>
          </a:p>
          <a:p>
            <a:r>
              <a:rPr lang="en-US" b="1" dirty="0" smtClean="0">
                <a:latin typeface="Algerian" pitchFamily="82" charset="0"/>
              </a:rPr>
              <a:t>Website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Hunter.io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7829" y="1690688"/>
            <a:ext cx="5254171" cy="448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3237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429</Words>
  <Application>Microsoft Office PowerPoint</Application>
  <PresentationFormat>Custom</PresentationFormat>
  <Paragraphs>80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Cyber Security </vt:lpstr>
      <vt:lpstr>Email &amp; Domain Information Gathering</vt:lpstr>
      <vt:lpstr> Examples:-   WHOIS Lookup</vt:lpstr>
      <vt:lpstr>DNS Records Analysis</vt:lpstr>
      <vt:lpstr>Techniques and Tools/Websites:-</vt:lpstr>
      <vt:lpstr>DNS Records Analysis:</vt:lpstr>
      <vt:lpstr>Slide 7</vt:lpstr>
      <vt:lpstr>Slide 8</vt:lpstr>
      <vt:lpstr>Email Address Search:</vt:lpstr>
      <vt:lpstr>Reverse Email Lookup:-</vt:lpstr>
      <vt:lpstr>Metadata Analysis:-</vt:lpstr>
      <vt:lpstr>Document Metadata Extraction:-</vt:lpstr>
      <vt:lpstr>Image Metadata Analysis:</vt:lpstr>
      <vt:lpstr>i</vt:lpstr>
      <vt:lpstr>DNS Enumeration:</vt:lpstr>
      <vt:lpstr>DNS Enumeration Tools:</vt:lpstr>
      <vt:lpstr>Subdomain Enumeration:</vt:lpstr>
      <vt:lpstr>Enumeration of Network Services:-</vt:lpstr>
      <vt:lpstr>Service Version Detection: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</dc:title>
  <dc:creator>Microsoft account</dc:creator>
  <cp:lastModifiedBy>Dell</cp:lastModifiedBy>
  <cp:revision>23</cp:revision>
  <dcterms:created xsi:type="dcterms:W3CDTF">2024-07-25T12:08:16Z</dcterms:created>
  <dcterms:modified xsi:type="dcterms:W3CDTF">2024-07-26T08:09:35Z</dcterms:modified>
</cp:coreProperties>
</file>