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7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6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://www.ollydbg.d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virustotal.github.io/ya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1838"/>
            </a:gs>
            <a:gs pos="47000">
              <a:srgbClr val="001838"/>
            </a:gs>
            <a:gs pos="61000">
              <a:srgbClr val="001631"/>
            </a:gs>
            <a:gs pos="100000">
              <a:srgbClr val="003A48"/>
            </a:gs>
          </a:gsLst>
          <a:lin ang="18900000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4"/>
          <p:cNvPicPr preferRelativeResize="0"/>
          <p:nvPr/>
        </p:nvPicPr>
        <p:blipFill rotWithShape="1">
          <a:blip r:embed="rId3">
            <a:alphaModFix/>
          </a:blip>
          <a:srcRect b="6032" l="0" r="0" t="11244"/>
          <a:stretch/>
        </p:blipFill>
        <p:spPr>
          <a:xfrm>
            <a:off x="-236571" y="0"/>
            <a:ext cx="12428571" cy="6858000"/>
          </a:xfrm>
          <a:custGeom>
            <a:rect b="b" l="l" r="r" t="t"/>
            <a:pathLst>
              <a:path extrusionOk="0" h="8290285" w="12428571">
                <a:moveTo>
                  <a:pt x="0" y="0"/>
                </a:moveTo>
                <a:lnTo>
                  <a:pt x="12428571" y="0"/>
                </a:lnTo>
                <a:lnTo>
                  <a:pt x="12428571" y="8290286"/>
                </a:lnTo>
                <a:lnTo>
                  <a:pt x="0" y="8290286"/>
                </a:lnTo>
                <a:close/>
              </a:path>
            </a:pathLst>
          </a:custGeom>
          <a:gradFill>
            <a:gsLst>
              <a:gs pos="0">
                <a:srgbClr val="062C4A"/>
              </a:gs>
              <a:gs pos="50000">
                <a:srgbClr val="8295A4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</p:pic>
      <p:grpSp>
        <p:nvGrpSpPr>
          <p:cNvPr id="25" name="Google Shape;25;p4"/>
          <p:cNvGrpSpPr/>
          <p:nvPr/>
        </p:nvGrpSpPr>
        <p:grpSpPr>
          <a:xfrm>
            <a:off x="196487" y="731846"/>
            <a:ext cx="11836763" cy="5394308"/>
            <a:chOff x="145687" y="731846"/>
            <a:chExt cx="11836763" cy="5394308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5753765" y="731846"/>
              <a:ext cx="6228685" cy="5394308"/>
              <a:chOff x="5397120" y="731846"/>
              <a:chExt cx="6228685" cy="5394308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5397120" y="834105"/>
                <a:ext cx="5921348" cy="5128059"/>
              </a:xfrm>
              <a:custGeom>
                <a:rect b="b" l="l" r="r" t="t"/>
                <a:pathLst>
                  <a:path extrusionOk="0" h="5128059" w="5921348">
                    <a:moveTo>
                      <a:pt x="4440994" y="0"/>
                    </a:moveTo>
                    <a:lnTo>
                      <a:pt x="5921349" y="2564037"/>
                    </a:lnTo>
                    <a:lnTo>
                      <a:pt x="4440994" y="5128060"/>
                    </a:lnTo>
                    <a:lnTo>
                      <a:pt x="1480320" y="5128060"/>
                    </a:lnTo>
                    <a:lnTo>
                      <a:pt x="0" y="2564037"/>
                    </a:lnTo>
                    <a:lnTo>
                      <a:pt x="1480320" y="0"/>
                    </a:lnTo>
                    <a:lnTo>
                      <a:pt x="4440994" y="0"/>
                    </a:lnTo>
                    <a:close/>
                  </a:path>
                </a:pathLst>
              </a:custGeom>
              <a:solidFill>
                <a:srgbClr val="06274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5397120" y="731846"/>
                <a:ext cx="6228685" cy="5394308"/>
                <a:chOff x="5246743" y="699856"/>
                <a:chExt cx="6228685" cy="5394308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5246743" y="699856"/>
                  <a:ext cx="6228685" cy="5394308"/>
                </a:xfrm>
                <a:custGeom>
                  <a:rect b="b" l="l" r="r" t="t"/>
                  <a:pathLst>
                    <a:path extrusionOk="0" h="5394308" w="6228685">
                      <a:moveTo>
                        <a:pt x="4671497" y="0"/>
                      </a:moveTo>
                      <a:lnTo>
                        <a:pt x="6228686" y="2697158"/>
                      </a:lnTo>
                      <a:lnTo>
                        <a:pt x="4671497" y="5394309"/>
                      </a:lnTo>
                      <a:lnTo>
                        <a:pt x="1557154" y="5394309"/>
                      </a:lnTo>
                      <a:lnTo>
                        <a:pt x="0" y="2697158"/>
                      </a:lnTo>
                      <a:lnTo>
                        <a:pt x="1557154" y="0"/>
                      </a:lnTo>
                      <a:lnTo>
                        <a:pt x="4671497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62C4A"/>
                    </a:gs>
                    <a:gs pos="50000">
                      <a:srgbClr val="8295A4"/>
                    </a:gs>
                    <a:gs pos="100000">
                      <a:srgbClr val="FFFFFF"/>
                    </a:gs>
                  </a:gsLst>
                  <a:lin ang="1890000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0" name="Google Shape;30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848965" y="1156730"/>
                  <a:ext cx="5036276" cy="4480560"/>
                </a:xfrm>
                <a:custGeom>
                  <a:rect b="b" l="l" r="r" t="t"/>
                  <a:pathLst>
                    <a:path extrusionOk="0" h="6822713" w="7878158">
                      <a:moveTo>
                        <a:pt x="1969516" y="0"/>
                      </a:moveTo>
                      <a:lnTo>
                        <a:pt x="5908595" y="0"/>
                      </a:lnTo>
                      <a:lnTo>
                        <a:pt x="7878158" y="3411366"/>
                      </a:lnTo>
                      <a:lnTo>
                        <a:pt x="5908595" y="6822713"/>
                      </a:lnTo>
                      <a:lnTo>
                        <a:pt x="1969516" y="6822713"/>
                      </a:lnTo>
                      <a:lnTo>
                        <a:pt x="0" y="3411366"/>
                      </a:lnTo>
                      <a:lnTo>
                        <a:pt x="1969516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</p:pic>
          </p:grpSp>
        </p:grpSp>
        <p:sp>
          <p:nvSpPr>
            <p:cNvPr id="31" name="Google Shape;31;p4"/>
            <p:cNvSpPr txBox="1"/>
            <p:nvPr/>
          </p:nvSpPr>
          <p:spPr>
            <a:xfrm>
              <a:off x="145687" y="1702114"/>
              <a:ext cx="6210300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Wellcome  To Ethical Hacking class </a:t>
              </a:r>
              <a:endParaRPr b="1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5th Week Day 3rd </a:t>
              </a:r>
              <a:endParaRPr b="1" i="0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3"/>
          <p:cNvGrpSpPr/>
          <p:nvPr/>
        </p:nvGrpSpPr>
        <p:grpSpPr>
          <a:xfrm>
            <a:off x="560945" y="814995"/>
            <a:ext cx="11301158" cy="6043005"/>
            <a:chOff x="616163" y="814995"/>
            <a:chExt cx="11301158" cy="6043005"/>
          </a:xfrm>
        </p:grpSpPr>
        <p:pic>
          <p:nvPicPr>
            <p:cNvPr id="120" name="Google Shape;12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6847903" y="814995"/>
              <a:ext cx="4935549" cy="3037260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317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21" name="Google Shape;121;p13"/>
            <p:cNvSpPr txBox="1"/>
            <p:nvPr/>
          </p:nvSpPr>
          <p:spPr>
            <a:xfrm>
              <a:off x="844524" y="817744"/>
              <a:ext cx="6002441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Disassembling and Debugging Malicious Code</a:t>
              </a:r>
              <a:endPara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" name="Google Shape;122;p13"/>
            <p:cNvSpPr txBox="1"/>
            <p:nvPr/>
          </p:nvSpPr>
          <p:spPr>
            <a:xfrm>
              <a:off x="7113758" y="4711123"/>
              <a:ext cx="4803563" cy="133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[OllyDbg](</a:t>
              </a:r>
              <a:r>
                <a:rPr b="1" lang="en-US" sz="1800" u="sng">
                  <a:solidFill>
                    <a:schemeClr val="hlink"/>
                  </a:solidFill>
                  <a:latin typeface="Montserrat"/>
                  <a:ea typeface="Montserrat"/>
                  <a:cs typeface="Montserrat"/>
                  <a:sym typeface="Montserrat"/>
                  <a:hlinkClick r:id="rId4"/>
                </a:rPr>
                <a:t>http://www.ollydbg.de/</a:t>
              </a: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[Ghidra](https://ghidra-sre.org/)</a:t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616163" y="2704013"/>
              <a:ext cx="6363730" cy="4153987"/>
            </a:xfrm>
            <a:prstGeom prst="snip2DiagRect">
              <a:avLst>
                <a:gd fmla="val 0" name="adj1"/>
                <a:gd fmla="val 16667" name="adj2"/>
              </a:avLst>
            </a:prstGeom>
            <a:solidFill>
              <a:schemeClr val="accent1"/>
            </a:solidFill>
            <a:ln>
              <a:noFill/>
            </a:ln>
            <a:effectLst>
              <a:outerShdw blurRad="190500" sx="102000" rotWithShape="0" algn="ctr" sy="102000">
                <a:srgbClr val="000000">
                  <a:alpha val="2862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3"/>
          <p:cNvSpPr/>
          <p:nvPr/>
        </p:nvSpPr>
        <p:spPr>
          <a:xfrm>
            <a:off x="694810" y="2913017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Disassembling converts malware binaries into human-readable assembly code, while debugging involves running the malware step-by-step to understand its logic and flow.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Disassembling a packed malware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sample to reveal its true instructions.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Using a debugger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trace through the execution of a malware's encryption routine.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Reverse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Instruction tracing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949" y="1188722"/>
            <a:ext cx="3951635" cy="3644536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0" y="16207"/>
            <a:ext cx="12192000" cy="5201424"/>
            <a:chOff x="28088" y="146366"/>
            <a:chExt cx="12017941" cy="5201424"/>
          </a:xfrm>
        </p:grpSpPr>
        <p:sp>
          <p:nvSpPr>
            <p:cNvPr id="131" name="Google Shape;131;p14"/>
            <p:cNvSpPr txBox="1"/>
            <p:nvPr/>
          </p:nvSpPr>
          <p:spPr>
            <a:xfrm>
              <a:off x="28088" y="146366"/>
              <a:ext cx="5419237" cy="1077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Injection and Hooking Techniques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5306861" y="684975"/>
              <a:ext cx="6739168" cy="46628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injection involves inserting malicious code into another process's address space, while hooking refers to intercepting function calls or messages to alter the behavior of a system or software.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1.DLL injection: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Injecting a malicious DLL into a legitimate process to gain control.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2.API hooking: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Altering the behavior of system functions to evade detection or capture user inputs.</a:t>
              </a:r>
              <a:endPara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3" name="Google Shape;133;p14"/>
          <p:cNvSpPr/>
          <p:nvPr/>
        </p:nvSpPr>
        <p:spPr>
          <a:xfrm>
            <a:off x="143936" y="4928555"/>
            <a:ext cx="116518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Remote thread injection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Inline hooking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Tools/Websites: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[Process Hacker](https://processhacker.sourceforge.io/)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[Cheat Engine](https://cheatengine.org/)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5"/>
          <p:cNvGrpSpPr/>
          <p:nvPr/>
        </p:nvGrpSpPr>
        <p:grpSpPr>
          <a:xfrm>
            <a:off x="8627988" y="737517"/>
            <a:ext cx="3564012" cy="4788072"/>
            <a:chOff x="7472256" y="1748075"/>
            <a:chExt cx="4838806" cy="2842902"/>
          </a:xfrm>
        </p:grpSpPr>
        <p:sp>
          <p:nvSpPr>
            <p:cNvPr id="139" name="Google Shape;139;p15"/>
            <p:cNvSpPr/>
            <p:nvPr/>
          </p:nvSpPr>
          <p:spPr>
            <a:xfrm>
              <a:off x="7472256" y="2862705"/>
              <a:ext cx="2207298" cy="1728272"/>
            </a:xfrm>
            <a:custGeom>
              <a:rect b="b" l="l" r="r" t="t"/>
              <a:pathLst>
                <a:path extrusionOk="0" h="1728272" w="2207298">
                  <a:moveTo>
                    <a:pt x="251841" y="0"/>
                  </a:moveTo>
                  <a:lnTo>
                    <a:pt x="2207298" y="0"/>
                  </a:lnTo>
                  <a:lnTo>
                    <a:pt x="1955457" y="1728272"/>
                  </a:lnTo>
                  <a:lnTo>
                    <a:pt x="0" y="1728272"/>
                  </a:lnTo>
                  <a:lnTo>
                    <a:pt x="25184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4000">
                  <a:schemeClr val="accent4"/>
                </a:gs>
                <a:gs pos="98000">
                  <a:schemeClr val="accent3"/>
                </a:gs>
                <a:gs pos="100000">
                  <a:schemeClr val="accent3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10160840" y="1748075"/>
              <a:ext cx="2150222" cy="1767402"/>
            </a:xfrm>
            <a:custGeom>
              <a:rect b="b" l="l" r="r" t="t"/>
              <a:pathLst>
                <a:path extrusionOk="0" h="1336589" w="2150222">
                  <a:moveTo>
                    <a:pt x="194765" y="0"/>
                  </a:moveTo>
                  <a:lnTo>
                    <a:pt x="2150222" y="0"/>
                  </a:lnTo>
                  <a:lnTo>
                    <a:pt x="1955457" y="1336589"/>
                  </a:lnTo>
                  <a:lnTo>
                    <a:pt x="0" y="1336589"/>
                  </a:lnTo>
                  <a:lnTo>
                    <a:pt x="1947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24000">
                  <a:schemeClr val="accent4"/>
                </a:gs>
                <a:gs pos="9800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72256" y="1748075"/>
              <a:ext cx="4838805" cy="2842902"/>
            </a:xfrm>
            <a:custGeom>
              <a:rect b="b" l="l" r="r" t="t"/>
              <a:pathLst>
                <a:path extrusionOk="0" h="4473146" w="2607276">
                  <a:moveTo>
                    <a:pt x="651819" y="0"/>
                  </a:moveTo>
                  <a:lnTo>
                    <a:pt x="2607276" y="0"/>
                  </a:lnTo>
                  <a:lnTo>
                    <a:pt x="1955457" y="4473146"/>
                  </a:lnTo>
                  <a:lnTo>
                    <a:pt x="0" y="4473146"/>
                  </a:lnTo>
                  <a:lnTo>
                    <a:pt x="651819" y="0"/>
                  </a:lnTo>
                  <a:close/>
                </a:path>
              </a:pathLst>
            </a:custGeom>
            <a:noFill/>
            <a:ln>
              <a:noFill/>
            </a:ln>
          </p:spPr>
        </p:pic>
      </p:grpSp>
      <p:sp>
        <p:nvSpPr>
          <p:cNvPr id="142" name="Google Shape;142;p15"/>
          <p:cNvSpPr/>
          <p:nvPr/>
        </p:nvSpPr>
        <p:spPr>
          <a:xfrm>
            <a:off x="0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143692" y="91185"/>
            <a:ext cx="8869680" cy="6293340"/>
            <a:chOff x="1" y="149133"/>
            <a:chExt cx="8869680" cy="6293340"/>
          </a:xfrm>
        </p:grpSpPr>
        <p:sp>
          <p:nvSpPr>
            <p:cNvPr id="144" name="Google Shape;144;p15"/>
            <p:cNvSpPr txBox="1"/>
            <p:nvPr/>
          </p:nvSpPr>
          <p:spPr>
            <a:xfrm>
              <a:off x="111007" y="149133"/>
              <a:ext cx="826228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Deobfuscation and Decryption</a:t>
              </a:r>
              <a:endParaRPr b="1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" name="Google Shape;145;p15"/>
            <p:cNvSpPr txBox="1"/>
            <p:nvPr/>
          </p:nvSpPr>
          <p:spPr>
            <a:xfrm>
              <a:off x="1" y="625496"/>
              <a:ext cx="8869680" cy="58169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6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Deobfuscation is the process of reversing obfuscation techniques used by malware to hide its code, while decryption involves breaking the encryption used to protect or disguise malicious payloads.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1.Deobfuscating JavaScript code</a:t>
              </a:r>
              <a:r>
                <a:rPr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 a malicious web page to reveal its true intent.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2.Decrypting ransomware-encrypted files </a:t>
              </a:r>
              <a:r>
                <a:rPr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restore them without paying the ransom.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800">
                <a:solidFill>
                  <a:srgbClr val="D1D5D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Code pattern recognition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Cryptanalysis</a:t>
              </a:r>
              <a:endParaRPr sz="1800">
                <a:solidFill>
                  <a:srgbClr val="D1D5D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800">
                <a:solidFill>
                  <a:srgbClr val="D1D5D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[CyberChef](https://gchq.github.io/CyberChef/)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[Radare2](https://rada.re/n/)</a:t>
              </a:r>
              <a:endParaRPr sz="1800">
                <a:solidFill>
                  <a:srgbClr val="D1D5D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186" y="304800"/>
            <a:ext cx="3782555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 rot="10800000">
            <a:off x="0" y="3603965"/>
            <a:ext cx="3583459" cy="3017297"/>
          </a:xfrm>
          <a:prstGeom prst="snip1Rect">
            <a:avLst>
              <a:gd fmla="val 16667" name="adj"/>
            </a:avLst>
          </a:prstGeom>
          <a:gradFill>
            <a:gsLst>
              <a:gs pos="0">
                <a:schemeClr val="accent4"/>
              </a:gs>
              <a:gs pos="67000">
                <a:schemeClr val="accent4"/>
              </a:gs>
              <a:gs pos="100000">
                <a:schemeClr val="accent3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0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lware Icon Png #70063 - Free Icons Library" id="153" name="Google Shape;15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165" y="3987834"/>
            <a:ext cx="2308654" cy="2308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6"/>
          <p:cNvGrpSpPr/>
          <p:nvPr/>
        </p:nvGrpSpPr>
        <p:grpSpPr>
          <a:xfrm>
            <a:off x="4140927" y="43190"/>
            <a:ext cx="8373290" cy="6693801"/>
            <a:chOff x="-466070" y="-498718"/>
            <a:chExt cx="7144207" cy="6693801"/>
          </a:xfrm>
        </p:grpSpPr>
        <p:sp>
          <p:nvSpPr>
            <p:cNvPr id="155" name="Google Shape;155;p16"/>
            <p:cNvSpPr txBox="1"/>
            <p:nvPr/>
          </p:nvSpPr>
          <p:spPr>
            <a:xfrm>
              <a:off x="-466070" y="-129725"/>
              <a:ext cx="7144207" cy="6324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YARA is a tool used to identify and classify malware by creating rules based on known patterns, strings, and behaviors associated with specific malware families.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1.Writing a YARA rule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detect a specific variant of a trojan based on its unique strings.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2.Using YARA to scan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file system for known malware signatures.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Pattern matching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Signature-based detection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[YARA](</a:t>
              </a:r>
              <a:r>
                <a:rPr b="1" lang="en-US" sz="1800" u="sng">
                  <a:solidFill>
                    <a:schemeClr val="hlink"/>
                  </a:solidFill>
                  <a:latin typeface="Montserrat"/>
                  <a:ea typeface="Montserrat"/>
                  <a:cs typeface="Montserrat"/>
                  <a:sym typeface="Montserrat"/>
                  <a:hlinkClick r:id="rId5"/>
                </a:rPr>
                <a:t>https://virustotal.github.io/yar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[Yara Rules Repository](https://github.com/Yara-Rules/rules)</a:t>
              </a:r>
              <a:endParaRPr/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340358" y="-498718"/>
              <a:ext cx="612625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ECECF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YARA Rules for Malware Detection</a:t>
              </a:r>
              <a:endPara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/>
        </p:nvSpPr>
        <p:spPr>
          <a:xfrm>
            <a:off x="2079025" y="2109795"/>
            <a:ext cx="887215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ontserrat"/>
              <a:buNone/>
            </a:pPr>
            <a:r>
              <a:rPr b="1" i="0" lang="en-US" sz="96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96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flipH="1">
            <a:off x="8625016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37;p5"/>
          <p:cNvGrpSpPr/>
          <p:nvPr/>
        </p:nvGrpSpPr>
        <p:grpSpPr>
          <a:xfrm>
            <a:off x="4153158" y="0"/>
            <a:ext cx="8038842" cy="6451399"/>
            <a:chOff x="3649299" y="101690"/>
            <a:chExt cx="8153977" cy="9139400"/>
          </a:xfrm>
        </p:grpSpPr>
        <p:sp>
          <p:nvSpPr>
            <p:cNvPr id="38" name="Google Shape;38;p5"/>
            <p:cNvSpPr txBox="1"/>
            <p:nvPr/>
          </p:nvSpPr>
          <p:spPr>
            <a:xfrm>
              <a:off x="4061589" y="782440"/>
              <a:ext cx="7429242" cy="8458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Malware analysis is the process of studying malware to understand its behavior, functionality, and potential impact on a system or network. The goal is to identify the threat, develop mitigation strategies, and improve cybersecurity defenses.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1.Analyzing a ransomware variant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determine its encryption method and potential decryption keys.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2.Examining a phishing email's attached malware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understand how it exfiltrates data.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Reverse engineering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Network traffic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[VirusTotal](https://www.virustotal.com/)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[Hybrid Analysis](https://www.hybrid-analysis.com/)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" name="Google Shape;39;p5"/>
            <p:cNvSpPr txBox="1"/>
            <p:nvPr/>
          </p:nvSpPr>
          <p:spPr>
            <a:xfrm>
              <a:off x="3649299" y="101690"/>
              <a:ext cx="8153977" cy="828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Introduction to Malware Analysis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40" name="Google Shape;40;p5"/>
          <p:cNvGrpSpPr/>
          <p:nvPr/>
        </p:nvGrpSpPr>
        <p:grpSpPr>
          <a:xfrm>
            <a:off x="0" y="1"/>
            <a:ext cx="4268488" cy="3200400"/>
            <a:chOff x="691978" y="308919"/>
            <a:chExt cx="4268488" cy="5717373"/>
          </a:xfrm>
        </p:grpSpPr>
        <p:sp>
          <p:nvSpPr>
            <p:cNvPr id="41" name="Google Shape;41;p5"/>
            <p:cNvSpPr/>
            <p:nvPr/>
          </p:nvSpPr>
          <p:spPr>
            <a:xfrm>
              <a:off x="691978" y="308919"/>
              <a:ext cx="2483708" cy="2570205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9016" y="748898"/>
              <a:ext cx="3981450" cy="5277394"/>
            </a:xfrm>
            <a:prstGeom prst="snip1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  <p:grpSp>
        <p:nvGrpSpPr>
          <p:cNvPr id="43" name="Google Shape;43;p5"/>
          <p:cNvGrpSpPr/>
          <p:nvPr/>
        </p:nvGrpSpPr>
        <p:grpSpPr>
          <a:xfrm>
            <a:off x="338966" y="3317967"/>
            <a:ext cx="4289484" cy="3540033"/>
            <a:chOff x="588107" y="1557915"/>
            <a:chExt cx="4289484" cy="5288172"/>
          </a:xfrm>
        </p:grpSpPr>
        <p:sp>
          <p:nvSpPr>
            <p:cNvPr id="44" name="Google Shape;44;p5"/>
            <p:cNvSpPr/>
            <p:nvPr/>
          </p:nvSpPr>
          <p:spPr>
            <a:xfrm>
              <a:off x="2393883" y="4858104"/>
              <a:ext cx="2483708" cy="1987983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" name="Google Shape;4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8107" y="1557915"/>
              <a:ext cx="3981450" cy="4839362"/>
            </a:xfrm>
            <a:prstGeom prst="snip1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 flipH="1">
            <a:off x="8625016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p6"/>
          <p:cNvGrpSpPr/>
          <p:nvPr/>
        </p:nvGrpSpPr>
        <p:grpSpPr>
          <a:xfrm>
            <a:off x="26997" y="0"/>
            <a:ext cx="8463859" cy="6814591"/>
            <a:chOff x="-466629" y="101690"/>
            <a:chExt cx="8463859" cy="9653918"/>
          </a:xfrm>
        </p:grpSpPr>
        <p:sp>
          <p:nvSpPr>
            <p:cNvPr id="52" name="Google Shape;52;p6"/>
            <p:cNvSpPr txBox="1"/>
            <p:nvPr/>
          </p:nvSpPr>
          <p:spPr>
            <a:xfrm>
              <a:off x="-451368" y="795543"/>
              <a:ext cx="6995855" cy="89600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fundamentals of malware analysis involve the basic principles and methodologies used to dissect and understand malware, including static, dynamic, and behavioral analysis.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1.Using static analysis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review the code of a malicious script without executing it.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2.Applying dynamic analysis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observe the real-time behavior of a malware sample.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Signature-based detection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Heuristic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[Cuckoo Sandbox](https://cuckoosandbox.org/)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[IDA Pro](https://hex-rays.com/ida-pro/)</a:t>
              </a:r>
              <a:endParaRPr/>
            </a:p>
          </p:txBody>
        </p:sp>
        <p:sp>
          <p:nvSpPr>
            <p:cNvPr id="53" name="Google Shape;53;p6"/>
            <p:cNvSpPr txBox="1"/>
            <p:nvPr/>
          </p:nvSpPr>
          <p:spPr>
            <a:xfrm>
              <a:off x="-466629" y="101690"/>
              <a:ext cx="8463859" cy="828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Malware Analysis Fundamentals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4" name="Google Shape;54;p6"/>
          <p:cNvGrpSpPr/>
          <p:nvPr/>
        </p:nvGrpSpPr>
        <p:grpSpPr>
          <a:xfrm>
            <a:off x="7205662" y="361638"/>
            <a:ext cx="4668475" cy="5686465"/>
            <a:chOff x="561349" y="1301696"/>
            <a:chExt cx="4668475" cy="4679142"/>
          </a:xfrm>
        </p:grpSpPr>
        <p:sp>
          <p:nvSpPr>
            <p:cNvPr id="55" name="Google Shape;55;p6"/>
            <p:cNvSpPr/>
            <p:nvPr/>
          </p:nvSpPr>
          <p:spPr>
            <a:xfrm>
              <a:off x="561349" y="1301696"/>
              <a:ext cx="2483708" cy="2570205"/>
            </a:xfrm>
            <a:prstGeom prst="rect">
              <a:avLst/>
            </a:prstGeom>
            <a:gradFill>
              <a:gsLst>
                <a:gs pos="0">
                  <a:schemeClr val="accent4"/>
                </a:gs>
                <a:gs pos="1000">
                  <a:schemeClr val="accent4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" name="Google Shape;5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56948" y="1485306"/>
              <a:ext cx="4472876" cy="4495532"/>
            </a:xfrm>
            <a:prstGeom prst="snip1Rect">
              <a:avLst>
                <a:gd fmla="val 16667" name="adj"/>
              </a:avLst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5646" y="982833"/>
            <a:ext cx="4400004" cy="4898572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079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2" name="Google Shape;62;p7"/>
          <p:cNvSpPr/>
          <p:nvPr/>
        </p:nvSpPr>
        <p:spPr>
          <a:xfrm>
            <a:off x="0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oogle Shape;63;p7"/>
          <p:cNvGrpSpPr/>
          <p:nvPr/>
        </p:nvGrpSpPr>
        <p:grpSpPr>
          <a:xfrm>
            <a:off x="285749" y="31189"/>
            <a:ext cx="10123512" cy="6217086"/>
            <a:chOff x="-1" y="-208470"/>
            <a:chExt cx="10416475" cy="6217086"/>
          </a:xfrm>
        </p:grpSpPr>
        <p:sp>
          <p:nvSpPr>
            <p:cNvPr id="64" name="Google Shape;64;p7"/>
            <p:cNvSpPr txBox="1"/>
            <p:nvPr/>
          </p:nvSpPr>
          <p:spPr>
            <a:xfrm>
              <a:off x="0" y="-208470"/>
              <a:ext cx="10416474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Types of Malware and Malicious Code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" name="Google Shape;65;p7"/>
            <p:cNvSpPr txBox="1"/>
            <p:nvPr/>
          </p:nvSpPr>
          <p:spPr>
            <a:xfrm>
              <a:off x="-1" y="376305"/>
              <a:ext cx="744793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Malware comes in various forms, including viruses, worms, trojans, ransomware, spyware, adware, and rootkits. Each type serves different malicious purposes, such as data theft, espionage, or system disruption.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1.Ransomware (e.g., WannaCry):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Encrypts files and demands ransom for decryption.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2.Spyware (e.g., keyloggers):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Monitors and records keystrokes to steal credentials.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Classification based on behavior and intent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Identifying specific signatures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[Malwarebytes](https://www.malwarebytes.com/)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[Avast Threat Labs](https://www.avast.com/c-threat-lab)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43" y="992777"/>
            <a:ext cx="5094514" cy="5081452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10795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1" name="Google Shape;71;p8"/>
          <p:cNvSpPr/>
          <p:nvPr/>
        </p:nvSpPr>
        <p:spPr>
          <a:xfrm>
            <a:off x="0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653144" y="255811"/>
            <a:ext cx="11848010" cy="6565824"/>
            <a:chOff x="-5744893" y="-35370"/>
            <a:chExt cx="12852078" cy="6565824"/>
          </a:xfrm>
        </p:grpSpPr>
        <p:sp>
          <p:nvSpPr>
            <p:cNvPr id="73" name="Google Shape;73;p8"/>
            <p:cNvSpPr txBox="1"/>
            <p:nvPr/>
          </p:nvSpPr>
          <p:spPr>
            <a:xfrm>
              <a:off x="-5744893" y="-35370"/>
              <a:ext cx="128520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Malware Analysis Environments and Sandboxes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Google Shape;74;p8"/>
            <p:cNvSpPr txBox="1"/>
            <p:nvPr/>
          </p:nvSpPr>
          <p:spPr>
            <a:xfrm>
              <a:off x="-601228" y="528811"/>
              <a:ext cx="7373060" cy="6001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controlled environment, like a sandbox, is used to safely execute and analyze malware without risking the host system or network. This allows researchers to observe the malware’s behavior in a contained setting.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1.Using a virtual machine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with no network connection to analyze malware.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2.Employing a cloud-based sandbox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safely run and examine malware behavior.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Setting up isolated virtual environment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Using automated sandboxes for dynamic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[Cuckoo Sandbox](https://cuckoosandbox.org/)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[Joe Sandbox](https://www.joesecurity.org/)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50075" y="900864"/>
            <a:ext cx="4564660" cy="5551575"/>
            <a:chOff x="458904" y="781263"/>
            <a:chExt cx="4718577" cy="5551575"/>
          </a:xfrm>
        </p:grpSpPr>
        <p:sp>
          <p:nvSpPr>
            <p:cNvPr id="80" name="Google Shape;80;p9"/>
            <p:cNvSpPr/>
            <p:nvPr/>
          </p:nvSpPr>
          <p:spPr>
            <a:xfrm>
              <a:off x="1334528" y="1000897"/>
              <a:ext cx="3842953" cy="5331941"/>
            </a:xfrm>
            <a:prstGeom prst="parallelogram">
              <a:avLst>
                <a:gd fmla="val 25000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1" name="Google Shape;8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904" y="781263"/>
              <a:ext cx="4459086" cy="5369308"/>
            </a:xfrm>
            <a:prstGeom prst="parallelogram">
              <a:avLst>
                <a:gd fmla="val 22570" name="adj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16200000" scaled="0"/>
            </a:gradFill>
            <a:ln>
              <a:noFill/>
            </a:ln>
          </p:spPr>
        </p:pic>
      </p:grpSp>
      <p:sp>
        <p:nvSpPr>
          <p:cNvPr id="82" name="Google Shape;82;p9"/>
          <p:cNvSpPr/>
          <p:nvPr/>
        </p:nvSpPr>
        <p:spPr>
          <a:xfrm flipH="1">
            <a:off x="8625016" y="6384525"/>
            <a:ext cx="3566984" cy="473475"/>
          </a:xfrm>
          <a:prstGeom prst="snip1Rect">
            <a:avLst>
              <a:gd fmla="val 38701" name="adj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MALWARE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2955340" y="0"/>
            <a:ext cx="74531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Static Analysis Techniques</a:t>
            </a:r>
            <a:endParaRPr b="1" sz="3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4605202" y="347266"/>
            <a:ext cx="7697006" cy="632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Definition: Static analysis involves examining the malware’s code, structure, and metadata without executing it. This helps in understanding its composition, possible functions, and potential impact.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1.Examining the file headers </a:t>
            </a: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of a malware sample to identify its type and origin.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2.Analyzing embedded strings </a:t>
            </a: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within the malware to uncover URLs or IP addresses it might contact.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Techniques: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Binary analysis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Signature extraction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Tools/Websites: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[PEiD](https://www.aldeid.com/wiki/PEiD)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[Ghidra](https://ghidra-sre.org/)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/>
        </p:nvSpPr>
        <p:spPr>
          <a:xfrm>
            <a:off x="7903029" y="0"/>
            <a:ext cx="4288970" cy="438912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9783" y="175971"/>
            <a:ext cx="3979817" cy="4017205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grpSp>
        <p:nvGrpSpPr>
          <p:cNvPr id="91" name="Google Shape;91;p10"/>
          <p:cNvGrpSpPr/>
          <p:nvPr/>
        </p:nvGrpSpPr>
        <p:grpSpPr>
          <a:xfrm>
            <a:off x="96029" y="77974"/>
            <a:ext cx="8329514" cy="2947093"/>
            <a:chOff x="-36804" y="99167"/>
            <a:chExt cx="8329514" cy="2947093"/>
          </a:xfrm>
        </p:grpSpPr>
        <p:sp>
          <p:nvSpPr>
            <p:cNvPr id="92" name="Google Shape;92;p10"/>
            <p:cNvSpPr txBox="1"/>
            <p:nvPr/>
          </p:nvSpPr>
          <p:spPr>
            <a:xfrm>
              <a:off x="-36804" y="99167"/>
              <a:ext cx="8329514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Dynamic Analysis Techniques</a:t>
              </a:r>
              <a:endPara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" name="Google Shape;93;p10"/>
            <p:cNvSpPr txBox="1"/>
            <p:nvPr/>
          </p:nvSpPr>
          <p:spPr>
            <a:xfrm>
              <a:off x="472647" y="2615373"/>
              <a:ext cx="5490521" cy="430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4" name="Google Shape;94;p10"/>
          <p:cNvSpPr/>
          <p:nvPr/>
        </p:nvSpPr>
        <p:spPr>
          <a:xfrm>
            <a:off x="-1" y="443650"/>
            <a:ext cx="7903029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Definition: Dynamic analysis involves running the malware in a controlled environment to observe its behavior, interactions with the system, and any changes it makes. This method helps in understanding how the malware operates in real-time.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Examples: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1.Monitoring network traffic** to see if the malware connects to a command-and-control server.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2.Tracking file system changes** made by the malware, such as creating or modifying files.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Techniques: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Process monitoring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Network traffic analysis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-1" y="5802875"/>
            <a:ext cx="1219200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Tools/Websites: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[Process Monitor (Procmon)](https://docs.microsoft.com/en-us/sysinternals/downloads/procmon)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[Wireshark](https://www.wireshark.org/)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24808" y="1897662"/>
            <a:ext cx="3971925" cy="3526972"/>
          </a:xfrm>
          <a:prstGeom prst="snip1Rect">
            <a:avLst>
              <a:gd fmla="val 16667" name="adj"/>
            </a:avLst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pic>
      <p:grpSp>
        <p:nvGrpSpPr>
          <p:cNvPr id="101" name="Google Shape;101;p11"/>
          <p:cNvGrpSpPr/>
          <p:nvPr/>
        </p:nvGrpSpPr>
        <p:grpSpPr>
          <a:xfrm>
            <a:off x="1737360" y="0"/>
            <a:ext cx="10554789" cy="7031302"/>
            <a:chOff x="1737359" y="112411"/>
            <a:chExt cx="10554789" cy="7031302"/>
          </a:xfrm>
        </p:grpSpPr>
        <p:sp>
          <p:nvSpPr>
            <p:cNvPr id="102" name="Google Shape;102;p11"/>
            <p:cNvSpPr txBox="1"/>
            <p:nvPr/>
          </p:nvSpPr>
          <p:spPr>
            <a:xfrm>
              <a:off x="1737359" y="112411"/>
              <a:ext cx="780288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Behavioral Analysis of Malware</a:t>
              </a:r>
              <a:endParaRPr b="1" sz="3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4096732" y="403406"/>
              <a:ext cx="8195416" cy="6740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Behavioral analysis focuses on understanding the actions malware takes during execution, such as creating new processes, modifying files, or changing registry settings.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1.Observing a malware sample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that creates a hidden process to avoid detection.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2.Tracking registry changes </a:t>
              </a: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made by a trojan to ensure persistence on the system.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System call tracing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File system monitoring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[Regshot](https://sourceforge.net/projects/regshot/)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[Sysmon](https://docs.microsoft.com/en-us/sysinternals/downloads/sysmon)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67000">
              <a:schemeClr val="accent2"/>
            </a:gs>
            <a:gs pos="100000">
              <a:schemeClr val="accent3"/>
            </a:gs>
          </a:gsLst>
          <a:lin ang="270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2"/>
          <p:cNvGrpSpPr/>
          <p:nvPr/>
        </p:nvGrpSpPr>
        <p:grpSpPr>
          <a:xfrm>
            <a:off x="106893" y="1658983"/>
            <a:ext cx="5105186" cy="3558746"/>
            <a:chOff x="1075295" y="965306"/>
            <a:chExt cx="5955694" cy="4100022"/>
          </a:xfrm>
        </p:grpSpPr>
        <p:pic>
          <p:nvPicPr>
            <p:cNvPr id="109" name="Google Shape;10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5295" y="965306"/>
              <a:ext cx="3761346" cy="2784191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317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110" name="Google Shape;11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2977971" y="2139181"/>
              <a:ext cx="4053018" cy="2926147"/>
            </a:xfrm>
            <a:prstGeom prst="snip2DiagRect">
              <a:avLst>
                <a:gd fmla="val 0" name="adj1"/>
                <a:gd fmla="val 16667" name="adj2"/>
              </a:avLst>
            </a:prstGeom>
            <a:noFill/>
            <a:ln cap="flat" cmpd="sng" w="3175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111" name="Google Shape;111;p12"/>
            <p:cNvSpPr/>
            <p:nvPr/>
          </p:nvSpPr>
          <p:spPr>
            <a:xfrm>
              <a:off x="1556947" y="3284841"/>
              <a:ext cx="2298357" cy="929311"/>
            </a:xfrm>
            <a:prstGeom prst="snip2DiagRect">
              <a:avLst>
                <a:gd fmla="val 0" name="adj1"/>
                <a:gd fmla="val 16667" name="adj2"/>
              </a:avLst>
            </a:prstGeom>
            <a:gradFill>
              <a:gsLst>
                <a:gs pos="0">
                  <a:schemeClr val="accent4"/>
                </a:gs>
                <a:gs pos="8600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MALWARE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2"/>
          <p:cNvGrpSpPr/>
          <p:nvPr/>
        </p:nvGrpSpPr>
        <p:grpSpPr>
          <a:xfrm>
            <a:off x="1737857" y="0"/>
            <a:ext cx="10201801" cy="6125367"/>
            <a:chOff x="1737857" y="-96638"/>
            <a:chExt cx="9904358" cy="6125367"/>
          </a:xfrm>
        </p:grpSpPr>
        <p:sp>
          <p:nvSpPr>
            <p:cNvPr id="113" name="Google Shape;113;p12"/>
            <p:cNvSpPr txBox="1"/>
            <p:nvPr/>
          </p:nvSpPr>
          <p:spPr>
            <a:xfrm>
              <a:off x="1737857" y="-96638"/>
              <a:ext cx="828185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D1D5D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Memory Analysis and Forensics</a:t>
              </a:r>
              <a:endParaRPr b="1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p12"/>
            <p:cNvSpPr txBox="1"/>
            <p:nvPr/>
          </p:nvSpPr>
          <p:spPr>
            <a:xfrm>
              <a:off x="5110786" y="396418"/>
              <a:ext cx="6531429" cy="5632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Definition: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Memory analysis involves examining the contents of a system's RAM to detect and analyze running malware, uncover hidden processes, and understand the impact on the system.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Examples:</a:t>
              </a:r>
              <a:endParaRPr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1.Dumping the memory of a compromised system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identify an injected malicious process.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2.Using memory forensics </a:t>
              </a: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recover encryption keys or other sensitive data stored temporarily in RAM.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Techniques: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Memory dumping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Volatile data analysis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Tools/Websites:</a:t>
              </a:r>
              <a:endPara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[Volatility](https://www.volatilityfoundation.org/)</a:t>
              </a:r>
              <a:endParaRPr/>
            </a:p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[Rekall](https://github.com/google/rekall)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537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001631"/>
      </a:accent1>
      <a:accent2>
        <a:srgbClr val="001838"/>
      </a:accent2>
      <a:accent3>
        <a:srgbClr val="003A48"/>
      </a:accent3>
      <a:accent4>
        <a:srgbClr val="3BC7E2"/>
      </a:accent4>
      <a:accent5>
        <a:srgbClr val="2993FF"/>
      </a:accent5>
      <a:accent6>
        <a:srgbClr val="7F739A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