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Proxima Nova"/>
      <p:regular r:id="rId27"/>
      <p:bold r:id="rId28"/>
      <p:italic r:id="rId29"/>
      <p:boldItalic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035883-7EC6-40B9-A39F-2E2ACF6948A8}">
  <a:tblStyle styleId="{84035883-7EC6-40B9-A39F-2E2ACF6948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roximaNova-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Mono-regular.fntdata"/><Relationship Id="rId30" Type="http://schemas.openxmlformats.org/officeDocument/2006/relationships/font" Target="fonts/ProximaNova-boldItalic.fntdata"/><Relationship Id="rId11" Type="http://schemas.openxmlformats.org/officeDocument/2006/relationships/slide" Target="slides/slide4.xml"/><Relationship Id="rId33" Type="http://schemas.openxmlformats.org/officeDocument/2006/relationships/font" Target="fonts/RobotoMono-italic.fntdata"/><Relationship Id="rId10" Type="http://schemas.openxmlformats.org/officeDocument/2006/relationships/slide" Target="slides/slide3.xml"/><Relationship Id="rId32" Type="http://schemas.openxmlformats.org/officeDocument/2006/relationships/font" Target="fonts/RobotoMono-bold.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RobotoMono-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bda3ec61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bda3ec61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bda3ec61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bda3ec61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bda3ec61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bda3ec61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1bda3ec61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1bda3ec61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bda3ec61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bda3ec61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1bda3ec61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1bda3ec61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bda3ec61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1bda3ec61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bda3ec61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bda3ec61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bda3ec61d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bda3ec61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1bda3ec61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1bda3ec61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bda3ec61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bda3ec61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bda3ec61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bda3ec61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bda3ec61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bda3ec61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1bda3ec61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1bda3ec61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1bda3ec61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1bda3ec61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A86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rgbClr val="4A86E8"/>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hyperlink" Target="http://get-metadata.com/" TargetMode="External"/><Relationship Id="rId4" Type="http://schemas.openxmlformats.org/officeDocument/2006/relationships/hyperlink" Target="http://get-metadata.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hyperlink" Target="https://mxtoolbox.com/" TargetMode="External"/><Relationship Id="rId4" Type="http://schemas.openxmlformats.org/officeDocument/2006/relationships/hyperlink" Target="https://mxtoolbox.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hyperlink" Target="https://www.virustotal.com/" TargetMode="External"/><Relationship Id="rId4" Type="http://schemas.openxmlformats.org/officeDocument/2006/relationships/hyperlink" Target="https://www.virustota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hyperlink" Target="https://mxtoolbox.com/" TargetMode="External"/><Relationship Id="rId4" Type="http://schemas.openxmlformats.org/officeDocument/2006/relationships/hyperlink" Target="https://mxtoolbox.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hyperlink" Target="https://hunter.io/" TargetMode="External"/><Relationship Id="rId4" Type="http://schemas.openxmlformats.org/officeDocument/2006/relationships/hyperlink" Target="https://hunter.io/" TargetMode="External"/><Relationship Id="rId5" Type="http://schemas.openxmlformats.org/officeDocument/2006/relationships/hyperlink" Target="https://pipl.com/" TargetMode="External"/><Relationship Id="rId6" Type="http://schemas.openxmlformats.org/officeDocument/2006/relationships/hyperlink" Target="https://pipl.com/" TargetMode="External"/><Relationship Id="rId7" Type="http://schemas.openxmlformats.org/officeDocument/2006/relationships/hyperlink" Target="https://www.spokeo.com/" TargetMode="External"/><Relationship Id="rId8" Type="http://schemas.openxmlformats.org/officeDocument/2006/relationships/hyperlink" Target="https://www.spokeo.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White cloud in front of dark blue star-filled sky" id="104" name="Google Shape;104;p25"/>
          <p:cNvPicPr preferRelativeResize="0"/>
          <p:nvPr/>
        </p:nvPicPr>
        <p:blipFill rotWithShape="1">
          <a:blip r:embed="rId3">
            <a:alphaModFix/>
          </a:blip>
          <a:srcRect b="17067" l="0" r="1719" t="0"/>
          <a:stretch/>
        </p:blipFill>
        <p:spPr>
          <a:xfrm>
            <a:off x="0" y="0"/>
            <a:ext cx="9144001" cy="5143500"/>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Ethical Hacking</a:t>
            </a:r>
            <a:endParaRPr sz="6000"/>
          </a:p>
        </p:txBody>
      </p:sp>
      <p:sp>
        <p:nvSpPr>
          <p:cNvPr id="106" name="Google Shape;106;p25"/>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M.Bilal</a:t>
            </a:r>
            <a:endParaRPr/>
          </a:p>
        </p:txBody>
      </p:sp>
      <p:cxnSp>
        <p:nvCxnSpPr>
          <p:cNvPr id="107" name="Google Shape;107;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4"/>
          <p:cNvSpPr txBox="1"/>
          <p:nvPr>
            <p:ph type="title"/>
          </p:nvPr>
        </p:nvSpPr>
        <p:spPr>
          <a:xfrm>
            <a:off x="490250" y="526350"/>
            <a:ext cx="81039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Image Metadata Analysis</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chemeClr val="lt1"/>
              </a:buClr>
              <a:buSzPts val="1600"/>
              <a:buFont typeface="Arial"/>
              <a:buChar char="●"/>
            </a:pPr>
            <a:r>
              <a:rPr b="1" lang="en" sz="1600">
                <a:solidFill>
                  <a:schemeClr val="lt1"/>
                </a:solidFill>
                <a:latin typeface="Arial"/>
                <a:ea typeface="Arial"/>
                <a:cs typeface="Arial"/>
                <a:sym typeface="Arial"/>
              </a:rPr>
              <a:t>Techniques</a:t>
            </a:r>
            <a:r>
              <a:rPr lang="en" sz="1600">
                <a:solidFill>
                  <a:schemeClr val="lt1"/>
                </a:solidFill>
                <a:latin typeface="Arial"/>
                <a:ea typeface="Arial"/>
                <a:cs typeface="Arial"/>
                <a:sym typeface="Arial"/>
              </a:rPr>
              <a:t>: Extract and analyze EXIF data from images to gather information about the image creation and modification.</a:t>
            </a:r>
            <a:endParaRPr sz="1600">
              <a:solidFill>
                <a:schemeClr val="lt1"/>
              </a:solidFill>
              <a:latin typeface="Arial"/>
              <a:ea typeface="Arial"/>
              <a:cs typeface="Arial"/>
              <a:sym typeface="Arial"/>
            </a:endParaRPr>
          </a:p>
          <a:p>
            <a:pPr indent="-330200" lvl="0" marL="457200" rtl="0" algn="l">
              <a:lnSpc>
                <a:spcPct val="115000"/>
              </a:lnSpc>
              <a:spcBef>
                <a:spcPts val="0"/>
              </a:spcBef>
              <a:spcAft>
                <a:spcPts val="0"/>
              </a:spcAft>
              <a:buClr>
                <a:schemeClr val="lt1"/>
              </a:buClr>
              <a:buSzPts val="1600"/>
              <a:buFont typeface="Arial"/>
              <a:buChar char="●"/>
            </a:pPr>
            <a:r>
              <a:rPr b="1" lang="en" sz="1600">
                <a:solidFill>
                  <a:schemeClr val="lt1"/>
                </a:solidFill>
                <a:latin typeface="Arial"/>
                <a:ea typeface="Arial"/>
                <a:cs typeface="Arial"/>
                <a:sym typeface="Arial"/>
              </a:rPr>
              <a:t>Tools/Websites</a:t>
            </a:r>
            <a:r>
              <a:rPr lang="en" sz="1600">
                <a:solidFill>
                  <a:schemeClr val="lt1"/>
                </a:solidFill>
                <a:latin typeface="Arial"/>
                <a:ea typeface="Arial"/>
                <a:cs typeface="Arial"/>
                <a:sym typeface="Arial"/>
              </a:rPr>
              <a:t>:</a:t>
            </a:r>
            <a:endParaRPr sz="1600">
              <a:solidFill>
                <a:schemeClr val="lt1"/>
              </a:solidFill>
              <a:latin typeface="Arial"/>
              <a:ea typeface="Arial"/>
              <a:cs typeface="Arial"/>
              <a:sym typeface="Arial"/>
            </a:endParaRPr>
          </a:p>
          <a:p>
            <a:pPr indent="-368300" lvl="1" marL="914400" rtl="0" algn="l">
              <a:lnSpc>
                <a:spcPct val="115000"/>
              </a:lnSpc>
              <a:spcBef>
                <a:spcPts val="0"/>
              </a:spcBef>
              <a:spcAft>
                <a:spcPts val="0"/>
              </a:spcAft>
              <a:buClr>
                <a:schemeClr val="lt1"/>
              </a:buClr>
              <a:buSzPts val="2200"/>
              <a:buFont typeface="Arial"/>
              <a:buChar char="○"/>
            </a:pPr>
            <a:r>
              <a:rPr lang="en" sz="1600">
                <a:solidFill>
                  <a:schemeClr val="lt1"/>
                </a:solidFill>
                <a:latin typeface="Arial"/>
                <a:ea typeface="Arial"/>
                <a:cs typeface="Arial"/>
                <a:sym typeface="Arial"/>
              </a:rPr>
              <a:t>Tool: </a:t>
            </a:r>
            <a:r>
              <a:rPr lang="en" sz="1600">
                <a:solidFill>
                  <a:schemeClr val="lt1"/>
                </a:solidFill>
                <a:latin typeface="Roboto Mono"/>
                <a:ea typeface="Roboto Mono"/>
                <a:cs typeface="Roboto Mono"/>
                <a:sym typeface="Roboto Mono"/>
              </a:rPr>
              <a:t>exiftool</a:t>
            </a:r>
            <a:br>
              <a:rPr lang="en" sz="1600">
                <a:solidFill>
                  <a:schemeClr val="lt1"/>
                </a:solidFill>
                <a:latin typeface="Arial"/>
                <a:ea typeface="Arial"/>
                <a:cs typeface="Arial"/>
                <a:sym typeface="Arial"/>
              </a:rPr>
            </a:br>
            <a:r>
              <a:rPr lang="en" sz="1600">
                <a:solidFill>
                  <a:schemeClr val="lt1"/>
                </a:solidFill>
                <a:latin typeface="Roboto Mono"/>
                <a:ea typeface="Roboto Mono"/>
                <a:cs typeface="Roboto Mono"/>
                <a:sym typeface="Roboto Mono"/>
              </a:rPr>
              <a:t>exiftool image.jpg</a:t>
            </a:r>
            <a:endParaRPr sz="1600">
              <a:solidFill>
                <a:schemeClr val="lt1"/>
              </a:solidFill>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Website: Jeffrey's Image Metadata Viewer</a:t>
            </a:r>
            <a:endParaRPr sz="1600">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Online Metadata Analyzers</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chemeClr val="lt1"/>
              </a:buClr>
              <a:buSzPts val="1600"/>
              <a:buFont typeface="Arial"/>
              <a:buChar char="●"/>
            </a:pPr>
            <a:r>
              <a:rPr b="1" lang="en" sz="1600">
                <a:solidFill>
                  <a:schemeClr val="lt1"/>
                </a:solidFill>
                <a:latin typeface="Arial"/>
                <a:ea typeface="Arial"/>
                <a:cs typeface="Arial"/>
                <a:sym typeface="Arial"/>
              </a:rPr>
              <a:t>Techniques</a:t>
            </a:r>
            <a:r>
              <a:rPr lang="en" sz="1600">
                <a:solidFill>
                  <a:schemeClr val="lt1"/>
                </a:solidFill>
                <a:latin typeface="Arial"/>
                <a:ea typeface="Arial"/>
                <a:cs typeface="Arial"/>
                <a:sym typeface="Arial"/>
              </a:rPr>
              <a:t>: Upload files to online services that can extract and display metadata.</a:t>
            </a:r>
            <a:endParaRPr sz="1600">
              <a:solidFill>
                <a:schemeClr val="lt1"/>
              </a:solidFill>
              <a:latin typeface="Arial"/>
              <a:ea typeface="Arial"/>
              <a:cs typeface="Arial"/>
              <a:sym typeface="Arial"/>
            </a:endParaRPr>
          </a:p>
          <a:p>
            <a:pPr indent="-330200" lvl="0" marL="457200" rtl="0" algn="l">
              <a:lnSpc>
                <a:spcPct val="115000"/>
              </a:lnSpc>
              <a:spcBef>
                <a:spcPts val="0"/>
              </a:spcBef>
              <a:spcAft>
                <a:spcPts val="0"/>
              </a:spcAft>
              <a:buClr>
                <a:schemeClr val="lt1"/>
              </a:buClr>
              <a:buSzPts val="1600"/>
              <a:buFont typeface="Arial"/>
              <a:buChar char="●"/>
            </a:pPr>
            <a:r>
              <a:rPr b="1" lang="en" sz="1600">
                <a:solidFill>
                  <a:schemeClr val="lt1"/>
                </a:solidFill>
                <a:latin typeface="Arial"/>
                <a:ea typeface="Arial"/>
                <a:cs typeface="Arial"/>
                <a:sym typeface="Arial"/>
              </a:rPr>
              <a:t>Tools/Websites</a:t>
            </a:r>
            <a:r>
              <a:rPr lang="en" sz="1600">
                <a:solidFill>
                  <a:schemeClr val="lt1"/>
                </a:solidFill>
                <a:latin typeface="Arial"/>
                <a:ea typeface="Arial"/>
                <a:cs typeface="Arial"/>
                <a:sym typeface="Arial"/>
              </a:rPr>
              <a:t>:</a:t>
            </a:r>
            <a:endParaRPr sz="1600">
              <a:solidFill>
                <a:schemeClr val="lt1"/>
              </a:solidFill>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Website:</a:t>
            </a:r>
            <a:r>
              <a:rPr lang="en" sz="1600">
                <a:solidFill>
                  <a:schemeClr val="lt1"/>
                </a:solidFill>
                <a:uFill>
                  <a:noFill/>
                </a:uFill>
                <a:latin typeface="Arial"/>
                <a:ea typeface="Arial"/>
                <a:cs typeface="Arial"/>
                <a:sym typeface="Arial"/>
                <a:hlinkClick r:id="rId3">
                  <a:extLst>
                    <a:ext uri="{A12FA001-AC4F-418D-AE19-62706E023703}">
                      <ahyp:hlinkClr val="tx"/>
                    </a:ext>
                  </a:extLst>
                </a:hlinkClick>
              </a:rPr>
              <a:t> </a:t>
            </a:r>
            <a:r>
              <a:rPr lang="en" sz="1600" u="sng">
                <a:solidFill>
                  <a:schemeClr val="lt1"/>
                </a:solidFill>
                <a:latin typeface="Arial"/>
                <a:ea typeface="Arial"/>
                <a:cs typeface="Arial"/>
                <a:sym typeface="Arial"/>
                <a:hlinkClick r:id="rId4">
                  <a:extLst>
                    <a:ext uri="{A12FA001-AC4F-418D-AE19-62706E023703}">
                      <ahyp:hlinkClr val="tx"/>
                    </a:ext>
                  </a:extLst>
                </a:hlinkClick>
              </a:rPr>
              <a:t>Get-Metadata</a:t>
            </a:r>
            <a:endParaRPr sz="1600" u="sng">
              <a:solidFill>
                <a:schemeClr val="lt1"/>
              </a:solidFill>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Website: Metashield Analyzer</a:t>
            </a:r>
            <a:endParaRPr b="1" sz="22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DNS Enumeration</a:t>
            </a:r>
            <a:endParaRPr sz="3600"/>
          </a:p>
        </p:txBody>
      </p:sp>
      <p:sp>
        <p:nvSpPr>
          <p:cNvPr id="161" name="Google Shape;161;p35"/>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DNS enumeration is the process of collecting detailed information about a domain's DNS (Domain Name System) records. This can include various types of records such as A (address), MX (mail exchange), NS (name server), TXT (text), CNAME (canonical name), and others. DNS enumeration helps in understanding the structure and configuration of a domain's DNS.</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6"/>
          <p:cNvSpPr txBox="1"/>
          <p:nvPr>
            <p:ph type="title"/>
          </p:nvPr>
        </p:nvSpPr>
        <p:spPr>
          <a:xfrm>
            <a:off x="490250" y="526350"/>
            <a:ext cx="81039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700">
                <a:solidFill>
                  <a:srgbClr val="000000"/>
                </a:solidFill>
                <a:latin typeface="Arial"/>
                <a:ea typeface="Arial"/>
                <a:cs typeface="Arial"/>
                <a:sym typeface="Arial"/>
              </a:rPr>
              <a:t>Examples</a:t>
            </a:r>
            <a:endParaRPr b="1" sz="1700">
              <a:solidFill>
                <a:srgbClr val="000000"/>
              </a:solidFill>
              <a:latin typeface="Arial"/>
              <a:ea typeface="Arial"/>
              <a:cs typeface="Arial"/>
              <a:sym typeface="Arial"/>
            </a:endParaRPr>
          </a:p>
          <a:p>
            <a:pPr indent="-336550" lvl="0" marL="457200" rtl="0" algn="l">
              <a:lnSpc>
                <a:spcPct val="115000"/>
              </a:lnSpc>
              <a:spcBef>
                <a:spcPts val="1200"/>
              </a:spcBef>
              <a:spcAft>
                <a:spcPts val="0"/>
              </a:spcAft>
              <a:buClr>
                <a:schemeClr val="lt1"/>
              </a:buClr>
              <a:buSzPts val="1700"/>
              <a:buFont typeface="Arial"/>
              <a:buAutoNum type="arabicPeriod"/>
            </a:pPr>
            <a:r>
              <a:rPr b="1" lang="en" sz="1700">
                <a:solidFill>
                  <a:schemeClr val="lt1"/>
                </a:solidFill>
                <a:latin typeface="Arial"/>
                <a:ea typeface="Arial"/>
                <a:cs typeface="Arial"/>
                <a:sym typeface="Arial"/>
              </a:rPr>
              <a:t>Retrieving MX Records</a:t>
            </a:r>
            <a:r>
              <a:rPr lang="en" sz="1700">
                <a:solidFill>
                  <a:schemeClr val="lt1"/>
                </a:solidFill>
                <a:latin typeface="Arial"/>
                <a:ea typeface="Arial"/>
                <a:cs typeface="Arial"/>
                <a:sym typeface="Arial"/>
              </a:rPr>
              <a:t>:</a:t>
            </a:r>
            <a:endParaRPr sz="1700">
              <a:solidFill>
                <a:schemeClr val="lt1"/>
              </a:solidFill>
              <a:latin typeface="Arial"/>
              <a:ea typeface="Arial"/>
              <a:cs typeface="Arial"/>
              <a:sym typeface="Arial"/>
            </a:endParaRPr>
          </a:p>
          <a:p>
            <a:pPr indent="-336550" lvl="1" marL="914400" rtl="0" algn="l">
              <a:lnSpc>
                <a:spcPct val="115000"/>
              </a:lnSpc>
              <a:spcBef>
                <a:spcPts val="0"/>
              </a:spcBef>
              <a:spcAft>
                <a:spcPts val="0"/>
              </a:spcAft>
              <a:buClr>
                <a:schemeClr val="lt1"/>
              </a:buClr>
              <a:buSzPts val="1700"/>
              <a:buFont typeface="Arial"/>
              <a:buChar char="○"/>
            </a:pPr>
            <a:r>
              <a:rPr lang="en" sz="1700">
                <a:solidFill>
                  <a:schemeClr val="lt1"/>
                </a:solidFill>
                <a:latin typeface="Arial"/>
                <a:ea typeface="Arial"/>
                <a:cs typeface="Arial"/>
                <a:sym typeface="Arial"/>
              </a:rPr>
              <a:t>Example: Performing a DNS query to obtain the MX records for </a:t>
            </a:r>
            <a:r>
              <a:rPr lang="en" sz="1700">
                <a:solidFill>
                  <a:schemeClr val="lt1"/>
                </a:solidFill>
                <a:latin typeface="Roboto Mono"/>
                <a:ea typeface="Roboto Mono"/>
                <a:cs typeface="Roboto Mono"/>
                <a:sym typeface="Roboto Mono"/>
              </a:rPr>
              <a:t>example.com</a:t>
            </a:r>
            <a:r>
              <a:rPr lang="en" sz="1700">
                <a:solidFill>
                  <a:schemeClr val="lt1"/>
                </a:solidFill>
                <a:latin typeface="Arial"/>
                <a:ea typeface="Arial"/>
                <a:cs typeface="Arial"/>
                <a:sym typeface="Arial"/>
              </a:rPr>
              <a:t> reveals the mail servers responsible for handling email for the domain.</a:t>
            </a:r>
            <a:endParaRPr sz="1700">
              <a:solidFill>
                <a:schemeClr val="lt1"/>
              </a:solidFill>
              <a:latin typeface="Arial"/>
              <a:ea typeface="Arial"/>
              <a:cs typeface="Arial"/>
              <a:sym typeface="Arial"/>
            </a:endParaRPr>
          </a:p>
          <a:p>
            <a:pPr indent="-336550" lvl="1" marL="914400" rtl="0" algn="l">
              <a:lnSpc>
                <a:spcPct val="115000"/>
              </a:lnSpc>
              <a:spcBef>
                <a:spcPts val="0"/>
              </a:spcBef>
              <a:spcAft>
                <a:spcPts val="0"/>
              </a:spcAft>
              <a:buClr>
                <a:schemeClr val="lt1"/>
              </a:buClr>
              <a:buSzPts val="1700"/>
              <a:buFont typeface="Arial"/>
              <a:buChar char="○"/>
            </a:pPr>
            <a:r>
              <a:rPr lang="en" sz="1700">
                <a:solidFill>
                  <a:schemeClr val="lt1"/>
                </a:solidFill>
                <a:latin typeface="Arial"/>
                <a:ea typeface="Arial"/>
                <a:cs typeface="Arial"/>
                <a:sym typeface="Arial"/>
              </a:rPr>
              <a:t>Example: Using DNS enumeration to find out the backup mail servers listed in the MX records for </a:t>
            </a:r>
            <a:r>
              <a:rPr lang="en" sz="1700">
                <a:solidFill>
                  <a:schemeClr val="lt1"/>
                </a:solidFill>
                <a:latin typeface="Roboto Mono"/>
                <a:ea typeface="Roboto Mono"/>
                <a:cs typeface="Roboto Mono"/>
                <a:sym typeface="Roboto Mono"/>
              </a:rPr>
              <a:t>anotherdomain.org</a:t>
            </a:r>
            <a:r>
              <a:rPr lang="en" sz="1700">
                <a:solidFill>
                  <a:schemeClr val="lt1"/>
                </a:solidFill>
                <a:latin typeface="Arial"/>
                <a:ea typeface="Arial"/>
                <a:cs typeface="Arial"/>
                <a:sym typeface="Arial"/>
              </a:rPr>
              <a:t>.</a:t>
            </a:r>
            <a:endParaRPr sz="1700">
              <a:solidFill>
                <a:schemeClr val="lt1"/>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AutoNum type="arabicPeriod"/>
            </a:pPr>
            <a:r>
              <a:rPr b="1" lang="en" sz="1700">
                <a:solidFill>
                  <a:srgbClr val="000000"/>
                </a:solidFill>
                <a:latin typeface="Arial"/>
                <a:ea typeface="Arial"/>
                <a:cs typeface="Arial"/>
                <a:sym typeface="Arial"/>
              </a:rPr>
              <a:t>Listing Subdomains</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1" marL="914400" rtl="0" algn="l">
              <a:lnSpc>
                <a:spcPct val="115000"/>
              </a:lnSpc>
              <a:spcBef>
                <a:spcPts val="0"/>
              </a:spcBef>
              <a:spcAft>
                <a:spcPts val="0"/>
              </a:spcAft>
              <a:buClr>
                <a:schemeClr val="lt1"/>
              </a:buClr>
              <a:buSzPts val="1700"/>
              <a:buFont typeface="Arial"/>
              <a:buChar char="○"/>
            </a:pPr>
            <a:r>
              <a:rPr lang="en" sz="1700">
                <a:solidFill>
                  <a:schemeClr val="lt1"/>
                </a:solidFill>
                <a:latin typeface="Arial"/>
                <a:ea typeface="Arial"/>
                <a:cs typeface="Arial"/>
                <a:sym typeface="Arial"/>
              </a:rPr>
              <a:t>Example: A DNS enumeration process reveals subdomains like </a:t>
            </a:r>
            <a:r>
              <a:rPr lang="en" sz="1700">
                <a:solidFill>
                  <a:schemeClr val="lt1"/>
                </a:solidFill>
                <a:latin typeface="Roboto Mono"/>
                <a:ea typeface="Roboto Mono"/>
                <a:cs typeface="Roboto Mono"/>
                <a:sym typeface="Roboto Mono"/>
              </a:rPr>
              <a:t>mail.example.com</a:t>
            </a:r>
            <a:r>
              <a:rPr lang="en" sz="1700">
                <a:solidFill>
                  <a:schemeClr val="lt1"/>
                </a:solidFill>
                <a:latin typeface="Arial"/>
                <a:ea typeface="Arial"/>
                <a:cs typeface="Arial"/>
                <a:sym typeface="Arial"/>
              </a:rPr>
              <a:t>, </a:t>
            </a:r>
            <a:r>
              <a:rPr lang="en" sz="1700">
                <a:solidFill>
                  <a:schemeClr val="lt1"/>
                </a:solidFill>
                <a:latin typeface="Roboto Mono"/>
                <a:ea typeface="Roboto Mono"/>
                <a:cs typeface="Roboto Mono"/>
                <a:sym typeface="Roboto Mono"/>
              </a:rPr>
              <a:t>ftp.example.com</a:t>
            </a:r>
            <a:r>
              <a:rPr lang="en" sz="1700">
                <a:solidFill>
                  <a:schemeClr val="lt1"/>
                </a:solidFill>
                <a:latin typeface="Arial"/>
                <a:ea typeface="Arial"/>
                <a:cs typeface="Arial"/>
                <a:sym typeface="Arial"/>
              </a:rPr>
              <a:t>, and </a:t>
            </a:r>
            <a:r>
              <a:rPr lang="en" sz="1700">
                <a:solidFill>
                  <a:schemeClr val="lt1"/>
                </a:solidFill>
                <a:latin typeface="Roboto Mono"/>
                <a:ea typeface="Roboto Mono"/>
                <a:cs typeface="Roboto Mono"/>
                <a:sym typeface="Roboto Mono"/>
              </a:rPr>
              <a:t>shop.example.com</a:t>
            </a:r>
            <a:r>
              <a:rPr lang="en" sz="1700">
                <a:solidFill>
                  <a:schemeClr val="lt1"/>
                </a:solidFill>
                <a:latin typeface="Arial"/>
                <a:ea typeface="Arial"/>
                <a:cs typeface="Arial"/>
                <a:sym typeface="Arial"/>
              </a:rPr>
              <a:t>, providing insights into the domain's structure.</a:t>
            </a:r>
            <a:endParaRPr sz="1700">
              <a:solidFill>
                <a:schemeClr val="lt1"/>
              </a:solidFill>
              <a:latin typeface="Arial"/>
              <a:ea typeface="Arial"/>
              <a:cs typeface="Arial"/>
              <a:sym typeface="Arial"/>
            </a:endParaRPr>
          </a:p>
          <a:p>
            <a:pPr indent="-336550" lvl="1" marL="914400" rtl="0" algn="l">
              <a:lnSpc>
                <a:spcPct val="115000"/>
              </a:lnSpc>
              <a:spcBef>
                <a:spcPts val="0"/>
              </a:spcBef>
              <a:spcAft>
                <a:spcPts val="0"/>
              </a:spcAft>
              <a:buClr>
                <a:schemeClr val="lt1"/>
              </a:buClr>
              <a:buSzPts val="1700"/>
              <a:buFont typeface="Arial"/>
              <a:buChar char="○"/>
            </a:pPr>
            <a:r>
              <a:rPr lang="en" sz="1700">
                <a:solidFill>
                  <a:schemeClr val="lt1"/>
                </a:solidFill>
                <a:latin typeface="Arial"/>
                <a:ea typeface="Arial"/>
                <a:cs typeface="Arial"/>
                <a:sym typeface="Arial"/>
              </a:rPr>
              <a:t>Example: Discovering hidden subdomains such as </a:t>
            </a:r>
            <a:r>
              <a:rPr lang="en" sz="1700">
                <a:solidFill>
                  <a:schemeClr val="lt1"/>
                </a:solidFill>
                <a:latin typeface="Roboto Mono"/>
                <a:ea typeface="Roboto Mono"/>
                <a:cs typeface="Roboto Mono"/>
                <a:sym typeface="Roboto Mono"/>
              </a:rPr>
              <a:t>dev.example.com</a:t>
            </a:r>
            <a:r>
              <a:rPr lang="en" sz="1700">
                <a:solidFill>
                  <a:schemeClr val="lt1"/>
                </a:solidFill>
                <a:latin typeface="Arial"/>
                <a:ea typeface="Arial"/>
                <a:cs typeface="Arial"/>
                <a:sym typeface="Arial"/>
              </a:rPr>
              <a:t> or </a:t>
            </a:r>
            <a:r>
              <a:rPr lang="en" sz="1700">
                <a:solidFill>
                  <a:schemeClr val="lt1"/>
                </a:solidFill>
                <a:latin typeface="Roboto Mono"/>
                <a:ea typeface="Roboto Mono"/>
                <a:cs typeface="Roboto Mono"/>
                <a:sym typeface="Roboto Mono"/>
              </a:rPr>
              <a:t>test.example.com</a:t>
            </a:r>
            <a:r>
              <a:rPr lang="en" sz="1700">
                <a:solidFill>
                  <a:schemeClr val="lt1"/>
                </a:solidFill>
                <a:latin typeface="Arial"/>
                <a:ea typeface="Arial"/>
                <a:cs typeface="Arial"/>
                <a:sym typeface="Arial"/>
              </a:rPr>
              <a:t> that are not publicly advertised but exist in the DNS records.</a:t>
            </a:r>
            <a:endParaRPr b="1" sz="2200">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7"/>
          <p:cNvSpPr txBox="1"/>
          <p:nvPr>
            <p:ph type="title"/>
          </p:nvPr>
        </p:nvSpPr>
        <p:spPr>
          <a:xfrm>
            <a:off x="490250" y="526350"/>
            <a:ext cx="81039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700">
                <a:solidFill>
                  <a:srgbClr val="000000"/>
                </a:solidFill>
                <a:latin typeface="Arial"/>
                <a:ea typeface="Arial"/>
                <a:cs typeface="Arial"/>
                <a:sym typeface="Arial"/>
              </a:rPr>
              <a:t>Techniques and Tools/Websites</a:t>
            </a:r>
            <a:endParaRPr b="1" sz="1700">
              <a:solidFill>
                <a:srgbClr val="000000"/>
              </a:solidFill>
              <a:latin typeface="Arial"/>
              <a:ea typeface="Arial"/>
              <a:cs typeface="Arial"/>
              <a:sym typeface="Arial"/>
            </a:endParaRPr>
          </a:p>
          <a:p>
            <a:pPr indent="-228600" lvl="0" marL="457200" rtl="0" algn="l">
              <a:lnSpc>
                <a:spcPct val="115000"/>
              </a:lnSpc>
              <a:spcBef>
                <a:spcPts val="1200"/>
              </a:spcBef>
              <a:spcAft>
                <a:spcPts val="0"/>
              </a:spcAft>
              <a:buNone/>
            </a:pPr>
            <a:r>
              <a:rPr b="1" lang="en" sz="1700">
                <a:solidFill>
                  <a:srgbClr val="000000"/>
                </a:solidFill>
                <a:latin typeface="Arial"/>
                <a:ea typeface="Arial"/>
                <a:cs typeface="Arial"/>
                <a:sym typeface="Arial"/>
              </a:rPr>
              <a:t>DNS Queries</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0" marL="457200" rtl="0" algn="l">
              <a:lnSpc>
                <a:spcPct val="115000"/>
              </a:lnSpc>
              <a:spcBef>
                <a:spcPts val="1200"/>
              </a:spcBef>
              <a:spcAft>
                <a:spcPts val="0"/>
              </a:spcAft>
              <a:buClr>
                <a:schemeClr val="lt1"/>
              </a:buClr>
              <a:buSzPts val="1700"/>
              <a:buFont typeface="Arial"/>
              <a:buChar char="●"/>
            </a:pPr>
            <a:r>
              <a:rPr b="1" lang="en" sz="1700">
                <a:solidFill>
                  <a:schemeClr val="lt1"/>
                </a:solidFill>
                <a:latin typeface="Arial"/>
                <a:ea typeface="Arial"/>
                <a:cs typeface="Arial"/>
                <a:sym typeface="Arial"/>
              </a:rPr>
              <a:t>Techniques</a:t>
            </a:r>
            <a:r>
              <a:rPr lang="en" sz="1700">
                <a:solidFill>
                  <a:schemeClr val="lt1"/>
                </a:solidFill>
                <a:latin typeface="Arial"/>
                <a:ea typeface="Arial"/>
                <a:cs typeface="Arial"/>
                <a:sym typeface="Arial"/>
              </a:rPr>
              <a:t>: Use DNS query tools to extract various DNS records.</a:t>
            </a:r>
            <a:endParaRPr sz="1700">
              <a:solidFill>
                <a:schemeClr val="lt1"/>
              </a:solidFill>
              <a:latin typeface="Arial"/>
              <a:ea typeface="Arial"/>
              <a:cs typeface="Arial"/>
              <a:sym typeface="Arial"/>
            </a:endParaRPr>
          </a:p>
          <a:p>
            <a:pPr indent="-336550" lvl="0" marL="457200" rtl="0" algn="l">
              <a:lnSpc>
                <a:spcPct val="115000"/>
              </a:lnSpc>
              <a:spcBef>
                <a:spcPts val="0"/>
              </a:spcBef>
              <a:spcAft>
                <a:spcPts val="0"/>
              </a:spcAft>
              <a:buClr>
                <a:schemeClr val="lt1"/>
              </a:buClr>
              <a:buSzPts val="1700"/>
              <a:buFont typeface="Arial"/>
              <a:buChar char="●"/>
            </a:pPr>
            <a:r>
              <a:rPr b="1" lang="en" sz="1700">
                <a:solidFill>
                  <a:schemeClr val="lt1"/>
                </a:solidFill>
                <a:latin typeface="Arial"/>
                <a:ea typeface="Arial"/>
                <a:cs typeface="Arial"/>
                <a:sym typeface="Arial"/>
              </a:rPr>
              <a:t>Tools/Websites</a:t>
            </a:r>
            <a:r>
              <a:rPr lang="en" sz="1700">
                <a:solidFill>
                  <a:schemeClr val="lt1"/>
                </a:solidFill>
                <a:latin typeface="Arial"/>
                <a:ea typeface="Arial"/>
                <a:cs typeface="Arial"/>
                <a:sym typeface="Arial"/>
              </a:rPr>
              <a:t>:</a:t>
            </a:r>
            <a:endParaRPr sz="1700">
              <a:solidFill>
                <a:schemeClr val="lt1"/>
              </a:solidFill>
              <a:latin typeface="Arial"/>
              <a:ea typeface="Arial"/>
              <a:cs typeface="Arial"/>
              <a:sym typeface="Arial"/>
            </a:endParaRPr>
          </a:p>
          <a:p>
            <a:pPr indent="-336550" lvl="1" marL="914400" rtl="0" algn="l">
              <a:lnSpc>
                <a:spcPct val="115000"/>
              </a:lnSpc>
              <a:spcBef>
                <a:spcPts val="0"/>
              </a:spcBef>
              <a:spcAft>
                <a:spcPts val="0"/>
              </a:spcAft>
              <a:buClr>
                <a:schemeClr val="lt1"/>
              </a:buClr>
              <a:buSzPts val="1700"/>
              <a:buFont typeface="Arial"/>
              <a:buChar char="○"/>
            </a:pPr>
            <a:r>
              <a:rPr lang="en" sz="1700">
                <a:solidFill>
                  <a:schemeClr val="lt1"/>
                </a:solidFill>
                <a:latin typeface="Arial"/>
                <a:ea typeface="Arial"/>
                <a:cs typeface="Arial"/>
                <a:sym typeface="Arial"/>
              </a:rPr>
              <a:t>Command: </a:t>
            </a:r>
            <a:r>
              <a:rPr lang="en" sz="1700">
                <a:solidFill>
                  <a:schemeClr val="lt1"/>
                </a:solidFill>
                <a:latin typeface="Roboto Mono"/>
                <a:ea typeface="Roboto Mono"/>
                <a:cs typeface="Roboto Mono"/>
                <a:sym typeface="Roboto Mono"/>
              </a:rPr>
              <a:t>dig example.com ANY</a:t>
            </a:r>
            <a:endParaRPr sz="1700">
              <a:solidFill>
                <a:schemeClr val="lt1"/>
              </a:solidFill>
              <a:latin typeface="Roboto Mono"/>
              <a:ea typeface="Roboto Mono"/>
              <a:cs typeface="Roboto Mono"/>
              <a:sym typeface="Roboto Mono"/>
            </a:endParaRPr>
          </a:p>
          <a:p>
            <a:pPr indent="-336550" lvl="1" marL="914400" rtl="0" algn="l">
              <a:lnSpc>
                <a:spcPct val="115000"/>
              </a:lnSpc>
              <a:spcBef>
                <a:spcPts val="0"/>
              </a:spcBef>
              <a:spcAft>
                <a:spcPts val="0"/>
              </a:spcAft>
              <a:buClr>
                <a:schemeClr val="lt1"/>
              </a:buClr>
              <a:buSzPts val="1700"/>
              <a:buFont typeface="Arial"/>
              <a:buChar char="○"/>
            </a:pPr>
            <a:r>
              <a:rPr lang="en" sz="1700">
                <a:solidFill>
                  <a:schemeClr val="lt1"/>
                </a:solidFill>
                <a:latin typeface="Arial"/>
                <a:ea typeface="Arial"/>
                <a:cs typeface="Arial"/>
                <a:sym typeface="Arial"/>
              </a:rPr>
              <a:t>Command: </a:t>
            </a:r>
            <a:r>
              <a:rPr lang="en" sz="1700">
                <a:solidFill>
                  <a:schemeClr val="lt1"/>
                </a:solidFill>
                <a:latin typeface="Roboto Mono"/>
                <a:ea typeface="Roboto Mono"/>
                <a:cs typeface="Roboto Mono"/>
                <a:sym typeface="Roboto Mono"/>
              </a:rPr>
              <a:t>nslookup -type=ANY example.com</a:t>
            </a:r>
            <a:endParaRPr sz="1700">
              <a:solidFill>
                <a:schemeClr val="lt1"/>
              </a:solidFill>
              <a:latin typeface="Roboto Mono"/>
              <a:ea typeface="Roboto Mono"/>
              <a:cs typeface="Roboto Mono"/>
              <a:sym typeface="Roboto Mono"/>
            </a:endParaRPr>
          </a:p>
          <a:p>
            <a:pPr indent="-336550" lvl="1" marL="914400" rtl="0" algn="l">
              <a:lnSpc>
                <a:spcPct val="115000"/>
              </a:lnSpc>
              <a:spcBef>
                <a:spcPts val="0"/>
              </a:spcBef>
              <a:spcAft>
                <a:spcPts val="0"/>
              </a:spcAft>
              <a:buClr>
                <a:schemeClr val="lt1"/>
              </a:buClr>
              <a:buSzPts val="1700"/>
              <a:buFont typeface="Arial"/>
              <a:buChar char="○"/>
            </a:pPr>
            <a:r>
              <a:rPr lang="en" sz="1700">
                <a:solidFill>
                  <a:schemeClr val="lt1"/>
                </a:solidFill>
                <a:latin typeface="Arial"/>
                <a:ea typeface="Arial"/>
                <a:cs typeface="Arial"/>
                <a:sym typeface="Arial"/>
              </a:rPr>
              <a:t>Website:</a:t>
            </a:r>
            <a:r>
              <a:rPr lang="en" sz="1700">
                <a:solidFill>
                  <a:schemeClr val="lt1"/>
                </a:solidFill>
                <a:uFill>
                  <a:noFill/>
                </a:uFill>
                <a:latin typeface="Arial"/>
                <a:ea typeface="Arial"/>
                <a:cs typeface="Arial"/>
                <a:sym typeface="Arial"/>
                <a:hlinkClick r:id="rId3">
                  <a:extLst>
                    <a:ext uri="{A12FA001-AC4F-418D-AE19-62706E023703}">
                      <ahyp:hlinkClr val="tx"/>
                    </a:ext>
                  </a:extLst>
                </a:hlinkClick>
              </a:rPr>
              <a:t> </a:t>
            </a:r>
            <a:r>
              <a:rPr lang="en" sz="1700" u="sng">
                <a:solidFill>
                  <a:schemeClr val="lt1"/>
                </a:solidFill>
                <a:latin typeface="Arial"/>
                <a:ea typeface="Arial"/>
                <a:cs typeface="Arial"/>
                <a:sym typeface="Arial"/>
                <a:hlinkClick r:id="rId4">
                  <a:extLst>
                    <a:ext uri="{A12FA001-AC4F-418D-AE19-62706E023703}">
                      <ahyp:hlinkClr val="tx"/>
                    </a:ext>
                  </a:extLst>
                </a:hlinkClick>
              </a:rPr>
              <a:t>MXToolbox</a:t>
            </a:r>
            <a:endParaRPr sz="1700" u="sng">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rPr b="1" lang="en" sz="1700">
                <a:solidFill>
                  <a:srgbClr val="000000"/>
                </a:solidFill>
                <a:latin typeface="Arial"/>
                <a:ea typeface="Arial"/>
                <a:cs typeface="Arial"/>
                <a:sym typeface="Arial"/>
              </a:rPr>
              <a:t>DNS Enumeration Tools</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0" marL="457200" rtl="0" algn="l">
              <a:lnSpc>
                <a:spcPct val="115000"/>
              </a:lnSpc>
              <a:spcBef>
                <a:spcPts val="1200"/>
              </a:spcBef>
              <a:spcAft>
                <a:spcPts val="0"/>
              </a:spcAft>
              <a:buClr>
                <a:schemeClr val="lt1"/>
              </a:buClr>
              <a:buSzPts val="1700"/>
              <a:buFont typeface="Arial"/>
              <a:buChar char="●"/>
            </a:pPr>
            <a:r>
              <a:rPr b="1" lang="en" sz="1700">
                <a:solidFill>
                  <a:schemeClr val="lt1"/>
                </a:solidFill>
                <a:latin typeface="Arial"/>
                <a:ea typeface="Arial"/>
                <a:cs typeface="Arial"/>
                <a:sym typeface="Arial"/>
              </a:rPr>
              <a:t>Techniques</a:t>
            </a:r>
            <a:r>
              <a:rPr lang="en" sz="1700">
                <a:solidFill>
                  <a:schemeClr val="lt1"/>
                </a:solidFill>
                <a:latin typeface="Arial"/>
                <a:ea typeface="Arial"/>
                <a:cs typeface="Arial"/>
                <a:sym typeface="Arial"/>
              </a:rPr>
              <a:t>: Utilize specialized tools to perform comprehensive DNS enumeration and gather all related records.</a:t>
            </a:r>
            <a:endParaRPr sz="1700">
              <a:solidFill>
                <a:schemeClr val="lt1"/>
              </a:solidFill>
              <a:latin typeface="Arial"/>
              <a:ea typeface="Arial"/>
              <a:cs typeface="Arial"/>
              <a:sym typeface="Arial"/>
            </a:endParaRPr>
          </a:p>
          <a:p>
            <a:pPr indent="-336550" lvl="0" marL="457200" rtl="0" algn="l">
              <a:lnSpc>
                <a:spcPct val="115000"/>
              </a:lnSpc>
              <a:spcBef>
                <a:spcPts val="0"/>
              </a:spcBef>
              <a:spcAft>
                <a:spcPts val="0"/>
              </a:spcAft>
              <a:buClr>
                <a:schemeClr val="lt1"/>
              </a:buClr>
              <a:buSzPts val="1700"/>
              <a:buFont typeface="Arial"/>
              <a:buChar char="●"/>
            </a:pPr>
            <a:r>
              <a:rPr b="1" lang="en" sz="1700">
                <a:solidFill>
                  <a:schemeClr val="lt1"/>
                </a:solidFill>
                <a:latin typeface="Arial"/>
                <a:ea typeface="Arial"/>
                <a:cs typeface="Arial"/>
                <a:sym typeface="Arial"/>
              </a:rPr>
              <a:t>Tools/Websites</a:t>
            </a:r>
            <a:r>
              <a:rPr lang="en" sz="1700">
                <a:solidFill>
                  <a:schemeClr val="lt1"/>
                </a:solidFill>
                <a:latin typeface="Arial"/>
                <a:ea typeface="Arial"/>
                <a:cs typeface="Arial"/>
                <a:sym typeface="Arial"/>
              </a:rPr>
              <a:t>:</a:t>
            </a:r>
            <a:endParaRPr b="1" sz="23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graphicFrame>
        <p:nvGraphicFramePr>
          <p:cNvPr id="176" name="Google Shape;176;p38"/>
          <p:cNvGraphicFramePr/>
          <p:nvPr/>
        </p:nvGraphicFramePr>
        <p:xfrm>
          <a:off x="800100" y="1262175"/>
          <a:ext cx="3000000" cy="3000000"/>
        </p:xfrm>
        <a:graphic>
          <a:graphicData uri="http://schemas.openxmlformats.org/drawingml/2006/table">
            <a:tbl>
              <a:tblPr>
                <a:noFill/>
                <a:tableStyleId>{84035883-7EC6-40B9-A39F-2E2ACF6948A8}</a:tableStyleId>
              </a:tblPr>
              <a:tblGrid>
                <a:gridCol w="3778325"/>
                <a:gridCol w="3778325"/>
              </a:tblGrid>
              <a:tr h="827350">
                <a:tc>
                  <a:txBody>
                    <a:bodyPr/>
                    <a:lstStyle/>
                    <a:p>
                      <a:pPr indent="0" lvl="0" marL="0" rtl="0" algn="l">
                        <a:lnSpc>
                          <a:spcPct val="115000"/>
                        </a:lnSpc>
                        <a:spcBef>
                          <a:spcPts val="1200"/>
                        </a:spcBef>
                        <a:spcAft>
                          <a:spcPts val="1200"/>
                        </a:spcAft>
                        <a:buNone/>
                      </a:pPr>
                      <a:r>
                        <a:rPr lang="en" sz="2000">
                          <a:solidFill>
                            <a:schemeClr val="dk1"/>
                          </a:solidFill>
                        </a:rPr>
                        <a:t>Tool: </a:t>
                      </a:r>
                      <a:r>
                        <a:rPr lang="en" sz="2000">
                          <a:solidFill>
                            <a:schemeClr val="dk1"/>
                          </a:solidFill>
                          <a:latin typeface="Roboto Mono"/>
                          <a:ea typeface="Roboto Mono"/>
                          <a:cs typeface="Roboto Mono"/>
                          <a:sym typeface="Roboto Mono"/>
                        </a:rPr>
                        <a:t>dnsenum</a:t>
                      </a:r>
                      <a:endParaRPr sz="2300">
                        <a:solidFill>
                          <a:schemeClr val="dk1"/>
                        </a:solidFill>
                      </a:endParaRPr>
                    </a:p>
                  </a:txBody>
                  <a:tcPr marT="91425" marB="91425" marR="91425" marL="91425"/>
                </a:tc>
                <a:tc>
                  <a:txBody>
                    <a:bodyPr/>
                    <a:lstStyle/>
                    <a:p>
                      <a:pPr indent="0" lvl="0" marL="0" rtl="0" algn="l">
                        <a:lnSpc>
                          <a:spcPct val="115000"/>
                        </a:lnSpc>
                        <a:spcBef>
                          <a:spcPts val="1200"/>
                        </a:spcBef>
                        <a:spcAft>
                          <a:spcPts val="1200"/>
                        </a:spcAft>
                        <a:buNone/>
                      </a:pPr>
                      <a:r>
                        <a:rPr lang="en" sz="2000">
                          <a:solidFill>
                            <a:schemeClr val="lt1"/>
                          </a:solidFill>
                          <a:latin typeface="Roboto Mono"/>
                          <a:ea typeface="Roboto Mono"/>
                          <a:cs typeface="Roboto Mono"/>
                          <a:sym typeface="Roboto Mono"/>
                        </a:rPr>
                        <a:t>dnsenum example.com</a:t>
                      </a:r>
                      <a:endParaRPr sz="2300">
                        <a:solidFill>
                          <a:schemeClr val="lt1"/>
                        </a:solidFill>
                      </a:endParaRPr>
                    </a:p>
                  </a:txBody>
                  <a:tcPr marT="91425" marB="91425" marR="91425" marL="91425"/>
                </a:tc>
              </a:tr>
              <a:tr h="827350">
                <a:tc>
                  <a:txBody>
                    <a:bodyPr/>
                    <a:lstStyle/>
                    <a:p>
                      <a:pPr indent="0" lvl="0" marL="0" rtl="0" algn="l">
                        <a:lnSpc>
                          <a:spcPct val="115000"/>
                        </a:lnSpc>
                        <a:spcBef>
                          <a:spcPts val="1200"/>
                        </a:spcBef>
                        <a:spcAft>
                          <a:spcPts val="1200"/>
                        </a:spcAft>
                        <a:buNone/>
                      </a:pPr>
                      <a:r>
                        <a:rPr lang="en" sz="2000">
                          <a:solidFill>
                            <a:schemeClr val="dk1"/>
                          </a:solidFill>
                        </a:rPr>
                        <a:t>Tool: </a:t>
                      </a:r>
                      <a:r>
                        <a:rPr lang="en" sz="2000">
                          <a:solidFill>
                            <a:schemeClr val="dk1"/>
                          </a:solidFill>
                          <a:latin typeface="Roboto Mono"/>
                          <a:ea typeface="Roboto Mono"/>
                          <a:cs typeface="Roboto Mono"/>
                          <a:sym typeface="Roboto Mono"/>
                        </a:rPr>
                        <a:t>dnsrecon</a:t>
                      </a:r>
                      <a:endParaRPr sz="2300">
                        <a:solidFill>
                          <a:schemeClr val="dk1"/>
                        </a:solidFill>
                      </a:endParaRPr>
                    </a:p>
                  </a:txBody>
                  <a:tcPr marT="91425" marB="91425" marR="91425" marL="91425"/>
                </a:tc>
                <a:tc>
                  <a:txBody>
                    <a:bodyPr/>
                    <a:lstStyle/>
                    <a:p>
                      <a:pPr indent="0" lvl="0" marL="0" rtl="0" algn="l">
                        <a:lnSpc>
                          <a:spcPct val="115000"/>
                        </a:lnSpc>
                        <a:spcBef>
                          <a:spcPts val="1200"/>
                        </a:spcBef>
                        <a:spcAft>
                          <a:spcPts val="1200"/>
                        </a:spcAft>
                        <a:buNone/>
                      </a:pPr>
                      <a:r>
                        <a:rPr lang="en" sz="2000">
                          <a:solidFill>
                            <a:schemeClr val="lt1"/>
                          </a:solidFill>
                          <a:latin typeface="Roboto Mono"/>
                          <a:ea typeface="Roboto Mono"/>
                          <a:cs typeface="Roboto Mono"/>
                          <a:sym typeface="Roboto Mono"/>
                        </a:rPr>
                        <a:t>dn</a:t>
                      </a:r>
                      <a:r>
                        <a:rPr lang="en" sz="2000">
                          <a:solidFill>
                            <a:schemeClr val="lt1"/>
                          </a:solidFill>
                          <a:latin typeface="Roboto Mono"/>
                          <a:ea typeface="Roboto Mono"/>
                          <a:cs typeface="Roboto Mono"/>
                          <a:sym typeface="Roboto Mono"/>
                        </a:rPr>
                        <a:t>srecon -d example.com</a:t>
                      </a:r>
                      <a:endParaRPr sz="2300">
                        <a:solidFill>
                          <a:schemeClr val="lt1"/>
                        </a:solidFill>
                      </a:endParaRPr>
                    </a:p>
                  </a:txBody>
                  <a:tcPr marT="91425" marB="91425" marR="91425" marL="91425"/>
                </a:tc>
              </a:tr>
              <a:tr h="827350">
                <a:tc>
                  <a:txBody>
                    <a:bodyPr/>
                    <a:lstStyle/>
                    <a:p>
                      <a:pPr indent="0" lvl="0" marL="0" rtl="0" algn="l">
                        <a:lnSpc>
                          <a:spcPct val="115000"/>
                        </a:lnSpc>
                        <a:spcBef>
                          <a:spcPts val="1200"/>
                        </a:spcBef>
                        <a:spcAft>
                          <a:spcPts val="1200"/>
                        </a:spcAft>
                        <a:buNone/>
                      </a:pPr>
                      <a:r>
                        <a:rPr lang="en" sz="2000">
                          <a:solidFill>
                            <a:schemeClr val="dk1"/>
                          </a:solidFill>
                        </a:rPr>
                        <a:t>Tool: </a:t>
                      </a:r>
                      <a:r>
                        <a:rPr lang="en" sz="2000">
                          <a:solidFill>
                            <a:schemeClr val="dk1"/>
                          </a:solidFill>
                          <a:latin typeface="Roboto Mono"/>
                          <a:ea typeface="Roboto Mono"/>
                          <a:cs typeface="Roboto Mono"/>
                          <a:sym typeface="Roboto Mono"/>
                        </a:rPr>
                        <a:t>fierce</a:t>
                      </a:r>
                      <a:endParaRPr sz="2300">
                        <a:solidFill>
                          <a:schemeClr val="dk1"/>
                        </a:solidFill>
                      </a:endParaRPr>
                    </a:p>
                  </a:txBody>
                  <a:tcPr marT="91425" marB="91425" marR="91425" marL="91425"/>
                </a:tc>
                <a:tc>
                  <a:txBody>
                    <a:bodyPr/>
                    <a:lstStyle/>
                    <a:p>
                      <a:pPr indent="0" lvl="0" marL="0" rtl="0" algn="l">
                        <a:lnSpc>
                          <a:spcPct val="115000"/>
                        </a:lnSpc>
                        <a:spcBef>
                          <a:spcPts val="1200"/>
                        </a:spcBef>
                        <a:spcAft>
                          <a:spcPts val="1200"/>
                        </a:spcAft>
                        <a:buNone/>
                      </a:pPr>
                      <a:r>
                        <a:rPr lang="en" sz="2000">
                          <a:solidFill>
                            <a:schemeClr val="lt1"/>
                          </a:solidFill>
                          <a:latin typeface="Roboto Mono"/>
                          <a:ea typeface="Roboto Mono"/>
                          <a:cs typeface="Roboto Mono"/>
                          <a:sym typeface="Roboto Mono"/>
                        </a:rPr>
                        <a:t>fierce -dns example.com</a:t>
                      </a:r>
                      <a:endParaRPr sz="2300">
                        <a:solidFill>
                          <a:schemeClr val="lt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9"/>
          <p:cNvSpPr txBox="1"/>
          <p:nvPr>
            <p:ph type="title"/>
          </p:nvPr>
        </p:nvSpPr>
        <p:spPr>
          <a:xfrm>
            <a:off x="490250" y="526350"/>
            <a:ext cx="81039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000000"/>
                </a:solidFill>
                <a:latin typeface="Arial"/>
                <a:ea typeface="Arial"/>
                <a:cs typeface="Arial"/>
                <a:sym typeface="Arial"/>
              </a:rPr>
              <a:t>Subdomain Enumeration</a:t>
            </a:r>
            <a:r>
              <a:rPr lang="en"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342900" lvl="0" marL="457200" rtl="0" algn="l">
              <a:lnSpc>
                <a:spcPct val="115000"/>
              </a:lnSpc>
              <a:spcBef>
                <a:spcPts val="1200"/>
              </a:spcBef>
              <a:spcAft>
                <a:spcPts val="0"/>
              </a:spcAft>
              <a:buClr>
                <a:schemeClr val="lt1"/>
              </a:buClr>
              <a:buSzPts val="1800"/>
              <a:buFont typeface="Arial"/>
              <a:buChar char="●"/>
            </a:pPr>
            <a:r>
              <a:rPr b="1" lang="en" sz="1800">
                <a:solidFill>
                  <a:schemeClr val="lt1"/>
                </a:solidFill>
                <a:latin typeface="Arial"/>
                <a:ea typeface="Arial"/>
                <a:cs typeface="Arial"/>
                <a:sym typeface="Arial"/>
              </a:rPr>
              <a:t>Techniques</a:t>
            </a:r>
            <a:r>
              <a:rPr lang="en" sz="1800">
                <a:solidFill>
                  <a:schemeClr val="lt1"/>
                </a:solidFill>
                <a:latin typeface="Arial"/>
                <a:ea typeface="Arial"/>
                <a:cs typeface="Arial"/>
                <a:sym typeface="Arial"/>
              </a:rPr>
              <a:t>: Discover subdomains associated with a domain using enumeration tools and brute force techniques.</a:t>
            </a:r>
            <a:endParaRPr sz="1800">
              <a:solidFill>
                <a:schemeClr val="lt1"/>
              </a:solidFill>
              <a:latin typeface="Arial"/>
              <a:ea typeface="Arial"/>
              <a:cs typeface="Arial"/>
              <a:sym typeface="Arial"/>
            </a:endParaRPr>
          </a:p>
          <a:p>
            <a:pPr indent="-342900" lvl="0" marL="457200" rtl="0" algn="l">
              <a:lnSpc>
                <a:spcPct val="115000"/>
              </a:lnSpc>
              <a:spcBef>
                <a:spcPts val="0"/>
              </a:spcBef>
              <a:spcAft>
                <a:spcPts val="0"/>
              </a:spcAft>
              <a:buClr>
                <a:schemeClr val="lt1"/>
              </a:buClr>
              <a:buSzPts val="1800"/>
              <a:buFont typeface="Arial"/>
              <a:buChar char="●"/>
            </a:pPr>
            <a:r>
              <a:rPr b="1" lang="en" sz="1800">
                <a:solidFill>
                  <a:schemeClr val="lt1"/>
                </a:solidFill>
                <a:latin typeface="Arial"/>
                <a:ea typeface="Arial"/>
                <a:cs typeface="Arial"/>
                <a:sym typeface="Arial"/>
              </a:rPr>
              <a:t>Tools/Websites</a:t>
            </a:r>
            <a:r>
              <a:rPr lang="en" sz="1800">
                <a:solidFill>
                  <a:schemeClr val="lt1"/>
                </a:solidFill>
                <a:latin typeface="Arial"/>
                <a:ea typeface="Arial"/>
                <a:cs typeface="Arial"/>
                <a:sym typeface="Arial"/>
              </a:rPr>
              <a:t>:</a:t>
            </a:r>
            <a:endParaRPr sz="1800">
              <a:solidFill>
                <a:schemeClr val="lt1"/>
              </a:solidFill>
              <a:latin typeface="Arial"/>
              <a:ea typeface="Arial"/>
              <a:cs typeface="Arial"/>
              <a:sym typeface="Arial"/>
            </a:endParaRPr>
          </a:p>
          <a:p>
            <a:pPr indent="-342900" lvl="1" marL="914400" rtl="0" algn="l">
              <a:lnSpc>
                <a:spcPct val="115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Tool</a:t>
            </a:r>
            <a:r>
              <a:rPr lang="en" sz="1800">
                <a:solidFill>
                  <a:schemeClr val="lt1"/>
                </a:solidFill>
                <a:latin typeface="Arial"/>
                <a:ea typeface="Arial"/>
                <a:cs typeface="Arial"/>
                <a:sym typeface="Arial"/>
              </a:rPr>
              <a:t>: </a:t>
            </a:r>
            <a:r>
              <a:rPr lang="en" sz="1800">
                <a:solidFill>
                  <a:schemeClr val="lt1"/>
                </a:solidFill>
                <a:latin typeface="Roboto Mono"/>
                <a:ea typeface="Roboto Mono"/>
                <a:cs typeface="Roboto Mono"/>
                <a:sym typeface="Roboto Mono"/>
              </a:rPr>
              <a:t>sublist3r</a:t>
            </a:r>
            <a:br>
              <a:rPr lang="en" sz="1800">
                <a:solidFill>
                  <a:schemeClr val="lt1"/>
                </a:solidFill>
                <a:latin typeface="Arial"/>
                <a:ea typeface="Arial"/>
                <a:cs typeface="Arial"/>
                <a:sym typeface="Arial"/>
              </a:rPr>
            </a:br>
            <a:r>
              <a:rPr lang="en" sz="1800">
                <a:solidFill>
                  <a:schemeClr val="lt1"/>
                </a:solidFill>
                <a:latin typeface="Roboto Mono"/>
                <a:ea typeface="Roboto Mono"/>
                <a:cs typeface="Roboto Mono"/>
                <a:sym typeface="Roboto Mono"/>
              </a:rPr>
              <a:t>sublist3r -d example.com</a:t>
            </a:r>
            <a:endParaRPr sz="1800">
              <a:solidFill>
                <a:schemeClr val="lt1"/>
              </a:solidFill>
              <a:latin typeface="Arial"/>
              <a:ea typeface="Arial"/>
              <a:cs typeface="Arial"/>
              <a:sym typeface="Arial"/>
            </a:endParaRPr>
          </a:p>
          <a:p>
            <a:pPr indent="-342900" lvl="1" marL="914400" rtl="0" algn="l">
              <a:lnSpc>
                <a:spcPct val="115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Tool: </a:t>
            </a:r>
            <a:r>
              <a:rPr lang="en" sz="1800">
                <a:solidFill>
                  <a:schemeClr val="lt1"/>
                </a:solidFill>
                <a:latin typeface="Roboto Mono"/>
                <a:ea typeface="Roboto Mono"/>
                <a:cs typeface="Roboto Mono"/>
                <a:sym typeface="Roboto Mono"/>
              </a:rPr>
              <a:t>amass</a:t>
            </a:r>
            <a:br>
              <a:rPr lang="en" sz="1800">
                <a:solidFill>
                  <a:schemeClr val="lt1"/>
                </a:solidFill>
                <a:latin typeface="Arial"/>
                <a:ea typeface="Arial"/>
                <a:cs typeface="Arial"/>
                <a:sym typeface="Arial"/>
              </a:rPr>
            </a:br>
            <a:r>
              <a:rPr lang="en" sz="1800">
                <a:solidFill>
                  <a:schemeClr val="lt1"/>
                </a:solidFill>
                <a:latin typeface="Roboto Mono"/>
                <a:ea typeface="Roboto Mono"/>
                <a:cs typeface="Roboto Mono"/>
                <a:sym typeface="Roboto Mono"/>
              </a:rPr>
              <a:t>amass enum -d example.com</a:t>
            </a:r>
            <a:endParaRPr sz="1800">
              <a:solidFill>
                <a:schemeClr val="lt1"/>
              </a:solidFill>
              <a:latin typeface="Arial"/>
              <a:ea typeface="Arial"/>
              <a:cs typeface="Arial"/>
              <a:sym typeface="Arial"/>
            </a:endParaRPr>
          </a:p>
          <a:p>
            <a:pPr indent="-342900" lvl="1" marL="914400" rtl="0" algn="l">
              <a:lnSpc>
                <a:spcPct val="115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Website:</a:t>
            </a:r>
            <a:r>
              <a:rPr lang="en" sz="1800">
                <a:solidFill>
                  <a:schemeClr val="lt1"/>
                </a:solidFill>
                <a:uFill>
                  <a:noFill/>
                </a:uFill>
                <a:latin typeface="Arial"/>
                <a:ea typeface="Arial"/>
                <a:cs typeface="Arial"/>
                <a:sym typeface="Arial"/>
                <a:hlinkClick r:id="rId3">
                  <a:extLst>
                    <a:ext uri="{A12FA001-AC4F-418D-AE19-62706E023703}">
                      <ahyp:hlinkClr val="tx"/>
                    </a:ext>
                  </a:extLst>
                </a:hlinkClick>
              </a:rPr>
              <a:t> </a:t>
            </a:r>
            <a:r>
              <a:rPr lang="en" sz="1800" u="sng">
                <a:solidFill>
                  <a:schemeClr val="lt1"/>
                </a:solidFill>
                <a:latin typeface="Arial"/>
                <a:ea typeface="Arial"/>
                <a:cs typeface="Arial"/>
                <a:sym typeface="Arial"/>
                <a:hlinkClick r:id="rId4">
                  <a:extLst>
                    <a:ext uri="{A12FA001-AC4F-418D-AE19-62706E023703}">
                      <ahyp:hlinkClr val="tx"/>
                    </a:ext>
                  </a:extLst>
                </a:hlinkClick>
              </a:rPr>
              <a:t>VirusTotal</a:t>
            </a:r>
            <a:r>
              <a:rPr lang="en" sz="1800">
                <a:solidFill>
                  <a:schemeClr val="lt1"/>
                </a:solidFill>
                <a:latin typeface="Arial"/>
                <a:ea typeface="Arial"/>
                <a:cs typeface="Arial"/>
                <a:sym typeface="Arial"/>
              </a:rPr>
              <a:t> (for discovering subdomains via DNS records)</a:t>
            </a:r>
            <a:endParaRPr b="1" sz="24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Enumeration of Network Services</a:t>
            </a:r>
            <a:endParaRPr sz="3600"/>
          </a:p>
        </p:txBody>
      </p:sp>
      <p:sp>
        <p:nvSpPr>
          <p:cNvPr id="187" name="Google Shape;187;p40"/>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Enumeration of network services involves the process of identifying active services running on a network, such as web servers, FTP servers, email servers, and other types of networked applications. This is typically done by scanning for open ports and then probing these ports to determine what services are running and what versions of the software are in use. This step is crucial in both network administration for security assessment and penetration testing to identify potential vulnerabilities.</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41"/>
          <p:cNvSpPr txBox="1"/>
          <p:nvPr>
            <p:ph type="title"/>
          </p:nvPr>
        </p:nvSpPr>
        <p:spPr>
          <a:xfrm>
            <a:off x="490250" y="526350"/>
            <a:ext cx="81039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Examples</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chemeClr val="dk1"/>
              </a:buClr>
              <a:buSzPts val="1600"/>
              <a:buFont typeface="Arial"/>
              <a:buAutoNum type="arabicPeriod"/>
            </a:pPr>
            <a:r>
              <a:rPr b="1" lang="en" sz="1600">
                <a:latin typeface="Arial"/>
                <a:ea typeface="Arial"/>
                <a:cs typeface="Arial"/>
                <a:sym typeface="Arial"/>
              </a:rPr>
              <a:t>Port Scanning</a:t>
            </a:r>
            <a:r>
              <a:rPr lang="en" sz="1600">
                <a:latin typeface="Arial"/>
                <a:ea typeface="Arial"/>
                <a:cs typeface="Arial"/>
                <a:sym typeface="Arial"/>
              </a:rPr>
              <a:t>:</a:t>
            </a:r>
            <a:endParaRPr sz="1600">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Example: Scanning a network using Nmap reveals that ports 22 (SSH), 80 (HTTP), and 443 (HTTPS) are open on a server, indicating that these services are running.</a:t>
            </a:r>
            <a:endParaRPr sz="1600">
              <a:solidFill>
                <a:schemeClr val="lt1"/>
              </a:solidFill>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Example: A network scan shows that port 3306 (MySQL) is open on a database server, providing insight into the services that could be targeted or secured.</a:t>
            </a:r>
            <a:endParaRPr sz="1600">
              <a:solidFill>
                <a:schemeClr val="lt1"/>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AutoNum type="arabicPeriod"/>
            </a:pPr>
            <a:r>
              <a:rPr b="1" lang="en" sz="1600">
                <a:solidFill>
                  <a:srgbClr val="000000"/>
                </a:solidFill>
                <a:latin typeface="Arial"/>
                <a:ea typeface="Arial"/>
                <a:cs typeface="Arial"/>
                <a:sym typeface="Arial"/>
              </a:rPr>
              <a:t>Service Version Detection</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Example: Using Nmap with version detection (</a:t>
            </a:r>
            <a:r>
              <a:rPr lang="en" sz="1600">
                <a:solidFill>
                  <a:schemeClr val="lt1"/>
                </a:solidFill>
                <a:latin typeface="Roboto Mono"/>
                <a:ea typeface="Roboto Mono"/>
                <a:cs typeface="Roboto Mono"/>
                <a:sym typeface="Roboto Mono"/>
              </a:rPr>
              <a:t>-sV</a:t>
            </a:r>
            <a:r>
              <a:rPr lang="en" sz="1600">
                <a:solidFill>
                  <a:schemeClr val="lt1"/>
                </a:solidFill>
                <a:latin typeface="Arial"/>
                <a:ea typeface="Arial"/>
                <a:cs typeface="Arial"/>
                <a:sym typeface="Arial"/>
              </a:rPr>
              <a:t>), it is identified that the HTTP service on port 80 is running Apache 2.4.41.</a:t>
            </a:r>
            <a:endParaRPr sz="1600">
              <a:solidFill>
                <a:schemeClr val="lt1"/>
              </a:solidFill>
              <a:latin typeface="Arial"/>
              <a:ea typeface="Arial"/>
              <a:cs typeface="Arial"/>
              <a:sym typeface="Arial"/>
            </a:endParaRPr>
          </a:p>
          <a:p>
            <a:pPr indent="-330200" lvl="1" marL="914400" rtl="0" algn="l">
              <a:lnSpc>
                <a:spcPct val="115000"/>
              </a:lnSpc>
              <a:spcBef>
                <a:spcPts val="0"/>
              </a:spcBef>
              <a:spcAft>
                <a:spcPts val="0"/>
              </a:spcAft>
              <a:buClr>
                <a:schemeClr val="lt1"/>
              </a:buClr>
              <a:buSzPts val="1600"/>
              <a:buFont typeface="Arial"/>
              <a:buChar char="○"/>
            </a:pPr>
            <a:r>
              <a:rPr lang="en" sz="1600">
                <a:solidFill>
                  <a:schemeClr val="lt1"/>
                </a:solidFill>
                <a:latin typeface="Arial"/>
                <a:ea typeface="Arial"/>
                <a:cs typeface="Arial"/>
                <a:sym typeface="Arial"/>
              </a:rPr>
              <a:t>Example: A version scan reveals that the SSH service on port 22 is running OpenSSH 7.9, which can then be checked for known vulnerabilities.</a:t>
            </a:r>
            <a:endParaRPr b="1" sz="2300">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2"/>
          <p:cNvSpPr txBox="1"/>
          <p:nvPr>
            <p:ph type="title"/>
          </p:nvPr>
        </p:nvSpPr>
        <p:spPr>
          <a:xfrm>
            <a:off x="490250" y="526350"/>
            <a:ext cx="81039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Techniques and Tools/Websites</a:t>
            </a:r>
            <a:endParaRPr b="1" sz="1600">
              <a:solidFill>
                <a:srgbClr val="000000"/>
              </a:solidFill>
              <a:latin typeface="Arial"/>
              <a:ea typeface="Arial"/>
              <a:cs typeface="Arial"/>
              <a:sym typeface="Arial"/>
            </a:endParaRPr>
          </a:p>
          <a:p>
            <a:pPr indent="-323850" lvl="0" marL="457200" rtl="0" algn="l">
              <a:lnSpc>
                <a:spcPct val="115000"/>
              </a:lnSpc>
              <a:spcBef>
                <a:spcPts val="120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Port Scanning</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b="1" lang="en" sz="1500">
                <a:solidFill>
                  <a:schemeClr val="lt1"/>
                </a:solidFill>
                <a:latin typeface="Arial"/>
                <a:ea typeface="Arial"/>
                <a:cs typeface="Arial"/>
                <a:sym typeface="Arial"/>
              </a:rPr>
              <a:t>Techniques</a:t>
            </a:r>
            <a:r>
              <a:rPr lang="en" sz="1500">
                <a:solidFill>
                  <a:schemeClr val="lt1"/>
                </a:solidFill>
                <a:latin typeface="Arial"/>
                <a:ea typeface="Arial"/>
                <a:cs typeface="Arial"/>
                <a:sym typeface="Arial"/>
              </a:rPr>
              <a:t>: Scanning a network for open ports to identify active services.</a:t>
            </a:r>
            <a:endParaRPr sz="1500">
              <a:solidFill>
                <a:schemeClr val="lt1"/>
              </a:solidFill>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b="1" lang="en" sz="1500">
                <a:solidFill>
                  <a:schemeClr val="lt1"/>
                </a:solidFill>
                <a:latin typeface="Arial"/>
                <a:ea typeface="Arial"/>
                <a:cs typeface="Arial"/>
                <a:sym typeface="Arial"/>
              </a:rPr>
              <a:t>Tools/Websites</a:t>
            </a:r>
            <a:r>
              <a:rPr lang="en" sz="1500">
                <a:solidFill>
                  <a:schemeClr val="lt1"/>
                </a:solidFill>
                <a:latin typeface="Arial"/>
                <a:ea typeface="Arial"/>
                <a:cs typeface="Arial"/>
                <a:sym typeface="Arial"/>
              </a:rPr>
              <a:t>:</a:t>
            </a:r>
            <a:endParaRPr sz="1500">
              <a:solidFill>
                <a:schemeClr val="lt1"/>
              </a:solidFill>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b="1" lang="en" sz="1500">
                <a:solidFill>
                  <a:schemeClr val="lt1"/>
                </a:solidFill>
                <a:latin typeface="Arial"/>
                <a:ea typeface="Arial"/>
                <a:cs typeface="Arial"/>
                <a:sym typeface="Arial"/>
              </a:rPr>
              <a:t>Nmap</a:t>
            </a:r>
            <a:r>
              <a:rPr lang="en" sz="1500">
                <a:solidFill>
                  <a:schemeClr val="lt1"/>
                </a:solidFill>
                <a:latin typeface="Arial"/>
                <a:ea typeface="Arial"/>
                <a:cs typeface="Arial"/>
                <a:sym typeface="Arial"/>
              </a:rPr>
              <a:t>:</a:t>
            </a:r>
            <a:br>
              <a:rPr lang="en" sz="1500">
                <a:solidFill>
                  <a:schemeClr val="lt1"/>
                </a:solidFill>
                <a:latin typeface="Arial"/>
                <a:ea typeface="Arial"/>
                <a:cs typeface="Arial"/>
                <a:sym typeface="Arial"/>
              </a:rPr>
            </a:br>
            <a:r>
              <a:rPr lang="en" sz="1500">
                <a:solidFill>
                  <a:schemeClr val="lt1"/>
                </a:solidFill>
                <a:latin typeface="Roboto Mono"/>
                <a:ea typeface="Roboto Mono"/>
                <a:cs typeface="Roboto Mono"/>
                <a:sym typeface="Roboto Mono"/>
              </a:rPr>
              <a:t>nmap -p 1-65535 example.com</a:t>
            </a:r>
            <a:endParaRPr sz="1500">
              <a:solidFill>
                <a:schemeClr val="lt1"/>
              </a:solidFill>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b="1" lang="en" sz="1500">
                <a:solidFill>
                  <a:schemeClr val="lt1"/>
                </a:solidFill>
                <a:latin typeface="Arial"/>
                <a:ea typeface="Arial"/>
                <a:cs typeface="Arial"/>
                <a:sym typeface="Arial"/>
              </a:rPr>
              <a:t>Masscan</a:t>
            </a:r>
            <a:r>
              <a:rPr lang="en" sz="1500">
                <a:solidFill>
                  <a:schemeClr val="lt1"/>
                </a:solidFill>
                <a:latin typeface="Arial"/>
                <a:ea typeface="Arial"/>
                <a:cs typeface="Arial"/>
                <a:sym typeface="Arial"/>
              </a:rPr>
              <a:t> (for very large networks or fast scans):</a:t>
            </a:r>
            <a:br>
              <a:rPr lang="en" sz="1500">
                <a:solidFill>
                  <a:schemeClr val="lt1"/>
                </a:solidFill>
                <a:latin typeface="Arial"/>
                <a:ea typeface="Arial"/>
                <a:cs typeface="Arial"/>
                <a:sym typeface="Arial"/>
              </a:rPr>
            </a:br>
            <a:r>
              <a:rPr lang="en" sz="1500">
                <a:solidFill>
                  <a:schemeClr val="lt1"/>
                </a:solidFill>
                <a:latin typeface="Roboto Mono"/>
                <a:ea typeface="Roboto Mono"/>
                <a:cs typeface="Roboto Mono"/>
                <a:sym typeface="Roboto Mono"/>
              </a:rPr>
              <a:t>masscan -p1-65535 192.168.1.0/24</a:t>
            </a:r>
            <a:endParaRPr sz="1500">
              <a:solidFill>
                <a:schemeClr val="lt1"/>
              </a:solidFill>
              <a:latin typeface="Arial"/>
              <a:ea typeface="Arial"/>
              <a:cs typeface="Arial"/>
              <a:sym typeface="Arial"/>
            </a:endParaRPr>
          </a:p>
          <a:p>
            <a:pPr indent="-323850" lvl="0" marL="457200" rtl="0" algn="l">
              <a:lnSpc>
                <a:spcPct val="115000"/>
              </a:lnSpc>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Service Version Detection</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b="1" lang="en" sz="1500">
                <a:solidFill>
                  <a:schemeClr val="lt1"/>
                </a:solidFill>
                <a:latin typeface="Arial"/>
                <a:ea typeface="Arial"/>
                <a:cs typeface="Arial"/>
                <a:sym typeface="Arial"/>
              </a:rPr>
              <a:t>Techniques</a:t>
            </a:r>
            <a:r>
              <a:rPr lang="en" sz="1500">
                <a:solidFill>
                  <a:schemeClr val="lt1"/>
                </a:solidFill>
                <a:latin typeface="Arial"/>
                <a:ea typeface="Arial"/>
                <a:cs typeface="Arial"/>
                <a:sym typeface="Arial"/>
              </a:rPr>
              <a:t>: Scanning open ports to detect the software and version running on those ports.</a:t>
            </a:r>
            <a:endParaRPr sz="1500">
              <a:solidFill>
                <a:schemeClr val="lt1"/>
              </a:solidFill>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b="1" lang="en" sz="1500">
                <a:solidFill>
                  <a:schemeClr val="lt1"/>
                </a:solidFill>
                <a:latin typeface="Arial"/>
                <a:ea typeface="Arial"/>
                <a:cs typeface="Arial"/>
                <a:sym typeface="Arial"/>
              </a:rPr>
              <a:t>Tools/Websites</a:t>
            </a:r>
            <a:r>
              <a:rPr lang="en" sz="1500">
                <a:solidFill>
                  <a:schemeClr val="lt1"/>
                </a:solidFill>
                <a:latin typeface="Arial"/>
                <a:ea typeface="Arial"/>
                <a:cs typeface="Arial"/>
                <a:sym typeface="Arial"/>
              </a:rPr>
              <a:t>:</a:t>
            </a:r>
            <a:endParaRPr sz="1500">
              <a:solidFill>
                <a:schemeClr val="lt1"/>
              </a:solidFill>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b="1" lang="en" sz="1500">
                <a:solidFill>
                  <a:schemeClr val="lt1"/>
                </a:solidFill>
                <a:latin typeface="Arial"/>
                <a:ea typeface="Arial"/>
                <a:cs typeface="Arial"/>
                <a:sym typeface="Arial"/>
              </a:rPr>
              <a:t>Nmap with version detection</a:t>
            </a:r>
            <a:r>
              <a:rPr lang="en" sz="1500">
                <a:solidFill>
                  <a:schemeClr val="lt1"/>
                </a:solidFill>
                <a:latin typeface="Arial"/>
                <a:ea typeface="Arial"/>
                <a:cs typeface="Arial"/>
                <a:sym typeface="Arial"/>
              </a:rPr>
              <a:t>:</a:t>
            </a:r>
            <a:br>
              <a:rPr lang="en" sz="1500">
                <a:solidFill>
                  <a:schemeClr val="lt1"/>
                </a:solidFill>
                <a:latin typeface="Arial"/>
                <a:ea typeface="Arial"/>
                <a:cs typeface="Arial"/>
                <a:sym typeface="Arial"/>
              </a:rPr>
            </a:br>
            <a:r>
              <a:rPr lang="en" sz="1500">
                <a:solidFill>
                  <a:schemeClr val="lt1"/>
                </a:solidFill>
                <a:latin typeface="Roboto Mono"/>
                <a:ea typeface="Roboto Mono"/>
                <a:cs typeface="Roboto Mono"/>
                <a:sym typeface="Roboto Mono"/>
              </a:rPr>
              <a:t>nmap -sV example.com</a:t>
            </a:r>
            <a:endParaRPr sz="1500">
              <a:solidFill>
                <a:schemeClr val="lt1"/>
              </a:solidFill>
              <a:latin typeface="Arial"/>
              <a:ea typeface="Arial"/>
              <a:cs typeface="Arial"/>
              <a:sym typeface="Arial"/>
            </a:endParaRPr>
          </a:p>
          <a:p>
            <a:pPr indent="-298450" lvl="1" marL="914400" rtl="0" algn="l">
              <a:lnSpc>
                <a:spcPct val="115000"/>
              </a:lnSpc>
              <a:spcBef>
                <a:spcPts val="0"/>
              </a:spcBef>
              <a:spcAft>
                <a:spcPts val="0"/>
              </a:spcAft>
              <a:buClr>
                <a:schemeClr val="lt1"/>
              </a:buClr>
              <a:buSzPts val="1100"/>
              <a:buFont typeface="Arial"/>
              <a:buChar char="○"/>
            </a:pPr>
            <a:r>
              <a:rPr b="1" lang="en" sz="1500">
                <a:solidFill>
                  <a:schemeClr val="lt1"/>
                </a:solidFill>
                <a:latin typeface="Arial"/>
                <a:ea typeface="Arial"/>
                <a:cs typeface="Arial"/>
                <a:sym typeface="Arial"/>
              </a:rPr>
              <a:t>Banner Grabbing with Netc</a:t>
            </a:r>
            <a:r>
              <a:rPr b="1" lang="en" sz="1300">
                <a:solidFill>
                  <a:schemeClr val="lt1"/>
                </a:solidFill>
                <a:latin typeface="Arial"/>
                <a:ea typeface="Arial"/>
                <a:cs typeface="Arial"/>
                <a:sym typeface="Arial"/>
              </a:rPr>
              <a:t>at</a:t>
            </a:r>
            <a:r>
              <a:rPr lang="en" sz="1300">
                <a:solidFill>
                  <a:schemeClr val="lt1"/>
                </a:solidFill>
                <a:latin typeface="Arial"/>
                <a:ea typeface="Arial"/>
                <a:cs typeface="Arial"/>
                <a:sym typeface="Arial"/>
              </a:rPr>
              <a:t>:</a:t>
            </a:r>
            <a:br>
              <a:rPr lang="en" sz="1300">
                <a:solidFill>
                  <a:schemeClr val="lt1"/>
                </a:solidFill>
                <a:latin typeface="Arial"/>
                <a:ea typeface="Arial"/>
                <a:cs typeface="Arial"/>
                <a:sym typeface="Arial"/>
              </a:rPr>
            </a:br>
            <a:r>
              <a:rPr lang="en" sz="1300">
                <a:solidFill>
                  <a:schemeClr val="lt1"/>
                </a:solidFill>
                <a:latin typeface="Roboto Mono"/>
                <a:ea typeface="Roboto Mono"/>
                <a:cs typeface="Roboto Mono"/>
                <a:sym typeface="Roboto Mono"/>
              </a:rPr>
              <a:t>nc -v example.com 80</a:t>
            </a:r>
            <a:endParaRPr b="1" sz="200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descr="White cloud in front of dark blue star-filled sky" id="202" name="Google Shape;202;p43"/>
          <p:cNvPicPr preferRelativeResize="0"/>
          <p:nvPr/>
        </p:nvPicPr>
        <p:blipFill rotWithShape="1">
          <a:blip r:embed="rId3">
            <a:alphaModFix/>
          </a:blip>
          <a:srcRect b="17067" l="0" r="1719" t="0"/>
          <a:stretch/>
        </p:blipFill>
        <p:spPr>
          <a:xfrm>
            <a:off x="0" y="0"/>
            <a:ext cx="9144001" cy="5143500"/>
          </a:xfrm>
          <a:prstGeom prst="rect">
            <a:avLst/>
          </a:prstGeom>
          <a:noFill/>
          <a:ln>
            <a:noFill/>
          </a:ln>
        </p:spPr>
      </p:pic>
      <p:sp>
        <p:nvSpPr>
          <p:cNvPr id="203" name="Google Shape;203;p4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Any Questions?</a:t>
            </a:r>
            <a:endParaRPr sz="6000"/>
          </a:p>
        </p:txBody>
      </p:sp>
      <p:sp>
        <p:nvSpPr>
          <p:cNvPr id="204" name="Google Shape;204;p4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M.Bilal</a:t>
            </a:r>
            <a:endParaRPr/>
          </a:p>
        </p:txBody>
      </p:sp>
      <p:cxnSp>
        <p:nvCxnSpPr>
          <p:cNvPr id="205" name="Google Shape;205;p43"/>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Topic</a:t>
            </a:r>
            <a:endParaRPr sz="3600"/>
          </a:p>
        </p:txBody>
      </p:sp>
      <p:sp>
        <p:nvSpPr>
          <p:cNvPr id="113" name="Google Shape;113;p26"/>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lnSpc>
                <a:spcPct val="171428"/>
              </a:lnSpc>
              <a:spcBef>
                <a:spcPts val="0"/>
              </a:spcBef>
              <a:spcAft>
                <a:spcPts val="0"/>
              </a:spcAft>
              <a:buNone/>
            </a:pPr>
            <a:r>
              <a:rPr lang="en" sz="1850">
                <a:solidFill>
                  <a:srgbClr val="676767"/>
                </a:solidFill>
                <a:highlight>
                  <a:srgbClr val="FFFFFF"/>
                </a:highlight>
                <a:latin typeface="Calibri"/>
                <a:ea typeface="Calibri"/>
                <a:cs typeface="Calibri"/>
                <a:sym typeface="Calibri"/>
              </a:rPr>
              <a:t>Email and Domain Information Gathering</a:t>
            </a:r>
            <a:endParaRPr sz="1850">
              <a:solidFill>
                <a:srgbClr val="676767"/>
              </a:solidFill>
              <a:highlight>
                <a:srgbClr val="FFFFFF"/>
              </a:highlight>
              <a:latin typeface="Calibri"/>
              <a:ea typeface="Calibri"/>
              <a:cs typeface="Calibri"/>
              <a:sym typeface="Calibri"/>
            </a:endParaRPr>
          </a:p>
          <a:p>
            <a:pPr indent="0" lvl="0" marL="0" rtl="0" algn="l">
              <a:lnSpc>
                <a:spcPct val="171428"/>
              </a:lnSpc>
              <a:spcBef>
                <a:spcPts val="0"/>
              </a:spcBef>
              <a:spcAft>
                <a:spcPts val="0"/>
              </a:spcAft>
              <a:buNone/>
            </a:pPr>
            <a:r>
              <a:rPr lang="en" sz="1850">
                <a:solidFill>
                  <a:srgbClr val="676767"/>
                </a:solidFill>
                <a:highlight>
                  <a:srgbClr val="FFFFFF"/>
                </a:highlight>
                <a:latin typeface="Calibri"/>
                <a:ea typeface="Calibri"/>
                <a:cs typeface="Calibri"/>
                <a:sym typeface="Calibri"/>
              </a:rPr>
              <a:t>- Metadata Analysis</a:t>
            </a:r>
            <a:endParaRPr sz="1850">
              <a:solidFill>
                <a:srgbClr val="676767"/>
              </a:solidFill>
              <a:highlight>
                <a:srgbClr val="FFFFFF"/>
              </a:highlight>
              <a:latin typeface="Calibri"/>
              <a:ea typeface="Calibri"/>
              <a:cs typeface="Calibri"/>
              <a:sym typeface="Calibri"/>
            </a:endParaRPr>
          </a:p>
          <a:p>
            <a:pPr indent="0" lvl="0" marL="0" rtl="0" algn="l">
              <a:lnSpc>
                <a:spcPct val="171428"/>
              </a:lnSpc>
              <a:spcBef>
                <a:spcPts val="0"/>
              </a:spcBef>
              <a:spcAft>
                <a:spcPts val="0"/>
              </a:spcAft>
              <a:buNone/>
            </a:pPr>
            <a:r>
              <a:rPr lang="en" sz="1850">
                <a:solidFill>
                  <a:srgbClr val="676767"/>
                </a:solidFill>
                <a:highlight>
                  <a:srgbClr val="FFFFFF"/>
                </a:highlight>
                <a:latin typeface="Calibri"/>
                <a:ea typeface="Calibri"/>
                <a:cs typeface="Calibri"/>
                <a:sym typeface="Calibri"/>
              </a:rPr>
              <a:t>WHOIS Data and Domain Ownership</a:t>
            </a:r>
            <a:endParaRPr sz="1850">
              <a:solidFill>
                <a:srgbClr val="676767"/>
              </a:solidFill>
              <a:highlight>
                <a:srgbClr val="FFFFFF"/>
              </a:highlight>
              <a:latin typeface="Calibri"/>
              <a:ea typeface="Calibri"/>
              <a:cs typeface="Calibri"/>
              <a:sym typeface="Calibri"/>
            </a:endParaRPr>
          </a:p>
          <a:p>
            <a:pPr indent="0" lvl="0" marL="0" rtl="0" algn="l">
              <a:lnSpc>
                <a:spcPct val="171428"/>
              </a:lnSpc>
              <a:spcBef>
                <a:spcPts val="0"/>
              </a:spcBef>
              <a:spcAft>
                <a:spcPts val="0"/>
              </a:spcAft>
              <a:buNone/>
            </a:pPr>
            <a:r>
              <a:rPr lang="en" sz="1850">
                <a:solidFill>
                  <a:srgbClr val="676767"/>
                </a:solidFill>
                <a:highlight>
                  <a:srgbClr val="FFFFFF"/>
                </a:highlight>
                <a:latin typeface="Calibri"/>
                <a:ea typeface="Calibri"/>
                <a:cs typeface="Calibri"/>
                <a:sym typeface="Calibri"/>
              </a:rPr>
              <a:t>- DNS Enumeration</a:t>
            </a:r>
            <a:endParaRPr sz="1850">
              <a:solidFill>
                <a:srgbClr val="676767"/>
              </a:solidFill>
              <a:highlight>
                <a:srgbClr val="FFFFFF"/>
              </a:highlight>
              <a:latin typeface="Calibri"/>
              <a:ea typeface="Calibri"/>
              <a:cs typeface="Calibri"/>
              <a:sym typeface="Calibri"/>
            </a:endParaRPr>
          </a:p>
          <a:p>
            <a:pPr indent="0" lvl="0" marL="0" rtl="0" algn="l">
              <a:lnSpc>
                <a:spcPct val="171428"/>
              </a:lnSpc>
              <a:spcBef>
                <a:spcPts val="0"/>
              </a:spcBef>
              <a:spcAft>
                <a:spcPts val="0"/>
              </a:spcAft>
              <a:buNone/>
            </a:pPr>
            <a:r>
              <a:rPr lang="en" sz="1850">
                <a:solidFill>
                  <a:srgbClr val="676767"/>
                </a:solidFill>
                <a:highlight>
                  <a:srgbClr val="FFFFFF"/>
                </a:highlight>
                <a:latin typeface="Calibri"/>
                <a:ea typeface="Calibri"/>
                <a:cs typeface="Calibri"/>
                <a:sym typeface="Calibri"/>
              </a:rPr>
              <a:t>Enumeration of Network Services</a:t>
            </a:r>
            <a:endParaRPr sz="1850">
              <a:solidFill>
                <a:srgbClr val="676767"/>
              </a:solidFill>
              <a:highlight>
                <a:srgbClr val="FFFFFF"/>
              </a:highlight>
              <a:latin typeface="Calibri"/>
              <a:ea typeface="Calibri"/>
              <a:cs typeface="Calibri"/>
              <a:sym typeface="Calibri"/>
            </a:endParaRPr>
          </a:p>
          <a:p>
            <a:pPr indent="0" lvl="0" marL="0" rtl="0" algn="l">
              <a:lnSpc>
                <a:spcPct val="171428"/>
              </a:lnSpc>
              <a:spcBef>
                <a:spcPts val="0"/>
              </a:spcBef>
              <a:spcAft>
                <a:spcPts val="0"/>
              </a:spcAft>
              <a:buNone/>
            </a:pPr>
            <a:r>
              <a:rPr lang="en" sz="1850">
                <a:solidFill>
                  <a:srgbClr val="676767"/>
                </a:solidFill>
                <a:highlight>
                  <a:srgbClr val="FFFFFF"/>
                </a:highlight>
                <a:latin typeface="Calibri"/>
                <a:ea typeface="Calibri"/>
                <a:cs typeface="Calibri"/>
                <a:sym typeface="Calibri"/>
              </a:rPr>
              <a:t>Hands-on Practice with an Information Gathering</a:t>
            </a:r>
            <a:endParaRPr sz="1850">
              <a:solidFill>
                <a:srgbClr val="676767"/>
              </a:solidFill>
              <a:highlight>
                <a:srgbClr val="FFFFFF"/>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Email &amp; Domain Information Gathering</a:t>
            </a:r>
            <a:endParaRPr sz="3600"/>
          </a:p>
        </p:txBody>
      </p:sp>
      <p:sp>
        <p:nvSpPr>
          <p:cNvPr id="119" name="Google Shape;119;p27"/>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Email and domain information gathering involves collecting data about email addresses, domains, and associated entities. This can include information such as ownership details, registration dates, server locations, and security configurations.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490250" y="526350"/>
            <a:ext cx="81039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000000"/>
                </a:solidFill>
                <a:latin typeface="Arial"/>
                <a:ea typeface="Arial"/>
                <a:cs typeface="Arial"/>
                <a:sym typeface="Arial"/>
              </a:rPr>
              <a:t>Examples</a:t>
            </a:r>
            <a:endParaRPr b="1" sz="1800">
              <a:solidFill>
                <a:srgbClr val="000000"/>
              </a:solidFill>
              <a:latin typeface="Arial"/>
              <a:ea typeface="Arial"/>
              <a:cs typeface="Arial"/>
              <a:sym typeface="Arial"/>
            </a:endParaRPr>
          </a:p>
          <a:p>
            <a:pPr indent="-342900" lvl="0" marL="457200" rtl="0" algn="l">
              <a:lnSpc>
                <a:spcPct val="115000"/>
              </a:lnSpc>
              <a:spcBef>
                <a:spcPts val="1200"/>
              </a:spcBef>
              <a:spcAft>
                <a:spcPts val="0"/>
              </a:spcAft>
              <a:buClr>
                <a:srgbClr val="000000"/>
              </a:buClr>
              <a:buSzPts val="1800"/>
              <a:buFont typeface="Arial"/>
              <a:buAutoNum type="arabicPeriod"/>
            </a:pPr>
            <a:r>
              <a:rPr b="1" lang="en" sz="1800">
                <a:solidFill>
                  <a:srgbClr val="000000"/>
                </a:solidFill>
                <a:latin typeface="Arial"/>
                <a:ea typeface="Arial"/>
                <a:cs typeface="Arial"/>
                <a:sym typeface="Arial"/>
              </a:rPr>
              <a:t>WHOIS Lookup</a:t>
            </a:r>
            <a:r>
              <a:rPr lang="en" sz="1800">
                <a:solidFill>
                  <a:srgbClr val="000000"/>
                </a:solidFill>
                <a:latin typeface="Arial"/>
                <a:ea typeface="Arial"/>
                <a:cs typeface="Arial"/>
                <a:sym typeface="Arial"/>
              </a:rPr>
              <a:t>:</a:t>
            </a:r>
            <a:endParaRPr sz="1800">
              <a:solidFill>
                <a:srgbClr val="000000"/>
              </a:solidFill>
              <a:latin typeface="Arial"/>
              <a:ea typeface="Arial"/>
              <a:cs typeface="Arial"/>
              <a:sym typeface="Arial"/>
            </a:endParaRPr>
          </a:p>
          <a:p>
            <a:pPr indent="-342900" lvl="1" marL="914400" rtl="0" algn="l">
              <a:lnSpc>
                <a:spcPct val="115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Example: Performing a WHOIS lookup on </a:t>
            </a:r>
            <a:r>
              <a:rPr lang="en" sz="1800">
                <a:solidFill>
                  <a:schemeClr val="lt1"/>
                </a:solidFill>
                <a:latin typeface="Roboto Mono"/>
                <a:ea typeface="Roboto Mono"/>
                <a:cs typeface="Roboto Mono"/>
                <a:sym typeface="Roboto Mono"/>
              </a:rPr>
              <a:t>example.com</a:t>
            </a:r>
            <a:r>
              <a:rPr lang="en" sz="1800">
                <a:solidFill>
                  <a:schemeClr val="lt1"/>
                </a:solidFill>
                <a:latin typeface="Arial"/>
                <a:ea typeface="Arial"/>
                <a:cs typeface="Arial"/>
                <a:sym typeface="Arial"/>
              </a:rPr>
              <a:t> to find out the registrant's contact information, registration date, and expiration date.</a:t>
            </a:r>
            <a:endParaRPr sz="1800">
              <a:solidFill>
                <a:schemeClr val="lt1"/>
              </a:solidFill>
              <a:latin typeface="Arial"/>
              <a:ea typeface="Arial"/>
              <a:cs typeface="Arial"/>
              <a:sym typeface="Arial"/>
            </a:endParaRPr>
          </a:p>
          <a:p>
            <a:pPr indent="-342900" lvl="0" marL="457200" rtl="0" algn="l">
              <a:lnSpc>
                <a:spcPct val="115000"/>
              </a:lnSpc>
              <a:spcBef>
                <a:spcPts val="0"/>
              </a:spcBef>
              <a:spcAft>
                <a:spcPts val="0"/>
              </a:spcAft>
              <a:buClr>
                <a:srgbClr val="000000"/>
              </a:buClr>
              <a:buSzPts val="1800"/>
              <a:buFont typeface="Arial"/>
              <a:buAutoNum type="arabicPeriod"/>
            </a:pPr>
            <a:r>
              <a:rPr b="1" lang="en" sz="1800">
                <a:solidFill>
                  <a:srgbClr val="000000"/>
                </a:solidFill>
                <a:latin typeface="Arial"/>
                <a:ea typeface="Arial"/>
                <a:cs typeface="Arial"/>
                <a:sym typeface="Arial"/>
              </a:rPr>
              <a:t>DNS Records Analysis</a:t>
            </a:r>
            <a:r>
              <a:rPr lang="en" sz="1800">
                <a:solidFill>
                  <a:srgbClr val="000000"/>
                </a:solidFill>
                <a:latin typeface="Arial"/>
                <a:ea typeface="Arial"/>
                <a:cs typeface="Arial"/>
                <a:sym typeface="Arial"/>
              </a:rPr>
              <a:t>:</a:t>
            </a:r>
            <a:endParaRPr sz="1800">
              <a:solidFill>
                <a:schemeClr val="lt1"/>
              </a:solidFill>
              <a:latin typeface="Arial"/>
              <a:ea typeface="Arial"/>
              <a:cs typeface="Arial"/>
              <a:sym typeface="Arial"/>
            </a:endParaRPr>
          </a:p>
          <a:p>
            <a:pPr indent="-342900" lvl="1" marL="914400" rtl="0" algn="l">
              <a:lnSpc>
                <a:spcPct val="115000"/>
              </a:lnSpc>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Example: Retrieving the TXT records for </a:t>
            </a:r>
            <a:r>
              <a:rPr lang="en" sz="1800">
                <a:solidFill>
                  <a:schemeClr val="lt1"/>
                </a:solidFill>
                <a:latin typeface="Roboto Mono"/>
                <a:ea typeface="Roboto Mono"/>
                <a:cs typeface="Roboto Mono"/>
                <a:sym typeface="Roboto Mono"/>
              </a:rPr>
              <a:t>example.org</a:t>
            </a:r>
            <a:r>
              <a:rPr lang="en" sz="1800">
                <a:solidFill>
                  <a:schemeClr val="lt1"/>
                </a:solidFill>
                <a:latin typeface="Arial"/>
                <a:ea typeface="Arial"/>
                <a:cs typeface="Arial"/>
                <a:sym typeface="Arial"/>
              </a:rPr>
              <a:t> to identify SPF (Sender Policy Framework) settings that help in preventing email spoofing.</a:t>
            </a:r>
            <a:endParaRPr b="1" sz="51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9"/>
          <p:cNvSpPr txBox="1"/>
          <p:nvPr>
            <p:ph type="title"/>
          </p:nvPr>
        </p:nvSpPr>
        <p:spPr>
          <a:xfrm>
            <a:off x="490250" y="526350"/>
            <a:ext cx="81039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000000"/>
                </a:solidFill>
                <a:latin typeface="Arial"/>
                <a:ea typeface="Arial"/>
                <a:cs typeface="Arial"/>
                <a:sym typeface="Arial"/>
              </a:rPr>
              <a:t>Techniques and Tools/Websites</a:t>
            </a:r>
            <a:endParaRPr b="1" sz="1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500">
                <a:solidFill>
                  <a:srgbClr val="000000"/>
                </a:solidFill>
                <a:latin typeface="Arial"/>
                <a:ea typeface="Arial"/>
                <a:cs typeface="Arial"/>
                <a:sym typeface="Arial"/>
              </a:rPr>
              <a:t>WHOIS Lookup</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lnSpc>
                <a:spcPct val="115000"/>
              </a:lnSpc>
              <a:spcBef>
                <a:spcPts val="1200"/>
              </a:spcBef>
              <a:spcAft>
                <a:spcPts val="0"/>
              </a:spcAft>
              <a:buClr>
                <a:schemeClr val="lt1"/>
              </a:buClr>
              <a:buSzPts val="1500"/>
              <a:buFont typeface="Arial"/>
              <a:buChar char="●"/>
            </a:pPr>
            <a:r>
              <a:rPr b="1" lang="en" sz="1500">
                <a:solidFill>
                  <a:schemeClr val="lt1"/>
                </a:solidFill>
                <a:latin typeface="Arial"/>
                <a:ea typeface="Arial"/>
                <a:cs typeface="Arial"/>
                <a:sym typeface="Arial"/>
              </a:rPr>
              <a:t>Techniques</a:t>
            </a:r>
            <a:r>
              <a:rPr lang="en" sz="1500">
                <a:solidFill>
                  <a:schemeClr val="lt1"/>
                </a:solidFill>
                <a:latin typeface="Arial"/>
                <a:ea typeface="Arial"/>
                <a:cs typeface="Arial"/>
                <a:sym typeface="Arial"/>
              </a:rPr>
              <a:t>: Query WHOIS databases to get domain registration details.</a:t>
            </a:r>
            <a:endParaRPr sz="1500">
              <a:solidFill>
                <a:schemeClr val="lt1"/>
              </a:solidFill>
              <a:latin typeface="Arial"/>
              <a:ea typeface="Arial"/>
              <a:cs typeface="Arial"/>
              <a:sym typeface="Arial"/>
            </a:endParaRPr>
          </a:p>
          <a:p>
            <a:pPr indent="-323850" lvl="0" marL="457200" rtl="0" algn="l">
              <a:lnSpc>
                <a:spcPct val="115000"/>
              </a:lnSpc>
              <a:spcBef>
                <a:spcPts val="0"/>
              </a:spcBef>
              <a:spcAft>
                <a:spcPts val="0"/>
              </a:spcAft>
              <a:buClr>
                <a:schemeClr val="lt1"/>
              </a:buClr>
              <a:buSzPts val="1500"/>
              <a:buFont typeface="Arial"/>
              <a:buChar char="●"/>
            </a:pPr>
            <a:r>
              <a:rPr b="1" lang="en" sz="1500">
                <a:solidFill>
                  <a:schemeClr val="lt1"/>
                </a:solidFill>
                <a:latin typeface="Arial"/>
                <a:ea typeface="Arial"/>
                <a:cs typeface="Arial"/>
                <a:sym typeface="Arial"/>
              </a:rPr>
              <a:t>Tools/Websites</a:t>
            </a:r>
            <a:r>
              <a:rPr lang="en" sz="1500">
                <a:solidFill>
                  <a:schemeClr val="lt1"/>
                </a:solidFill>
                <a:latin typeface="Arial"/>
                <a:ea typeface="Arial"/>
                <a:cs typeface="Arial"/>
                <a:sym typeface="Arial"/>
              </a:rPr>
              <a:t>:</a:t>
            </a:r>
            <a:endParaRPr sz="1500">
              <a:solidFill>
                <a:schemeClr val="lt1"/>
              </a:solidFill>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Command: </a:t>
            </a:r>
            <a:r>
              <a:rPr lang="en" sz="1500">
                <a:solidFill>
                  <a:schemeClr val="lt1"/>
                </a:solidFill>
                <a:latin typeface="Roboto Mono"/>
                <a:ea typeface="Roboto Mono"/>
                <a:cs typeface="Roboto Mono"/>
                <a:sym typeface="Roboto Mono"/>
              </a:rPr>
              <a:t>whois example.com</a:t>
            </a:r>
            <a:endParaRPr sz="1500">
              <a:solidFill>
                <a:schemeClr val="lt1"/>
              </a:solidFill>
              <a:latin typeface="Roboto Mono"/>
              <a:ea typeface="Roboto Mono"/>
              <a:cs typeface="Roboto Mono"/>
              <a:sym typeface="Roboto Mono"/>
            </a:endParaRPr>
          </a:p>
          <a:p>
            <a:pPr indent="-323850" lvl="1" marL="914400" rtl="0" algn="l">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Website: https://lookup.icann.org/en/lookup</a:t>
            </a:r>
            <a:endParaRPr sz="1500">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rPr b="1" lang="en" sz="1500">
                <a:solidFill>
                  <a:srgbClr val="000000"/>
                </a:solidFill>
                <a:latin typeface="Arial"/>
                <a:ea typeface="Arial"/>
                <a:cs typeface="Arial"/>
                <a:sym typeface="Arial"/>
              </a:rPr>
              <a:t>DNS Records Analysis</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lnSpc>
                <a:spcPct val="115000"/>
              </a:lnSpc>
              <a:spcBef>
                <a:spcPts val="1200"/>
              </a:spcBef>
              <a:spcAft>
                <a:spcPts val="0"/>
              </a:spcAft>
              <a:buClr>
                <a:schemeClr val="lt1"/>
              </a:buClr>
              <a:buSzPts val="1500"/>
              <a:buFont typeface="Arial"/>
              <a:buChar char="●"/>
            </a:pPr>
            <a:r>
              <a:rPr b="1" lang="en" sz="1500">
                <a:solidFill>
                  <a:schemeClr val="lt1"/>
                </a:solidFill>
                <a:latin typeface="Arial"/>
                <a:ea typeface="Arial"/>
                <a:cs typeface="Arial"/>
                <a:sym typeface="Arial"/>
              </a:rPr>
              <a:t>Techniques</a:t>
            </a:r>
            <a:r>
              <a:rPr lang="en" sz="1500">
                <a:solidFill>
                  <a:schemeClr val="lt1"/>
                </a:solidFill>
                <a:latin typeface="Arial"/>
                <a:ea typeface="Arial"/>
                <a:cs typeface="Arial"/>
                <a:sym typeface="Arial"/>
              </a:rPr>
              <a:t>: Use DNS query tools to extract various DNS records like A, MX, NS, TXT, etc.</a:t>
            </a:r>
            <a:endParaRPr sz="1500">
              <a:solidFill>
                <a:schemeClr val="lt1"/>
              </a:solidFill>
              <a:latin typeface="Arial"/>
              <a:ea typeface="Arial"/>
              <a:cs typeface="Arial"/>
              <a:sym typeface="Arial"/>
            </a:endParaRPr>
          </a:p>
          <a:p>
            <a:pPr indent="-323850" lvl="0" marL="457200" rtl="0" algn="l">
              <a:lnSpc>
                <a:spcPct val="115000"/>
              </a:lnSpc>
              <a:spcBef>
                <a:spcPts val="0"/>
              </a:spcBef>
              <a:spcAft>
                <a:spcPts val="0"/>
              </a:spcAft>
              <a:buClr>
                <a:schemeClr val="lt1"/>
              </a:buClr>
              <a:buSzPts val="1500"/>
              <a:buFont typeface="Arial"/>
              <a:buChar char="●"/>
            </a:pPr>
            <a:r>
              <a:rPr b="1" lang="en" sz="1500">
                <a:solidFill>
                  <a:schemeClr val="lt1"/>
                </a:solidFill>
                <a:latin typeface="Arial"/>
                <a:ea typeface="Arial"/>
                <a:cs typeface="Arial"/>
                <a:sym typeface="Arial"/>
              </a:rPr>
              <a:t>Tools/Websites</a:t>
            </a:r>
            <a:r>
              <a:rPr lang="en" sz="1500">
                <a:solidFill>
                  <a:schemeClr val="lt1"/>
                </a:solidFill>
                <a:latin typeface="Arial"/>
                <a:ea typeface="Arial"/>
                <a:cs typeface="Arial"/>
                <a:sym typeface="Arial"/>
              </a:rPr>
              <a:t>:</a:t>
            </a:r>
            <a:endParaRPr sz="1500">
              <a:solidFill>
                <a:schemeClr val="lt1"/>
              </a:solidFill>
              <a:latin typeface="Arial"/>
              <a:ea typeface="Arial"/>
              <a:cs typeface="Arial"/>
              <a:sym typeface="Arial"/>
            </a:endParaRPr>
          </a:p>
          <a:p>
            <a:pPr indent="-323850" lvl="1" marL="914400" rtl="0" algn="l">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Command: </a:t>
            </a:r>
            <a:r>
              <a:rPr lang="en" sz="1500">
                <a:solidFill>
                  <a:schemeClr val="lt1"/>
                </a:solidFill>
                <a:latin typeface="Roboto Mono"/>
                <a:ea typeface="Roboto Mono"/>
                <a:cs typeface="Roboto Mono"/>
                <a:sym typeface="Roboto Mono"/>
              </a:rPr>
              <a:t>dig example.com MX</a:t>
            </a:r>
            <a:endParaRPr sz="1500">
              <a:solidFill>
                <a:schemeClr val="lt1"/>
              </a:solidFill>
              <a:latin typeface="Roboto Mono"/>
              <a:ea typeface="Roboto Mono"/>
              <a:cs typeface="Roboto Mono"/>
              <a:sym typeface="Roboto Mono"/>
            </a:endParaRPr>
          </a:p>
          <a:p>
            <a:pPr indent="-323850" lvl="1" marL="914400" rtl="0" algn="l">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Command: </a:t>
            </a:r>
            <a:r>
              <a:rPr lang="en" sz="1500">
                <a:solidFill>
                  <a:schemeClr val="lt1"/>
                </a:solidFill>
                <a:latin typeface="Roboto Mono"/>
                <a:ea typeface="Roboto Mono"/>
                <a:cs typeface="Roboto Mono"/>
                <a:sym typeface="Roboto Mono"/>
              </a:rPr>
              <a:t>nslookup -type=TXT example.com</a:t>
            </a:r>
            <a:endParaRPr sz="1500">
              <a:solidFill>
                <a:schemeClr val="lt1"/>
              </a:solidFill>
              <a:latin typeface="Roboto Mono"/>
              <a:ea typeface="Roboto Mono"/>
              <a:cs typeface="Roboto Mono"/>
              <a:sym typeface="Roboto Mono"/>
            </a:endParaRPr>
          </a:p>
          <a:p>
            <a:pPr indent="-323850" lvl="1" marL="914400" rtl="0" algn="l">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Website:</a:t>
            </a:r>
            <a:r>
              <a:rPr lang="en" sz="1500">
                <a:solidFill>
                  <a:schemeClr val="lt1"/>
                </a:solidFill>
                <a:uFill>
                  <a:noFill/>
                </a:uFill>
                <a:latin typeface="Arial"/>
                <a:ea typeface="Arial"/>
                <a:cs typeface="Arial"/>
                <a:sym typeface="Arial"/>
                <a:hlinkClick r:id="rId3">
                  <a:extLst>
                    <a:ext uri="{A12FA001-AC4F-418D-AE19-62706E023703}">
                      <ahyp:hlinkClr val="tx"/>
                    </a:ext>
                  </a:extLst>
                </a:hlinkClick>
              </a:rPr>
              <a:t> </a:t>
            </a:r>
            <a:r>
              <a:rPr lang="en" sz="1500" u="sng">
                <a:solidFill>
                  <a:schemeClr val="lt1"/>
                </a:solidFill>
                <a:latin typeface="Arial"/>
                <a:ea typeface="Arial"/>
                <a:cs typeface="Arial"/>
                <a:sym typeface="Arial"/>
                <a:hlinkClick r:id="rId4">
                  <a:extLst>
                    <a:ext uri="{A12FA001-AC4F-418D-AE19-62706E023703}">
                      <ahyp:hlinkClr val="tx"/>
                    </a:ext>
                  </a:extLst>
                </a:hlinkClick>
              </a:rPr>
              <a:t>MXToolbox</a:t>
            </a:r>
            <a:endParaRPr b="1" sz="22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490250" y="526350"/>
            <a:ext cx="81039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400">
                <a:solidFill>
                  <a:srgbClr val="000000"/>
                </a:solidFill>
                <a:latin typeface="Arial"/>
                <a:ea typeface="Arial"/>
                <a:cs typeface="Arial"/>
                <a:sym typeface="Arial"/>
              </a:rPr>
              <a:t>Email Address Search</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chemeClr val="lt1"/>
              </a:buClr>
              <a:buSzPts val="1400"/>
              <a:buFont typeface="Arial"/>
              <a:buChar char="●"/>
            </a:pPr>
            <a:r>
              <a:rPr b="1" lang="en" sz="1400">
                <a:solidFill>
                  <a:schemeClr val="lt1"/>
                </a:solidFill>
                <a:latin typeface="Arial"/>
                <a:ea typeface="Arial"/>
                <a:cs typeface="Arial"/>
                <a:sym typeface="Arial"/>
              </a:rPr>
              <a:t>Techniques</a:t>
            </a:r>
            <a:r>
              <a:rPr lang="en" sz="1400">
                <a:solidFill>
                  <a:schemeClr val="lt1"/>
                </a:solidFill>
                <a:latin typeface="Arial"/>
                <a:ea typeface="Arial"/>
                <a:cs typeface="Arial"/>
                <a:sym typeface="Arial"/>
              </a:rPr>
              <a:t>: Search for email addresses associated with a domain using public databases and search engines.</a:t>
            </a:r>
            <a:endParaRPr sz="1400">
              <a:solidFill>
                <a:schemeClr val="lt1"/>
              </a:solidFill>
              <a:latin typeface="Arial"/>
              <a:ea typeface="Arial"/>
              <a:cs typeface="Arial"/>
              <a:sym typeface="Arial"/>
            </a:endParaRPr>
          </a:p>
          <a:p>
            <a:pPr indent="-317500" lvl="0" marL="457200" rtl="0" algn="l">
              <a:lnSpc>
                <a:spcPct val="115000"/>
              </a:lnSpc>
              <a:spcBef>
                <a:spcPts val="0"/>
              </a:spcBef>
              <a:spcAft>
                <a:spcPts val="0"/>
              </a:spcAft>
              <a:buClr>
                <a:schemeClr val="lt1"/>
              </a:buClr>
              <a:buSzPts val="1400"/>
              <a:buFont typeface="Arial"/>
              <a:buChar char="●"/>
            </a:pPr>
            <a:r>
              <a:rPr b="1" lang="en" sz="1400">
                <a:solidFill>
                  <a:schemeClr val="lt1"/>
                </a:solidFill>
                <a:latin typeface="Arial"/>
                <a:ea typeface="Arial"/>
                <a:cs typeface="Arial"/>
                <a:sym typeface="Arial"/>
              </a:rPr>
              <a:t>Tools/Websites</a:t>
            </a:r>
            <a:r>
              <a:rPr lang="en" sz="1400">
                <a:solidFill>
                  <a:schemeClr val="lt1"/>
                </a:solidFill>
                <a:latin typeface="Arial"/>
                <a:ea typeface="Arial"/>
                <a:cs typeface="Arial"/>
                <a:sym typeface="Arial"/>
              </a:rPr>
              <a:t>:</a:t>
            </a:r>
            <a:endParaRPr sz="1400">
              <a:solidFill>
                <a:schemeClr val="lt1"/>
              </a:solidFill>
              <a:latin typeface="Arial"/>
              <a:ea typeface="Arial"/>
              <a:cs typeface="Arial"/>
              <a:sym typeface="Arial"/>
            </a:endParaRPr>
          </a:p>
          <a:p>
            <a:pPr indent="457200" lvl="0" marL="0" rtl="0" algn="l">
              <a:lnSpc>
                <a:spcPct val="115000"/>
              </a:lnSpc>
              <a:spcBef>
                <a:spcPts val="1200"/>
              </a:spcBef>
              <a:spcAft>
                <a:spcPts val="0"/>
              </a:spcAft>
              <a:buNone/>
            </a:pPr>
            <a:r>
              <a:rPr lang="en" sz="1400">
                <a:solidFill>
                  <a:schemeClr val="lt1"/>
                </a:solidFill>
                <a:latin typeface="Arial"/>
                <a:ea typeface="Arial"/>
                <a:cs typeface="Arial"/>
                <a:sym typeface="Arial"/>
              </a:rPr>
              <a:t>Tool: </a:t>
            </a:r>
            <a:r>
              <a:rPr lang="en" sz="1400">
                <a:solidFill>
                  <a:schemeClr val="lt1"/>
                </a:solidFill>
                <a:latin typeface="Roboto Mono"/>
                <a:ea typeface="Roboto Mono"/>
                <a:cs typeface="Roboto Mono"/>
                <a:sym typeface="Roboto Mono"/>
              </a:rPr>
              <a:t>theHarvester</a:t>
            </a:r>
            <a:br>
              <a:rPr lang="en" sz="1400">
                <a:solidFill>
                  <a:schemeClr val="lt1"/>
                </a:solidFill>
                <a:latin typeface="Arial"/>
                <a:ea typeface="Arial"/>
                <a:cs typeface="Arial"/>
                <a:sym typeface="Arial"/>
              </a:rPr>
            </a:br>
            <a:r>
              <a:rPr lang="en" sz="1400">
                <a:solidFill>
                  <a:schemeClr val="lt1"/>
                </a:solidFill>
                <a:latin typeface="Arial"/>
                <a:ea typeface="Arial"/>
                <a:cs typeface="Arial"/>
                <a:sym typeface="Arial"/>
              </a:rPr>
              <a:t>	</a:t>
            </a:r>
            <a:r>
              <a:rPr lang="en" sz="1400">
                <a:solidFill>
                  <a:schemeClr val="lt1"/>
                </a:solidFill>
                <a:latin typeface="Roboto Mono"/>
                <a:ea typeface="Roboto Mono"/>
                <a:cs typeface="Roboto Mono"/>
                <a:sym typeface="Roboto Mono"/>
              </a:rPr>
              <a:t>theHarvester -d example.com -b google</a:t>
            </a:r>
            <a:endParaRPr sz="1400">
              <a:solidFill>
                <a:schemeClr val="lt1"/>
              </a:solidFill>
              <a:latin typeface="Roboto Mono"/>
              <a:ea typeface="Roboto Mono"/>
              <a:cs typeface="Roboto Mono"/>
              <a:sym typeface="Roboto Mono"/>
            </a:endParaRPr>
          </a:p>
          <a:p>
            <a:pPr indent="457200" lvl="0" marL="457200" rtl="0" algn="l">
              <a:lnSpc>
                <a:spcPct val="115000"/>
              </a:lnSpc>
              <a:spcBef>
                <a:spcPts val="1200"/>
              </a:spcBef>
              <a:spcAft>
                <a:spcPts val="0"/>
              </a:spcAft>
              <a:buNone/>
            </a:pPr>
            <a:r>
              <a:rPr lang="en" sz="1400">
                <a:solidFill>
                  <a:schemeClr val="lt1"/>
                </a:solidFill>
                <a:latin typeface="Arial"/>
                <a:ea typeface="Arial"/>
                <a:cs typeface="Arial"/>
                <a:sym typeface="Arial"/>
              </a:rPr>
              <a:t>Website:</a:t>
            </a:r>
            <a:r>
              <a:rPr lang="en" sz="1400">
                <a:solidFill>
                  <a:schemeClr val="lt1"/>
                </a:solidFill>
                <a:uFill>
                  <a:noFill/>
                </a:uFill>
                <a:latin typeface="Arial"/>
                <a:ea typeface="Arial"/>
                <a:cs typeface="Arial"/>
                <a:sym typeface="Arial"/>
                <a:hlinkClick r:id="rId3">
                  <a:extLst>
                    <a:ext uri="{A12FA001-AC4F-418D-AE19-62706E023703}">
                      <ahyp:hlinkClr val="tx"/>
                    </a:ext>
                  </a:extLst>
                </a:hlinkClick>
              </a:rPr>
              <a:t> </a:t>
            </a:r>
            <a:r>
              <a:rPr lang="en" sz="1400" u="sng">
                <a:solidFill>
                  <a:schemeClr val="lt1"/>
                </a:solidFill>
                <a:latin typeface="Arial"/>
                <a:ea typeface="Arial"/>
                <a:cs typeface="Arial"/>
                <a:sym typeface="Arial"/>
                <a:hlinkClick r:id="rId4">
                  <a:extLst>
                    <a:ext uri="{A12FA001-AC4F-418D-AE19-62706E023703}">
                      <ahyp:hlinkClr val="tx"/>
                    </a:ext>
                  </a:extLst>
                </a:hlinkClick>
              </a:rPr>
              <a:t>Hunter.io</a:t>
            </a:r>
            <a:endParaRPr sz="1400" u="sng">
              <a:solidFill>
                <a:schemeClr val="lt1"/>
              </a:solidFill>
              <a:latin typeface="Arial"/>
              <a:ea typeface="Arial"/>
              <a:cs typeface="Arial"/>
              <a:sym typeface="Arial"/>
            </a:endParaRPr>
          </a:p>
          <a:p>
            <a:pPr indent="0" lvl="0" marL="0" rtl="0" algn="l">
              <a:lnSpc>
                <a:spcPct val="115000"/>
              </a:lnSpc>
              <a:spcBef>
                <a:spcPts val="1200"/>
              </a:spcBef>
              <a:spcAft>
                <a:spcPts val="0"/>
              </a:spcAft>
              <a:buNone/>
            </a:pPr>
            <a:r>
              <a:rPr b="1" lang="en" sz="1400">
                <a:solidFill>
                  <a:srgbClr val="000000"/>
                </a:solidFill>
                <a:latin typeface="Arial"/>
                <a:ea typeface="Arial"/>
                <a:cs typeface="Arial"/>
                <a:sym typeface="Arial"/>
              </a:rPr>
              <a:t>Reverse Email Lookup</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chemeClr val="lt1"/>
              </a:buClr>
              <a:buSzPts val="1400"/>
              <a:buFont typeface="Arial"/>
              <a:buChar char="●"/>
            </a:pPr>
            <a:r>
              <a:rPr b="1" lang="en" sz="1400">
                <a:solidFill>
                  <a:schemeClr val="lt1"/>
                </a:solidFill>
                <a:latin typeface="Arial"/>
                <a:ea typeface="Arial"/>
                <a:cs typeface="Arial"/>
                <a:sym typeface="Arial"/>
              </a:rPr>
              <a:t>Techniques</a:t>
            </a:r>
            <a:r>
              <a:rPr lang="en" sz="1400">
                <a:solidFill>
                  <a:schemeClr val="lt1"/>
                </a:solidFill>
                <a:latin typeface="Arial"/>
                <a:ea typeface="Arial"/>
                <a:cs typeface="Arial"/>
                <a:sym typeface="Arial"/>
              </a:rPr>
              <a:t>: Use reverse lookup tools to find out information about an email address.</a:t>
            </a:r>
            <a:endParaRPr sz="1400">
              <a:solidFill>
                <a:schemeClr val="lt1"/>
              </a:solidFill>
              <a:latin typeface="Arial"/>
              <a:ea typeface="Arial"/>
              <a:cs typeface="Arial"/>
              <a:sym typeface="Arial"/>
            </a:endParaRPr>
          </a:p>
          <a:p>
            <a:pPr indent="-317500" lvl="0" marL="457200" rtl="0" algn="l">
              <a:lnSpc>
                <a:spcPct val="115000"/>
              </a:lnSpc>
              <a:spcBef>
                <a:spcPts val="0"/>
              </a:spcBef>
              <a:spcAft>
                <a:spcPts val="0"/>
              </a:spcAft>
              <a:buClr>
                <a:schemeClr val="lt1"/>
              </a:buClr>
              <a:buSzPts val="1400"/>
              <a:buFont typeface="Arial"/>
              <a:buChar char="●"/>
            </a:pPr>
            <a:r>
              <a:rPr b="1" lang="en" sz="1400">
                <a:solidFill>
                  <a:schemeClr val="lt1"/>
                </a:solidFill>
                <a:latin typeface="Arial"/>
                <a:ea typeface="Arial"/>
                <a:cs typeface="Arial"/>
                <a:sym typeface="Arial"/>
              </a:rPr>
              <a:t>Tools/Websites</a:t>
            </a:r>
            <a:r>
              <a:rPr lang="en" sz="1400">
                <a:solidFill>
                  <a:schemeClr val="lt1"/>
                </a:solidFill>
                <a:latin typeface="Arial"/>
                <a:ea typeface="Arial"/>
                <a:cs typeface="Arial"/>
                <a:sym typeface="Arial"/>
              </a:rPr>
              <a:t>:</a:t>
            </a:r>
            <a:endParaRPr sz="1400">
              <a:solidFill>
                <a:schemeClr val="lt1"/>
              </a:solidFill>
              <a:latin typeface="Arial"/>
              <a:ea typeface="Arial"/>
              <a:cs typeface="Arial"/>
              <a:sym typeface="Arial"/>
            </a:endParaRPr>
          </a:p>
          <a:p>
            <a:pPr indent="0" lvl="0" marL="914400" rtl="0" algn="l">
              <a:lnSpc>
                <a:spcPct val="115000"/>
              </a:lnSpc>
              <a:spcBef>
                <a:spcPts val="1200"/>
              </a:spcBef>
              <a:spcAft>
                <a:spcPts val="0"/>
              </a:spcAft>
              <a:buNone/>
            </a:pPr>
            <a:r>
              <a:rPr lang="en" sz="1400">
                <a:solidFill>
                  <a:schemeClr val="lt1"/>
                </a:solidFill>
                <a:latin typeface="Arial"/>
                <a:ea typeface="Arial"/>
                <a:cs typeface="Arial"/>
                <a:sym typeface="Arial"/>
              </a:rPr>
              <a:t>Website:</a:t>
            </a:r>
            <a:r>
              <a:rPr lang="en" sz="1400">
                <a:solidFill>
                  <a:schemeClr val="lt1"/>
                </a:solidFill>
                <a:uFill>
                  <a:noFill/>
                </a:uFill>
                <a:latin typeface="Arial"/>
                <a:ea typeface="Arial"/>
                <a:cs typeface="Arial"/>
                <a:sym typeface="Arial"/>
                <a:hlinkClick r:id="rId5">
                  <a:extLst>
                    <a:ext uri="{A12FA001-AC4F-418D-AE19-62706E023703}">
                      <ahyp:hlinkClr val="tx"/>
                    </a:ext>
                  </a:extLst>
                </a:hlinkClick>
              </a:rPr>
              <a:t> </a:t>
            </a:r>
            <a:r>
              <a:rPr lang="en" sz="1400" u="sng">
                <a:solidFill>
                  <a:schemeClr val="lt1"/>
                </a:solidFill>
                <a:latin typeface="Arial"/>
                <a:ea typeface="Arial"/>
                <a:cs typeface="Arial"/>
                <a:sym typeface="Arial"/>
                <a:hlinkClick r:id="rId6">
                  <a:extLst>
                    <a:ext uri="{A12FA001-AC4F-418D-AE19-62706E023703}">
                      <ahyp:hlinkClr val="tx"/>
                    </a:ext>
                  </a:extLst>
                </a:hlinkClick>
              </a:rPr>
              <a:t>Pipl</a:t>
            </a:r>
            <a:endParaRPr sz="1400">
              <a:solidFill>
                <a:schemeClr val="lt1"/>
              </a:solidFill>
              <a:latin typeface="Arial"/>
              <a:ea typeface="Arial"/>
              <a:cs typeface="Arial"/>
              <a:sym typeface="Arial"/>
            </a:endParaRPr>
          </a:p>
          <a:p>
            <a:pPr indent="0" lvl="0" marL="914400" rtl="0" algn="l">
              <a:lnSpc>
                <a:spcPct val="115000"/>
              </a:lnSpc>
              <a:spcBef>
                <a:spcPts val="1200"/>
              </a:spcBef>
              <a:spcAft>
                <a:spcPts val="0"/>
              </a:spcAft>
              <a:buNone/>
            </a:pPr>
            <a:r>
              <a:rPr lang="en" sz="1400">
                <a:solidFill>
                  <a:schemeClr val="lt1"/>
                </a:solidFill>
                <a:latin typeface="Arial"/>
                <a:ea typeface="Arial"/>
                <a:cs typeface="Arial"/>
                <a:sym typeface="Arial"/>
              </a:rPr>
              <a:t>Website:</a:t>
            </a:r>
            <a:r>
              <a:rPr lang="en" sz="1400">
                <a:solidFill>
                  <a:schemeClr val="lt1"/>
                </a:solidFill>
                <a:uFill>
                  <a:noFill/>
                </a:uFill>
                <a:latin typeface="Arial"/>
                <a:ea typeface="Arial"/>
                <a:cs typeface="Arial"/>
                <a:sym typeface="Arial"/>
                <a:hlinkClick r:id="rId7">
                  <a:extLst>
                    <a:ext uri="{A12FA001-AC4F-418D-AE19-62706E023703}">
                      <ahyp:hlinkClr val="tx"/>
                    </a:ext>
                  </a:extLst>
                </a:hlinkClick>
              </a:rPr>
              <a:t> </a:t>
            </a:r>
            <a:r>
              <a:rPr lang="en" sz="1400" u="sng">
                <a:solidFill>
                  <a:schemeClr val="lt1"/>
                </a:solidFill>
                <a:latin typeface="Arial"/>
                <a:ea typeface="Arial"/>
                <a:cs typeface="Arial"/>
                <a:sym typeface="Arial"/>
                <a:hlinkClick r:id="rId8">
                  <a:extLst>
                    <a:ext uri="{A12FA001-AC4F-418D-AE19-62706E023703}">
                      <ahyp:hlinkClr val="tx"/>
                    </a:ext>
                  </a:extLst>
                </a:hlinkClick>
              </a:rPr>
              <a:t>Spokeo</a:t>
            </a:r>
            <a:endParaRPr sz="1400" u="sng">
              <a:solidFill>
                <a:schemeClr val="lt1"/>
              </a:solidFill>
              <a:latin typeface="Arial"/>
              <a:ea typeface="Arial"/>
              <a:cs typeface="Arial"/>
              <a:sym typeface="Arial"/>
            </a:endParaRPr>
          </a:p>
          <a:p>
            <a:pPr indent="0" lvl="0" marL="914400" rtl="0" algn="l">
              <a:lnSpc>
                <a:spcPct val="115000"/>
              </a:lnSpc>
              <a:spcBef>
                <a:spcPts val="1200"/>
              </a:spcBef>
              <a:spcAft>
                <a:spcPts val="1200"/>
              </a:spcAft>
              <a:buNone/>
            </a:pPr>
            <a:r>
              <a:t/>
            </a:r>
            <a:endParaRPr b="1" sz="18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Metadata Analysis</a:t>
            </a:r>
            <a:endParaRPr sz="3600"/>
          </a:p>
        </p:txBody>
      </p:sp>
      <p:sp>
        <p:nvSpPr>
          <p:cNvPr id="140" name="Google Shape;140;p31"/>
          <p:cNvSpPr txBox="1"/>
          <p:nvPr>
            <p:ph idx="1" type="body"/>
          </p:nvPr>
        </p:nvSpPr>
        <p:spPr>
          <a:xfrm>
            <a:off x="311700" y="1396375"/>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Metadata analysis involves extracting and examining metadata from files and documents. Metadata can include information about the file creation date, author, software used, and other details that are embedded within the file.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2"/>
          <p:cNvSpPr txBox="1"/>
          <p:nvPr>
            <p:ph type="title"/>
          </p:nvPr>
        </p:nvSpPr>
        <p:spPr>
          <a:xfrm>
            <a:off x="490250" y="526350"/>
            <a:ext cx="81039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700">
                <a:solidFill>
                  <a:srgbClr val="000000"/>
                </a:solidFill>
                <a:latin typeface="Arial"/>
                <a:ea typeface="Arial"/>
                <a:cs typeface="Arial"/>
                <a:sym typeface="Arial"/>
              </a:rPr>
              <a:t>Examples</a:t>
            </a:r>
            <a:endParaRPr b="1" sz="1700">
              <a:solidFill>
                <a:srgbClr val="000000"/>
              </a:solidFill>
              <a:latin typeface="Arial"/>
              <a:ea typeface="Arial"/>
              <a:cs typeface="Arial"/>
              <a:sym typeface="Arial"/>
            </a:endParaRPr>
          </a:p>
          <a:p>
            <a:pPr indent="-336550" lvl="0" marL="457200" rtl="0" algn="l">
              <a:lnSpc>
                <a:spcPct val="115000"/>
              </a:lnSpc>
              <a:spcBef>
                <a:spcPts val="1200"/>
              </a:spcBef>
              <a:spcAft>
                <a:spcPts val="0"/>
              </a:spcAft>
              <a:buClr>
                <a:srgbClr val="000000"/>
              </a:buClr>
              <a:buSzPts val="1700"/>
              <a:buFont typeface="Arial"/>
              <a:buAutoNum type="arabicPeriod"/>
            </a:pPr>
            <a:r>
              <a:rPr b="1" lang="en" sz="1700">
                <a:solidFill>
                  <a:srgbClr val="000000"/>
                </a:solidFill>
                <a:latin typeface="Arial"/>
                <a:ea typeface="Arial"/>
                <a:cs typeface="Arial"/>
                <a:sym typeface="Arial"/>
              </a:rPr>
              <a:t>Document Metadata Extraction</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1" marL="914400" rtl="0" algn="l">
              <a:lnSpc>
                <a:spcPct val="115000"/>
              </a:lnSpc>
              <a:spcBef>
                <a:spcPts val="0"/>
              </a:spcBef>
              <a:spcAft>
                <a:spcPts val="0"/>
              </a:spcAft>
              <a:buClr>
                <a:schemeClr val="lt1"/>
              </a:buClr>
              <a:buSzPts val="1700"/>
              <a:buFont typeface="Arial"/>
              <a:buChar char="○"/>
            </a:pPr>
            <a:r>
              <a:rPr lang="en" sz="1700">
                <a:solidFill>
                  <a:schemeClr val="lt1"/>
                </a:solidFill>
                <a:latin typeface="Arial"/>
                <a:ea typeface="Arial"/>
                <a:cs typeface="Arial"/>
                <a:sym typeface="Arial"/>
              </a:rPr>
              <a:t>Example: Extracting metadata from a PDF file to find out the author, creation date, and software used to create the document.</a:t>
            </a:r>
            <a:endParaRPr sz="1700">
              <a:solidFill>
                <a:schemeClr val="lt1"/>
              </a:solidFill>
              <a:latin typeface="Arial"/>
              <a:ea typeface="Arial"/>
              <a:cs typeface="Arial"/>
              <a:sym typeface="Arial"/>
            </a:endParaRPr>
          </a:p>
          <a:p>
            <a:pPr indent="-336550" lvl="1" marL="914400" rtl="0" algn="l">
              <a:lnSpc>
                <a:spcPct val="115000"/>
              </a:lnSpc>
              <a:spcBef>
                <a:spcPts val="0"/>
              </a:spcBef>
              <a:spcAft>
                <a:spcPts val="0"/>
              </a:spcAft>
              <a:buClr>
                <a:srgbClr val="000000"/>
              </a:buClr>
              <a:buSzPts val="1700"/>
              <a:buFont typeface="Arial"/>
              <a:buChar char="○"/>
            </a:pPr>
            <a:r>
              <a:rPr lang="en" sz="1700">
                <a:solidFill>
                  <a:schemeClr val="lt1"/>
                </a:solidFill>
                <a:latin typeface="Arial"/>
                <a:ea typeface="Arial"/>
                <a:cs typeface="Arial"/>
                <a:sym typeface="Arial"/>
              </a:rPr>
              <a:t>Example: Analyzing the metadata of a Word document to discover revision history and hidden comments.</a:t>
            </a:r>
            <a:endParaRPr sz="1700">
              <a:solidFill>
                <a:schemeClr val="lt1"/>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AutoNum type="arabicPeriod"/>
            </a:pPr>
            <a:r>
              <a:rPr b="1" lang="en" sz="1700">
                <a:solidFill>
                  <a:srgbClr val="000000"/>
                </a:solidFill>
                <a:latin typeface="Arial"/>
                <a:ea typeface="Arial"/>
                <a:cs typeface="Arial"/>
                <a:sym typeface="Arial"/>
              </a:rPr>
              <a:t>Image Metadata Analysis</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1" marL="914400" rtl="0" algn="l">
              <a:lnSpc>
                <a:spcPct val="115000"/>
              </a:lnSpc>
              <a:spcBef>
                <a:spcPts val="0"/>
              </a:spcBef>
              <a:spcAft>
                <a:spcPts val="0"/>
              </a:spcAft>
              <a:buClr>
                <a:schemeClr val="lt1"/>
              </a:buClr>
              <a:buSzPts val="1700"/>
              <a:buFont typeface="Arial"/>
              <a:buChar char="○"/>
            </a:pPr>
            <a:r>
              <a:rPr lang="en" sz="1700">
                <a:solidFill>
                  <a:schemeClr val="lt1"/>
                </a:solidFill>
                <a:latin typeface="Arial"/>
                <a:ea typeface="Arial"/>
                <a:cs typeface="Arial"/>
                <a:sym typeface="Arial"/>
              </a:rPr>
              <a:t>Example: Extracting EXIF data from a JPEG image to find out the camera model, GPS location, and date/time the photo was taken.</a:t>
            </a:r>
            <a:endParaRPr sz="1700">
              <a:solidFill>
                <a:schemeClr val="lt1"/>
              </a:solidFill>
              <a:latin typeface="Arial"/>
              <a:ea typeface="Arial"/>
              <a:cs typeface="Arial"/>
              <a:sym typeface="Arial"/>
            </a:endParaRPr>
          </a:p>
          <a:p>
            <a:pPr indent="-336550" lvl="1" marL="914400" rtl="0" algn="l">
              <a:lnSpc>
                <a:spcPct val="115000"/>
              </a:lnSpc>
              <a:spcBef>
                <a:spcPts val="0"/>
              </a:spcBef>
              <a:spcAft>
                <a:spcPts val="0"/>
              </a:spcAft>
              <a:buClr>
                <a:schemeClr val="lt1"/>
              </a:buClr>
              <a:buSzPts val="1700"/>
              <a:buFont typeface="Arial"/>
              <a:buChar char="○"/>
            </a:pPr>
            <a:r>
              <a:rPr lang="en" sz="1700">
                <a:solidFill>
                  <a:schemeClr val="lt1"/>
                </a:solidFill>
                <a:latin typeface="Arial"/>
                <a:ea typeface="Arial"/>
                <a:cs typeface="Arial"/>
                <a:sym typeface="Arial"/>
              </a:rPr>
              <a:t>Example: Analyzing metadata from a PNG image to determine editing software and file creation details.</a:t>
            </a:r>
            <a:endParaRPr b="1" sz="20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3"/>
          <p:cNvSpPr txBox="1"/>
          <p:nvPr>
            <p:ph type="title"/>
          </p:nvPr>
        </p:nvSpPr>
        <p:spPr>
          <a:xfrm>
            <a:off x="490250" y="526350"/>
            <a:ext cx="81039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1800">
                <a:solidFill>
                  <a:srgbClr val="000000"/>
                </a:solidFill>
                <a:latin typeface="Arial"/>
                <a:ea typeface="Arial"/>
                <a:cs typeface="Arial"/>
                <a:sym typeface="Arial"/>
              </a:rPr>
              <a:t>Techniques and Tools/Websites</a:t>
            </a:r>
            <a:endParaRPr b="1" sz="18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700">
                <a:solidFill>
                  <a:srgbClr val="000000"/>
                </a:solidFill>
                <a:latin typeface="Arial"/>
                <a:ea typeface="Arial"/>
                <a:cs typeface="Arial"/>
                <a:sym typeface="Arial"/>
              </a:rPr>
              <a:t>Document Metadata Extraction</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0" marL="457200" rtl="0" algn="l">
              <a:lnSpc>
                <a:spcPct val="115000"/>
              </a:lnSpc>
              <a:spcBef>
                <a:spcPts val="1200"/>
              </a:spcBef>
              <a:spcAft>
                <a:spcPts val="0"/>
              </a:spcAft>
              <a:buClr>
                <a:schemeClr val="lt1"/>
              </a:buClr>
              <a:buSzPts val="1700"/>
              <a:buFont typeface="Arial"/>
              <a:buChar char="●"/>
            </a:pPr>
            <a:r>
              <a:rPr b="1" lang="en" sz="1700">
                <a:solidFill>
                  <a:schemeClr val="lt1"/>
                </a:solidFill>
                <a:latin typeface="Arial"/>
                <a:ea typeface="Arial"/>
                <a:cs typeface="Arial"/>
                <a:sym typeface="Arial"/>
              </a:rPr>
              <a:t>Techniques</a:t>
            </a:r>
            <a:r>
              <a:rPr lang="en" sz="1700">
                <a:solidFill>
                  <a:schemeClr val="lt1"/>
                </a:solidFill>
                <a:latin typeface="Arial"/>
                <a:ea typeface="Arial"/>
                <a:cs typeface="Arial"/>
                <a:sym typeface="Arial"/>
              </a:rPr>
              <a:t>: Use metadata extraction tools to read and analyze metadata from documents.</a:t>
            </a:r>
            <a:endParaRPr sz="1700">
              <a:solidFill>
                <a:schemeClr val="lt1"/>
              </a:solidFill>
              <a:latin typeface="Arial"/>
              <a:ea typeface="Arial"/>
              <a:cs typeface="Arial"/>
              <a:sym typeface="Arial"/>
            </a:endParaRPr>
          </a:p>
          <a:p>
            <a:pPr indent="-336550" lvl="0" marL="457200" rtl="0" algn="l">
              <a:lnSpc>
                <a:spcPct val="115000"/>
              </a:lnSpc>
              <a:spcBef>
                <a:spcPts val="0"/>
              </a:spcBef>
              <a:spcAft>
                <a:spcPts val="0"/>
              </a:spcAft>
              <a:buClr>
                <a:schemeClr val="lt1"/>
              </a:buClr>
              <a:buSzPts val="1700"/>
              <a:buFont typeface="Arial"/>
              <a:buChar char="●"/>
            </a:pPr>
            <a:r>
              <a:rPr b="1" lang="en" sz="1700">
                <a:solidFill>
                  <a:schemeClr val="lt1"/>
                </a:solidFill>
                <a:latin typeface="Arial"/>
                <a:ea typeface="Arial"/>
                <a:cs typeface="Arial"/>
                <a:sym typeface="Arial"/>
              </a:rPr>
              <a:t>Tools/Websites</a:t>
            </a:r>
            <a:r>
              <a:rPr lang="en" sz="1700">
                <a:solidFill>
                  <a:schemeClr val="lt1"/>
                </a:solidFill>
                <a:latin typeface="Arial"/>
                <a:ea typeface="Arial"/>
                <a:cs typeface="Arial"/>
                <a:sym typeface="Arial"/>
              </a:rPr>
              <a:t>:</a:t>
            </a:r>
            <a:endParaRPr sz="1700">
              <a:solidFill>
                <a:schemeClr val="lt1"/>
              </a:solidFill>
              <a:latin typeface="Arial"/>
              <a:ea typeface="Arial"/>
              <a:cs typeface="Arial"/>
              <a:sym typeface="Arial"/>
            </a:endParaRPr>
          </a:p>
          <a:p>
            <a:pPr indent="-361950" lvl="1" marL="914400" rtl="0" algn="l">
              <a:lnSpc>
                <a:spcPct val="115000"/>
              </a:lnSpc>
              <a:spcBef>
                <a:spcPts val="0"/>
              </a:spcBef>
              <a:spcAft>
                <a:spcPts val="0"/>
              </a:spcAft>
              <a:buClr>
                <a:schemeClr val="lt1"/>
              </a:buClr>
              <a:buSzPts val="2100"/>
              <a:buFont typeface="Arial"/>
              <a:buChar char="○"/>
            </a:pPr>
            <a:r>
              <a:rPr lang="en" sz="1700">
                <a:solidFill>
                  <a:schemeClr val="lt1"/>
                </a:solidFill>
                <a:latin typeface="Arial"/>
                <a:ea typeface="Arial"/>
                <a:cs typeface="Arial"/>
                <a:sym typeface="Arial"/>
              </a:rPr>
              <a:t>Tool: </a:t>
            </a:r>
            <a:r>
              <a:rPr lang="en" sz="1700">
                <a:solidFill>
                  <a:schemeClr val="lt1"/>
                </a:solidFill>
                <a:latin typeface="Roboto Mono"/>
                <a:ea typeface="Roboto Mono"/>
                <a:cs typeface="Roboto Mono"/>
                <a:sym typeface="Roboto Mono"/>
              </a:rPr>
              <a:t>exiftool</a:t>
            </a:r>
            <a:br>
              <a:rPr lang="en" sz="1700">
                <a:solidFill>
                  <a:schemeClr val="lt1"/>
                </a:solidFill>
                <a:latin typeface="Arial"/>
                <a:ea typeface="Arial"/>
                <a:cs typeface="Arial"/>
                <a:sym typeface="Arial"/>
              </a:rPr>
            </a:br>
            <a:r>
              <a:rPr lang="en" sz="1700">
                <a:solidFill>
                  <a:schemeClr val="lt1"/>
                </a:solidFill>
                <a:latin typeface="Roboto Mono"/>
                <a:ea typeface="Roboto Mono"/>
                <a:cs typeface="Roboto Mono"/>
                <a:sym typeface="Roboto Mono"/>
              </a:rPr>
              <a:t>exiftool document.pdf</a:t>
            </a:r>
            <a:endParaRPr sz="1700">
              <a:solidFill>
                <a:schemeClr val="lt1"/>
              </a:solidFill>
              <a:latin typeface="Roboto Mono"/>
              <a:ea typeface="Roboto Mono"/>
              <a:cs typeface="Roboto Mono"/>
              <a:sym typeface="Roboto Mono"/>
            </a:endParaRPr>
          </a:p>
          <a:p>
            <a:pPr indent="-336550" lvl="1" marL="914400" rtl="0" algn="l">
              <a:lnSpc>
                <a:spcPct val="115000"/>
              </a:lnSpc>
              <a:spcBef>
                <a:spcPts val="0"/>
              </a:spcBef>
              <a:spcAft>
                <a:spcPts val="0"/>
              </a:spcAft>
              <a:buClr>
                <a:schemeClr val="lt1"/>
              </a:buClr>
              <a:buSzPts val="1700"/>
              <a:buFont typeface="Arial"/>
              <a:buChar char="○"/>
            </a:pPr>
            <a:r>
              <a:rPr lang="en" sz="1700">
                <a:solidFill>
                  <a:schemeClr val="lt1"/>
                </a:solidFill>
                <a:latin typeface="Arial"/>
                <a:ea typeface="Arial"/>
                <a:cs typeface="Arial"/>
                <a:sym typeface="Arial"/>
              </a:rPr>
              <a:t>Tool: </a:t>
            </a:r>
            <a:r>
              <a:rPr lang="en" sz="1700">
                <a:solidFill>
                  <a:schemeClr val="lt1"/>
                </a:solidFill>
                <a:latin typeface="Roboto Mono"/>
                <a:ea typeface="Roboto Mono"/>
                <a:cs typeface="Roboto Mono"/>
                <a:sym typeface="Roboto Mono"/>
              </a:rPr>
              <a:t>FOCA</a:t>
            </a:r>
            <a:br>
              <a:rPr lang="en" sz="1700">
                <a:solidFill>
                  <a:schemeClr val="lt1"/>
                </a:solidFill>
                <a:latin typeface="Roboto Mono"/>
                <a:ea typeface="Roboto Mono"/>
                <a:cs typeface="Roboto Mono"/>
                <a:sym typeface="Roboto Mono"/>
              </a:rPr>
            </a:br>
            <a:r>
              <a:rPr lang="en" sz="1700">
                <a:solidFill>
                  <a:schemeClr val="lt1"/>
                </a:solidFill>
                <a:latin typeface="Roboto Mono"/>
                <a:ea typeface="Roboto Mono"/>
                <a:cs typeface="Roboto Mono"/>
                <a:sym typeface="Roboto Mono"/>
              </a:rPr>
              <a:t>foca-cli -f document.pdf</a:t>
            </a:r>
            <a:endParaRPr b="1" sz="21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