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a43781e616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a43781e61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43781e61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43781e61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43781e616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43781e61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43781e616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43781e616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43781e61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43781e61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43781e61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43781e61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43781e616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43781e616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43781e616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a43781e616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a43781e61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a43781e61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43781e61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43781e61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a43781e61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a43781e61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43781e61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43781e61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43781e616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43781e616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a43781e616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a43781e616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a43781e61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a43781e61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020"/>
              <a:t>Network Sniffing &amp; </a:t>
            </a:r>
            <a:endParaRPr sz="3020"/>
          </a:p>
          <a:p>
            <a:pPr indent="0" lvl="0" marL="0" rtl="0" algn="ctr">
              <a:spcBef>
                <a:spcPts val="0"/>
              </a:spcBef>
              <a:spcAft>
                <a:spcPts val="0"/>
              </a:spcAft>
              <a:buSzPts val="990"/>
              <a:buNone/>
            </a:pPr>
            <a:r>
              <a:rPr lang="en-GB" sz="3020"/>
              <a:t>Wifi Hacking</a:t>
            </a:r>
            <a:endParaRPr sz="3020"/>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Presenting Muhammad Bilal &amp; Muhammad Haris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370325" y="3070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Wireless Network Intrusion Detection Systems (NIDS) and Cracking WPA3</a:t>
            </a:r>
            <a:endParaRPr/>
          </a:p>
        </p:txBody>
      </p:sp>
      <p:sp>
        <p:nvSpPr>
          <p:cNvPr id="189" name="Google Shape;189;p22"/>
          <p:cNvSpPr txBox="1"/>
          <p:nvPr>
            <p:ph idx="1" type="body"/>
          </p:nvPr>
        </p:nvSpPr>
        <p:spPr>
          <a:xfrm>
            <a:off x="594725" y="1425200"/>
            <a:ext cx="7505700" cy="3423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Introduction</a:t>
            </a:r>
            <a:r>
              <a:rPr lang="en-GB" sz="1200">
                <a:solidFill>
                  <a:srgbClr val="000000"/>
                </a:solidFill>
                <a:latin typeface="Arial"/>
                <a:ea typeface="Arial"/>
                <a:cs typeface="Arial"/>
                <a:sym typeface="Arial"/>
              </a:rPr>
              <a:t> Intrusion Detection Systems (IDS) and encryption protocols play a crucial role in maintaining wireless network security.</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3.1 Wireless Network Intrusion Detection Systems (NIDS)</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Definition: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NIDS:</a:t>
            </a:r>
            <a:r>
              <a:rPr lang="en-GB" sz="1200">
                <a:solidFill>
                  <a:srgbClr val="000000"/>
                </a:solidFill>
                <a:latin typeface="Arial"/>
                <a:ea typeface="Arial"/>
                <a:cs typeface="Arial"/>
                <a:sym typeface="Arial"/>
              </a:rPr>
              <a:t> Monitors network traffic for suspicious activity and potential intrusions.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Examples and Tools: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Tool:</a:t>
            </a:r>
            <a:r>
              <a:rPr lang="en-GB" sz="12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Snort</a:t>
            </a:r>
            <a:r>
              <a:rPr lang="en-GB" sz="1200">
                <a:solidFill>
                  <a:srgbClr val="000000"/>
                </a:solidFill>
                <a:latin typeface="Arial"/>
                <a:ea typeface="Arial"/>
                <a:cs typeface="Arial"/>
                <a:sym typeface="Arial"/>
              </a:rPr>
              <a:t> is an open-source NIDS used for network traffic analysis and intrusion detection.</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Usage:</a:t>
            </a:r>
            <a:r>
              <a:rPr lang="en-GB" sz="1200">
                <a:solidFill>
                  <a:srgbClr val="000000"/>
                </a:solidFill>
                <a:latin typeface="Arial"/>
                <a:ea typeface="Arial"/>
                <a:cs typeface="Arial"/>
                <a:sym typeface="Arial"/>
              </a:rPr>
              <a:t> Snort can be configured to detect patterns indicative of attacks such as port scans or unauthorized access attempts.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Example:</a:t>
            </a:r>
            <a:r>
              <a:rPr lang="en-GB" sz="1200">
                <a:solidFill>
                  <a:srgbClr val="000000"/>
                </a:solidFill>
                <a:latin typeface="Arial"/>
                <a:ea typeface="Arial"/>
                <a:cs typeface="Arial"/>
                <a:sym typeface="Arial"/>
              </a:rPr>
              <a:t> Using Snort, you can create rules to detect unusual patterns in network traffic, such as multiple failed login attempts.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424200" y="378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Cracking WPA3 Encryption</a:t>
            </a:r>
            <a:endParaRPr/>
          </a:p>
        </p:txBody>
      </p:sp>
      <p:sp>
        <p:nvSpPr>
          <p:cNvPr id="195" name="Google Shape;195;p23"/>
          <p:cNvSpPr txBox="1"/>
          <p:nvPr>
            <p:ph idx="1" type="body"/>
          </p:nvPr>
        </p:nvSpPr>
        <p:spPr>
          <a:xfrm>
            <a:off x="522925" y="1102050"/>
            <a:ext cx="8139900" cy="3530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Definition: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WPA3:</a:t>
            </a:r>
            <a:r>
              <a:rPr lang="en-GB" sz="1200">
                <a:solidFill>
                  <a:srgbClr val="000000"/>
                </a:solidFill>
                <a:latin typeface="Arial"/>
                <a:ea typeface="Arial"/>
                <a:cs typeface="Arial"/>
                <a:sym typeface="Arial"/>
              </a:rPr>
              <a:t> The latest Wi-Fi security protocol, providing improved security over WPA2.</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Cracking WPA3:</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Current Status:</a:t>
            </a:r>
            <a:r>
              <a:rPr lang="en-GB" sz="1200">
                <a:solidFill>
                  <a:srgbClr val="000000"/>
                </a:solidFill>
                <a:latin typeface="Arial"/>
                <a:ea typeface="Arial"/>
                <a:cs typeface="Arial"/>
                <a:sym typeface="Arial"/>
              </a:rPr>
              <a:t> WPA3 is designed to be resistant to attacks, making it significantly harder to crack than WPA2.</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Tools:</a:t>
            </a:r>
            <a:r>
              <a:rPr lang="en-GB" sz="12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Hashcat</a:t>
            </a:r>
            <a:r>
              <a:rPr lang="en-GB" sz="1200">
                <a:solidFill>
                  <a:srgbClr val="000000"/>
                </a:solidFill>
                <a:latin typeface="Arial"/>
                <a:ea typeface="Arial"/>
                <a:cs typeface="Arial"/>
                <a:sym typeface="Arial"/>
              </a:rPr>
              <a:t> and </a:t>
            </a:r>
            <a:r>
              <a:rPr b="1" lang="en-GB" sz="1200">
                <a:solidFill>
                  <a:srgbClr val="000000"/>
                </a:solidFill>
                <a:latin typeface="Arial"/>
                <a:ea typeface="Arial"/>
                <a:cs typeface="Arial"/>
                <a:sym typeface="Arial"/>
              </a:rPr>
              <a:t>John the Ripper</a:t>
            </a:r>
            <a:r>
              <a:rPr lang="en-GB" sz="1200">
                <a:solidFill>
                  <a:srgbClr val="000000"/>
                </a:solidFill>
                <a:latin typeface="Arial"/>
                <a:ea typeface="Arial"/>
                <a:cs typeface="Arial"/>
                <a:sym typeface="Arial"/>
              </a:rPr>
              <a:t> are used for brute-force attacks on hashed passwords.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Example:</a:t>
            </a:r>
            <a:r>
              <a:rPr lang="en-GB" sz="1200">
                <a:solidFill>
                  <a:srgbClr val="000000"/>
                </a:solidFill>
                <a:latin typeface="Arial"/>
                <a:ea typeface="Arial"/>
                <a:cs typeface="Arial"/>
                <a:sym typeface="Arial"/>
              </a:rPr>
              <a:t> Demonstrating the difficulty of cracking WPA3 by attempting a brute-force attack on a WPA3-encrypted network.</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Practical Demonstration: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Snort:</a:t>
            </a:r>
            <a:r>
              <a:rPr lang="en-GB" sz="1200">
                <a:solidFill>
                  <a:srgbClr val="000000"/>
                </a:solidFill>
                <a:latin typeface="Arial"/>
                <a:ea typeface="Arial"/>
                <a:cs typeface="Arial"/>
                <a:sym typeface="Arial"/>
              </a:rPr>
              <a:t> Set up Snort to monitor network traffic and identify suspicious activity.</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Hashcat:</a:t>
            </a:r>
            <a:r>
              <a:rPr lang="en-GB" sz="1200">
                <a:solidFill>
                  <a:srgbClr val="000000"/>
                </a:solidFill>
                <a:latin typeface="Arial"/>
                <a:ea typeface="Arial"/>
                <a:cs typeface="Arial"/>
                <a:sym typeface="Arial"/>
              </a:rPr>
              <a:t> Attempt to crack a WPA3 password (using a hash if WPA3 is implemented).</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pic>
        <p:nvPicPr>
          <p:cNvPr id="196" name="Google Shape;196;p23"/>
          <p:cNvPicPr preferRelativeResize="0"/>
          <p:nvPr/>
        </p:nvPicPr>
        <p:blipFill>
          <a:blip r:embed="rId3">
            <a:alphaModFix/>
          </a:blip>
          <a:stretch>
            <a:fillRect/>
          </a:stretch>
        </p:blipFill>
        <p:spPr>
          <a:xfrm>
            <a:off x="6821713" y="117813"/>
            <a:ext cx="2143125"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540900" y="441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Protecting Your Own Wireless Network</a:t>
            </a:r>
            <a:endParaRPr/>
          </a:p>
        </p:txBody>
      </p:sp>
      <p:sp>
        <p:nvSpPr>
          <p:cNvPr id="202" name="Google Shape;202;p24"/>
          <p:cNvSpPr txBox="1"/>
          <p:nvPr>
            <p:ph idx="1" type="body"/>
          </p:nvPr>
        </p:nvSpPr>
        <p:spPr>
          <a:xfrm>
            <a:off x="612700" y="1164900"/>
            <a:ext cx="8085900" cy="3476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Introduction</a:t>
            </a:r>
            <a:r>
              <a:rPr lang="en-GB" sz="1200">
                <a:solidFill>
                  <a:srgbClr val="000000"/>
                </a:solidFill>
                <a:latin typeface="Arial"/>
                <a:ea typeface="Arial"/>
                <a:cs typeface="Arial"/>
                <a:sym typeface="Arial"/>
              </a:rPr>
              <a:t> Securing your own wireless network is critical to prevent unauthorized access and attacks.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4.1 Security Best Practices</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Encryption: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WPA3:</a:t>
            </a:r>
            <a:r>
              <a:rPr lang="en-GB" sz="1200">
                <a:solidFill>
                  <a:srgbClr val="000000"/>
                </a:solidFill>
                <a:latin typeface="Arial"/>
                <a:ea typeface="Arial"/>
                <a:cs typeface="Arial"/>
                <a:sym typeface="Arial"/>
              </a:rPr>
              <a:t> Use WPA3 for the strongest security.</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WPA2:</a:t>
            </a:r>
            <a:r>
              <a:rPr lang="en-GB" sz="1200">
                <a:solidFill>
                  <a:srgbClr val="000000"/>
                </a:solidFill>
                <a:latin typeface="Arial"/>
                <a:ea typeface="Arial"/>
                <a:cs typeface="Arial"/>
                <a:sym typeface="Arial"/>
              </a:rPr>
              <a:t> If WPA3 is not available, ensure WPA2 is used with a strong passphrase.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Network Configuration: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Disable WPS:</a:t>
            </a:r>
            <a:r>
              <a:rPr lang="en-GB" sz="1200">
                <a:solidFill>
                  <a:srgbClr val="000000"/>
                </a:solidFill>
                <a:latin typeface="Arial"/>
                <a:ea typeface="Arial"/>
                <a:cs typeface="Arial"/>
                <a:sym typeface="Arial"/>
              </a:rPr>
              <a:t> Wi-Fi Protected Setup can be exploited; disable it if not needed.</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Update Firmware:</a:t>
            </a:r>
            <a:r>
              <a:rPr lang="en-GB" sz="1200">
                <a:solidFill>
                  <a:srgbClr val="000000"/>
                </a:solidFill>
                <a:latin typeface="Arial"/>
                <a:ea typeface="Arial"/>
                <a:cs typeface="Arial"/>
                <a:sym typeface="Arial"/>
              </a:rPr>
              <a:t> Regularly update your router’s firmware to patch vulnerabilities.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451100" y="468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Legal Implications of Unauthorized Wireless Hacking</a:t>
            </a:r>
            <a:endParaRPr/>
          </a:p>
        </p:txBody>
      </p:sp>
      <p:sp>
        <p:nvSpPr>
          <p:cNvPr id="208" name="Google Shape;208;p25"/>
          <p:cNvSpPr txBox="1"/>
          <p:nvPr>
            <p:ph idx="1" type="body"/>
          </p:nvPr>
        </p:nvSpPr>
        <p:spPr>
          <a:xfrm>
            <a:off x="585750" y="1514975"/>
            <a:ext cx="8094900" cy="3207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Definition: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Legal Risks:</a:t>
            </a:r>
            <a:r>
              <a:rPr lang="en-GB" sz="1200">
                <a:solidFill>
                  <a:srgbClr val="000000"/>
                </a:solidFill>
                <a:latin typeface="Arial"/>
                <a:ea typeface="Arial"/>
                <a:cs typeface="Arial"/>
                <a:sym typeface="Arial"/>
              </a:rPr>
              <a:t> Unauthorized access to wireless networks is illegal and can result in criminal charges.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Examples: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Laws:</a:t>
            </a:r>
            <a:r>
              <a:rPr lang="en-GB" sz="1200">
                <a:solidFill>
                  <a:srgbClr val="000000"/>
                </a:solidFill>
                <a:latin typeface="Arial"/>
                <a:ea typeface="Arial"/>
                <a:cs typeface="Arial"/>
                <a:sym typeface="Arial"/>
              </a:rPr>
              <a:t> The Computer Fraud and Abuse Act (CFAA) in the U.S. criminalizes unauthorized access to computer networks.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Penalties:</a:t>
            </a:r>
            <a:r>
              <a:rPr lang="en-GB" sz="1200">
                <a:solidFill>
                  <a:srgbClr val="000000"/>
                </a:solidFill>
                <a:latin typeface="Arial"/>
                <a:ea typeface="Arial"/>
                <a:cs typeface="Arial"/>
                <a:sym typeface="Arial"/>
              </a:rPr>
              <a:t> Fines, imprisonment, and civil lawsuits.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4.3 Real-World Wireless Hacking Scenarios</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Scenario 1: Rogue Hotspot Attack</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Situation:</a:t>
            </a:r>
            <a:r>
              <a:rPr lang="en-GB" sz="1200">
                <a:solidFill>
                  <a:srgbClr val="000000"/>
                </a:solidFill>
                <a:latin typeface="Arial"/>
                <a:ea typeface="Arial"/>
                <a:cs typeface="Arial"/>
                <a:sym typeface="Arial"/>
              </a:rPr>
              <a:t> An attacker sets up a fake Wi-Fi hotspot in a busy area.</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Impact:</a:t>
            </a:r>
            <a:r>
              <a:rPr lang="en-GB" sz="1200">
                <a:solidFill>
                  <a:srgbClr val="000000"/>
                </a:solidFill>
                <a:latin typeface="Arial"/>
                <a:ea typeface="Arial"/>
                <a:cs typeface="Arial"/>
                <a:sym typeface="Arial"/>
              </a:rPr>
              <a:t> Users connect to the fake hotspot, allowing the attacker to intercept sensitive information.</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460075" y="4327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Deauthentication Attack in a Coffee Shop</a:t>
            </a:r>
            <a:endParaRPr/>
          </a:p>
        </p:txBody>
      </p:sp>
      <p:sp>
        <p:nvSpPr>
          <p:cNvPr id="214" name="Google Shape;214;p26"/>
          <p:cNvSpPr txBox="1"/>
          <p:nvPr>
            <p:ph idx="1" type="body"/>
          </p:nvPr>
        </p:nvSpPr>
        <p:spPr>
          <a:xfrm>
            <a:off x="592900" y="1239650"/>
            <a:ext cx="7731900" cy="31992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Situation:</a:t>
            </a:r>
            <a:r>
              <a:rPr lang="en-GB" sz="1200">
                <a:solidFill>
                  <a:srgbClr val="000000"/>
                </a:solidFill>
                <a:latin typeface="Arial"/>
                <a:ea typeface="Arial"/>
                <a:cs typeface="Arial"/>
                <a:sym typeface="Arial"/>
              </a:rPr>
              <a:t> An attacker uses a deauthentication attack to disrupt a coffee shop’s Wi-Fi.</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Impact:</a:t>
            </a:r>
            <a:r>
              <a:rPr lang="en-GB" sz="1200">
                <a:solidFill>
                  <a:srgbClr val="000000"/>
                </a:solidFill>
                <a:latin typeface="Arial"/>
                <a:ea typeface="Arial"/>
                <a:cs typeface="Arial"/>
                <a:sym typeface="Arial"/>
              </a:rPr>
              <a:t> Customers experience service disruptions and potential loss of connectivity.</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Conclusion</a:t>
            </a:r>
            <a:r>
              <a:rPr lang="en-GB" sz="1200">
                <a:solidFill>
                  <a:srgbClr val="000000"/>
                </a:solidFill>
                <a:latin typeface="Arial"/>
                <a:ea typeface="Arial"/>
                <a:cs typeface="Arial"/>
                <a:sym typeface="Arial"/>
              </a:rPr>
              <a:t> Understanding the techniques and tools used in wireless network security helps in both defending against and ethically testing network vulnerabilities. Always practice ethical hacking within legal boundaries and use your knowledge to enhance network security.</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pic>
        <p:nvPicPr>
          <p:cNvPr id="215" name="Google Shape;215;p26"/>
          <p:cNvPicPr preferRelativeResize="0"/>
          <p:nvPr/>
        </p:nvPicPr>
        <p:blipFill>
          <a:blip r:embed="rId3">
            <a:alphaModFix/>
          </a:blip>
          <a:stretch>
            <a:fillRect/>
          </a:stretch>
        </p:blipFill>
        <p:spPr>
          <a:xfrm>
            <a:off x="4291200" y="2463150"/>
            <a:ext cx="4245850" cy="2388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4376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QnA from students</a:t>
            </a:r>
            <a:endParaRPr/>
          </a:p>
        </p:txBody>
      </p:sp>
      <p:sp>
        <p:nvSpPr>
          <p:cNvPr id="221" name="Google Shape;221;p27"/>
          <p:cNvSpPr txBox="1"/>
          <p:nvPr>
            <p:ph idx="1" type="body"/>
          </p:nvPr>
        </p:nvSpPr>
        <p:spPr>
          <a:xfrm>
            <a:off x="774250" y="1048500"/>
            <a:ext cx="7505700" cy="3692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GB" sz="1200"/>
              <a:t>What are the primary security risks associated with public Wi-Fi hotspots?</a:t>
            </a:r>
            <a:endParaRPr sz="1200"/>
          </a:p>
          <a:p>
            <a:pPr indent="-304800" lvl="0" marL="457200" rtl="0" algn="l">
              <a:spcBef>
                <a:spcPts val="0"/>
              </a:spcBef>
              <a:spcAft>
                <a:spcPts val="0"/>
              </a:spcAft>
              <a:buSzPts val="1200"/>
              <a:buChar char="●"/>
            </a:pPr>
            <a:r>
              <a:rPr lang="en-GB" sz="1200"/>
              <a:t>Can you explain how a Man-in-the-Middle (MitM) attack works and what vulnerabilities it exploits?</a:t>
            </a:r>
            <a:endParaRPr sz="1200"/>
          </a:p>
          <a:p>
            <a:pPr indent="-304800" lvl="0" marL="457200" rtl="0" algn="l">
              <a:spcBef>
                <a:spcPts val="0"/>
              </a:spcBef>
              <a:spcAft>
                <a:spcPts val="0"/>
              </a:spcAft>
              <a:buSzPts val="1200"/>
              <a:buChar char="●"/>
            </a:pPr>
            <a:r>
              <a:rPr lang="en-GB" sz="1200"/>
              <a:t>How does Kismet help in detecting hidden networks, and what type of information does it provide?</a:t>
            </a:r>
            <a:endParaRPr sz="1200"/>
          </a:p>
          <a:p>
            <a:pPr indent="-304800" lvl="0" marL="457200" rtl="0" algn="l">
              <a:spcBef>
                <a:spcPts val="0"/>
              </a:spcBef>
              <a:spcAft>
                <a:spcPts val="0"/>
              </a:spcAft>
              <a:buSzPts val="1200"/>
              <a:buChar char="●"/>
            </a:pPr>
            <a:r>
              <a:rPr lang="en-GB" sz="1200"/>
              <a:t>What are the implications of connecting to a rogue hotspot, and how can a user protect themselves from such attacks?</a:t>
            </a:r>
            <a:endParaRPr sz="1200"/>
          </a:p>
          <a:p>
            <a:pPr indent="-304800" lvl="0" marL="457200" rtl="0" algn="l">
              <a:spcBef>
                <a:spcPts val="0"/>
              </a:spcBef>
              <a:spcAft>
                <a:spcPts val="0"/>
              </a:spcAft>
              <a:buSzPts val="1200"/>
              <a:buChar char="●"/>
            </a:pPr>
            <a:r>
              <a:rPr lang="en-GB" sz="1200"/>
              <a:t>What is a deauthentication attack, and how does it affect the targeted network?</a:t>
            </a:r>
            <a:endParaRPr sz="1200"/>
          </a:p>
          <a:p>
            <a:pPr indent="-304800" lvl="0" marL="457200" rtl="0" algn="l">
              <a:spcBef>
                <a:spcPts val="0"/>
              </a:spcBef>
              <a:spcAft>
                <a:spcPts val="0"/>
              </a:spcAft>
              <a:buSzPts val="1200"/>
              <a:buChar char="●"/>
            </a:pPr>
            <a:r>
              <a:rPr lang="en-GB" sz="1200"/>
              <a:t>Describe the difference between constant jamming and random jamming. How do each of these affect wireless communications?</a:t>
            </a:r>
            <a:endParaRPr sz="1200"/>
          </a:p>
          <a:p>
            <a:pPr indent="-304800" lvl="0" marL="457200" rtl="0" algn="l">
              <a:spcBef>
                <a:spcPts val="0"/>
              </a:spcBef>
              <a:spcAft>
                <a:spcPts val="0"/>
              </a:spcAft>
              <a:buSzPts val="1200"/>
              <a:buChar char="●"/>
            </a:pPr>
            <a:r>
              <a:rPr lang="en-GB" sz="1200"/>
              <a:t>What tools or methods would you use to perform a jamming attack, and what are the potential consequences for the network?</a:t>
            </a:r>
            <a:endParaRPr sz="1200"/>
          </a:p>
          <a:p>
            <a:pPr indent="-304800" lvl="0" marL="457200" rtl="0" algn="l">
              <a:spcBef>
                <a:spcPts val="0"/>
              </a:spcBef>
              <a:spcAft>
                <a:spcPts val="0"/>
              </a:spcAft>
              <a:buSzPts val="1200"/>
              <a:buChar char="●"/>
            </a:pPr>
            <a:r>
              <a:rPr lang="en-GB" sz="1200"/>
              <a:t>How can MAC address filtering be used to enhance network security, and what techniques can be used to bypass it?</a:t>
            </a:r>
            <a:endParaRPr sz="1200"/>
          </a:p>
          <a:p>
            <a:pPr indent="-304800" lvl="0" marL="457200" rtl="0" algn="l">
              <a:spcBef>
                <a:spcPts val="0"/>
              </a:spcBef>
              <a:spcAft>
                <a:spcPts val="0"/>
              </a:spcAft>
              <a:buSzPts val="1200"/>
              <a:buChar char="●"/>
            </a:pPr>
            <a:r>
              <a:rPr lang="en-GB" sz="1200"/>
              <a:t>If you were tasked with testing a network’s resilience to deauthentication attacks, what steps would you take?</a:t>
            </a:r>
            <a:endParaRPr sz="1200"/>
          </a:p>
          <a:p>
            <a:pPr indent="-304800" lvl="0" marL="457200" rtl="0" algn="l">
              <a:spcBef>
                <a:spcPts val="0"/>
              </a:spcBef>
              <a:spcAft>
                <a:spcPts val="0"/>
              </a:spcAft>
              <a:buSzPts val="1200"/>
              <a:buChar char="●"/>
            </a:pPr>
            <a:r>
              <a:rPr lang="en-GB" sz="1200"/>
              <a:t>What role does a Wireless Network Intrusion Detection System (NIDS) play in network security?</a:t>
            </a:r>
            <a:endParaRPr sz="1200"/>
          </a:p>
          <a:p>
            <a:pPr indent="-304800" lvl="0" marL="457200" rtl="0" algn="l">
              <a:spcBef>
                <a:spcPts val="0"/>
              </a:spcBef>
              <a:spcAft>
                <a:spcPts val="0"/>
              </a:spcAft>
              <a:buSzPts val="1200"/>
              <a:buChar char="●"/>
            </a:pPr>
            <a:r>
              <a:rPr lang="en-GB" sz="1200"/>
              <a:t>How does WPA3 differ from WPA2 in terms of security features, and why is it considered more secure?</a:t>
            </a:r>
            <a:endParaRPr sz="1200"/>
          </a:p>
          <a:p>
            <a:pPr indent="-304800" lvl="0" marL="457200" rtl="0" algn="l">
              <a:spcBef>
                <a:spcPts val="0"/>
              </a:spcBef>
              <a:spcAft>
                <a:spcPts val="0"/>
              </a:spcAft>
              <a:buSzPts val="1200"/>
              <a:buChar char="●"/>
            </a:pPr>
            <a:r>
              <a:rPr lang="en-GB" sz="1200"/>
              <a:t>What are some best practices for securing your own wireless network?</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711425" y="16804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End of Today’s Lecture…..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500"/>
              <a:t>Advanced Wireless Network Security and Attacks</a:t>
            </a:r>
            <a:endParaRPr sz="2500"/>
          </a:p>
        </p:txBody>
      </p:sp>
      <p:sp>
        <p:nvSpPr>
          <p:cNvPr id="135" name="Google Shape;135;p14"/>
          <p:cNvSpPr txBox="1"/>
          <p:nvPr>
            <p:ph idx="1" type="body"/>
          </p:nvPr>
        </p:nvSpPr>
        <p:spPr>
          <a:xfrm>
            <a:off x="819150" y="1479050"/>
            <a:ext cx="7505700" cy="3010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1. Hacking Public Wi-Fi Hotspots</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Introduction</a:t>
            </a:r>
            <a:r>
              <a:rPr lang="en-GB" sz="1200">
                <a:solidFill>
                  <a:srgbClr val="000000"/>
                </a:solidFill>
                <a:latin typeface="Arial"/>
                <a:ea typeface="Arial"/>
                <a:cs typeface="Arial"/>
                <a:sym typeface="Arial"/>
              </a:rPr>
              <a:t> Public Wi-Fi hotspots are ubiquitous in today's digital age, found in cafes, airports, libraries, and other public places. However, their convenience comes with significant security risks, making them attractive targets for attackers.</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1.1 Understanding Public Wi-Fi Vulnerabilities</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Public Wi-Fi Characteristics: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Unencrypted Traffic:</a:t>
            </a:r>
            <a:r>
              <a:rPr lang="en-GB" sz="1200">
                <a:solidFill>
                  <a:srgbClr val="000000"/>
                </a:solidFill>
                <a:latin typeface="Arial"/>
                <a:ea typeface="Arial"/>
                <a:cs typeface="Arial"/>
                <a:sym typeface="Arial"/>
              </a:rPr>
              <a:t> Often lacks encryption, making data transmission susceptible to eavesdropping.</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Lack of Authentication:</a:t>
            </a:r>
            <a:r>
              <a:rPr lang="en-GB" sz="1200">
                <a:solidFill>
                  <a:srgbClr val="000000"/>
                </a:solidFill>
                <a:latin typeface="Arial"/>
                <a:ea typeface="Arial"/>
                <a:cs typeface="Arial"/>
                <a:sym typeface="Arial"/>
              </a:rPr>
              <a:t> No requirement for users to authenticate, which makes it easy for unauthorized users to connect.</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415225" y="1000275"/>
            <a:ext cx="8310300" cy="3812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1018"/>
              <a:buNone/>
            </a:pPr>
            <a:r>
              <a:rPr b="1" lang="en-GB" sz="1210">
                <a:solidFill>
                  <a:srgbClr val="000000"/>
                </a:solidFill>
                <a:latin typeface="Arial"/>
                <a:ea typeface="Arial"/>
                <a:cs typeface="Arial"/>
                <a:sym typeface="Arial"/>
              </a:rPr>
              <a:t>1.2 Common Attacks on Public Wi-Fi</a:t>
            </a:r>
            <a:endParaRPr b="1" sz="1210">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b="1" lang="en-GB" sz="1210">
                <a:solidFill>
                  <a:srgbClr val="000000"/>
                </a:solidFill>
                <a:latin typeface="Arial"/>
                <a:ea typeface="Arial"/>
                <a:cs typeface="Arial"/>
                <a:sym typeface="Arial"/>
              </a:rPr>
              <a:t>Man-in-the-Middle (MitM) Attacks:</a:t>
            </a:r>
            <a:endParaRPr b="1" sz="1210">
              <a:solidFill>
                <a:srgbClr val="000000"/>
              </a:solidFill>
              <a:latin typeface="Arial"/>
              <a:ea typeface="Arial"/>
              <a:cs typeface="Arial"/>
              <a:sym typeface="Arial"/>
            </a:endParaRPr>
          </a:p>
          <a:p>
            <a:pPr indent="-305435" lvl="0" marL="457200" rtl="0" algn="l">
              <a:lnSpc>
                <a:spcPct val="95000"/>
              </a:lnSpc>
              <a:spcBef>
                <a:spcPts val="1200"/>
              </a:spcBef>
              <a:spcAft>
                <a:spcPts val="0"/>
              </a:spcAft>
              <a:buClr>
                <a:srgbClr val="000000"/>
              </a:buClr>
              <a:buSzPts val="1210"/>
              <a:buFont typeface="Arial"/>
              <a:buChar char="●"/>
            </a:pPr>
            <a:r>
              <a:rPr b="1" lang="en-GB" sz="1210">
                <a:solidFill>
                  <a:srgbClr val="000000"/>
                </a:solidFill>
                <a:latin typeface="Arial"/>
                <a:ea typeface="Arial"/>
                <a:cs typeface="Arial"/>
                <a:sym typeface="Arial"/>
              </a:rPr>
              <a:t>Definition:</a:t>
            </a:r>
            <a:r>
              <a:rPr lang="en-GB" sz="1210">
                <a:solidFill>
                  <a:srgbClr val="000000"/>
                </a:solidFill>
                <a:latin typeface="Arial"/>
                <a:ea typeface="Arial"/>
                <a:cs typeface="Arial"/>
                <a:sym typeface="Arial"/>
              </a:rPr>
              <a:t> An attacker intercepts and potentially alters the communication between a user and the internet.</a:t>
            </a:r>
            <a:endParaRPr sz="1210">
              <a:solidFill>
                <a:srgbClr val="000000"/>
              </a:solidFill>
              <a:latin typeface="Arial"/>
              <a:ea typeface="Arial"/>
              <a:cs typeface="Arial"/>
              <a:sym typeface="Arial"/>
            </a:endParaRPr>
          </a:p>
          <a:p>
            <a:pPr indent="-305435" lvl="0" marL="457200" rtl="0" algn="l">
              <a:lnSpc>
                <a:spcPct val="95000"/>
              </a:lnSpc>
              <a:spcBef>
                <a:spcPts val="0"/>
              </a:spcBef>
              <a:spcAft>
                <a:spcPts val="0"/>
              </a:spcAft>
              <a:buClr>
                <a:srgbClr val="000000"/>
              </a:buClr>
              <a:buSzPts val="1210"/>
              <a:buFont typeface="Arial"/>
              <a:buChar char="●"/>
            </a:pPr>
            <a:r>
              <a:rPr b="1" lang="en-GB" sz="1210">
                <a:solidFill>
                  <a:srgbClr val="000000"/>
                </a:solidFill>
                <a:latin typeface="Arial"/>
                <a:ea typeface="Arial"/>
                <a:cs typeface="Arial"/>
                <a:sym typeface="Arial"/>
              </a:rPr>
              <a:t>Example:</a:t>
            </a:r>
            <a:r>
              <a:rPr lang="en-GB" sz="1210">
                <a:solidFill>
                  <a:srgbClr val="000000"/>
                </a:solidFill>
                <a:latin typeface="Arial"/>
                <a:ea typeface="Arial"/>
                <a:cs typeface="Arial"/>
                <a:sym typeface="Arial"/>
              </a:rPr>
              <a:t> Using a tool like </a:t>
            </a:r>
            <a:r>
              <a:rPr b="1" lang="en-GB" sz="1210">
                <a:solidFill>
                  <a:srgbClr val="000000"/>
                </a:solidFill>
                <a:latin typeface="Arial"/>
                <a:ea typeface="Arial"/>
                <a:cs typeface="Arial"/>
                <a:sym typeface="Arial"/>
              </a:rPr>
              <a:t>Ettercap</a:t>
            </a:r>
            <a:r>
              <a:rPr lang="en-GB" sz="1210">
                <a:solidFill>
                  <a:srgbClr val="000000"/>
                </a:solidFill>
                <a:latin typeface="Arial"/>
                <a:ea typeface="Arial"/>
                <a:cs typeface="Arial"/>
                <a:sym typeface="Arial"/>
              </a:rPr>
              <a:t>, an attacker can intercept login credentials transmitted over an unencrypted connection.</a:t>
            </a:r>
            <a:endParaRPr sz="1210">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t/>
            </a:r>
            <a:endParaRPr sz="1210">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t/>
            </a:r>
            <a:endParaRPr sz="1210">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t/>
            </a:r>
            <a:endParaRPr sz="1210">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t/>
            </a:r>
            <a:endParaRPr sz="1210">
              <a:solidFill>
                <a:srgbClr val="000000"/>
              </a:solidFill>
              <a:latin typeface="Arial"/>
              <a:ea typeface="Arial"/>
              <a:cs typeface="Arial"/>
              <a:sym typeface="Arial"/>
            </a:endParaRPr>
          </a:p>
          <a:p>
            <a:pPr indent="0" lvl="0" marL="0" rtl="0" algn="l">
              <a:lnSpc>
                <a:spcPct val="95000"/>
              </a:lnSpc>
              <a:spcBef>
                <a:spcPts val="1200"/>
              </a:spcBef>
              <a:spcAft>
                <a:spcPts val="0"/>
              </a:spcAft>
              <a:buSzPts val="1018"/>
              <a:buNone/>
            </a:pPr>
            <a:r>
              <a:rPr b="1" lang="en-GB" sz="1210">
                <a:solidFill>
                  <a:srgbClr val="000000"/>
                </a:solidFill>
                <a:latin typeface="Arial"/>
                <a:ea typeface="Arial"/>
                <a:cs typeface="Arial"/>
                <a:sym typeface="Arial"/>
              </a:rPr>
              <a:t>Rogue Hotspots:</a:t>
            </a:r>
            <a:endParaRPr b="1" sz="1210">
              <a:solidFill>
                <a:srgbClr val="000000"/>
              </a:solidFill>
              <a:latin typeface="Arial"/>
              <a:ea typeface="Arial"/>
              <a:cs typeface="Arial"/>
              <a:sym typeface="Arial"/>
            </a:endParaRPr>
          </a:p>
          <a:p>
            <a:pPr indent="-305435" lvl="0" marL="457200" rtl="0" algn="l">
              <a:lnSpc>
                <a:spcPct val="95000"/>
              </a:lnSpc>
              <a:spcBef>
                <a:spcPts val="1200"/>
              </a:spcBef>
              <a:spcAft>
                <a:spcPts val="0"/>
              </a:spcAft>
              <a:buClr>
                <a:srgbClr val="000000"/>
              </a:buClr>
              <a:buSzPts val="1210"/>
              <a:buFont typeface="Arial"/>
              <a:buChar char="●"/>
            </a:pPr>
            <a:r>
              <a:rPr b="1" lang="en-GB" sz="1210">
                <a:solidFill>
                  <a:srgbClr val="000000"/>
                </a:solidFill>
                <a:latin typeface="Arial"/>
                <a:ea typeface="Arial"/>
                <a:cs typeface="Arial"/>
                <a:sym typeface="Arial"/>
              </a:rPr>
              <a:t>Definition:</a:t>
            </a:r>
            <a:r>
              <a:rPr lang="en-GB" sz="1210">
                <a:solidFill>
                  <a:srgbClr val="000000"/>
                </a:solidFill>
                <a:latin typeface="Arial"/>
                <a:ea typeface="Arial"/>
                <a:cs typeface="Arial"/>
                <a:sym typeface="Arial"/>
              </a:rPr>
              <a:t> Attackers set up fake hotspots to lure users into connecting.</a:t>
            </a:r>
            <a:endParaRPr sz="1210">
              <a:solidFill>
                <a:srgbClr val="000000"/>
              </a:solidFill>
              <a:latin typeface="Arial"/>
              <a:ea typeface="Arial"/>
              <a:cs typeface="Arial"/>
              <a:sym typeface="Arial"/>
            </a:endParaRPr>
          </a:p>
          <a:p>
            <a:pPr indent="-305435" lvl="0" marL="457200" rtl="0" algn="l">
              <a:lnSpc>
                <a:spcPct val="95000"/>
              </a:lnSpc>
              <a:spcBef>
                <a:spcPts val="0"/>
              </a:spcBef>
              <a:spcAft>
                <a:spcPts val="0"/>
              </a:spcAft>
              <a:buClr>
                <a:srgbClr val="000000"/>
              </a:buClr>
              <a:buSzPts val="1210"/>
              <a:buFont typeface="Arial"/>
              <a:buChar char="●"/>
            </a:pPr>
            <a:r>
              <a:rPr b="1" lang="en-GB" sz="1210">
                <a:solidFill>
                  <a:srgbClr val="000000"/>
                </a:solidFill>
                <a:latin typeface="Arial"/>
                <a:ea typeface="Arial"/>
                <a:cs typeface="Arial"/>
                <a:sym typeface="Arial"/>
              </a:rPr>
              <a:t>Example:</a:t>
            </a:r>
            <a:r>
              <a:rPr lang="en-GB" sz="1210">
                <a:solidFill>
                  <a:srgbClr val="000000"/>
                </a:solidFill>
                <a:latin typeface="Arial"/>
                <a:ea typeface="Arial"/>
                <a:cs typeface="Arial"/>
                <a:sym typeface="Arial"/>
              </a:rPr>
              <a:t> An attacker creates a hotspot named “Free Wi-Fi” which mimics a legitimate network. Once connected, all user traffic can be monitored.</a:t>
            </a:r>
            <a:endParaRPr sz="1210">
              <a:solidFill>
                <a:srgbClr val="000000"/>
              </a:solidFill>
              <a:latin typeface="Arial"/>
              <a:ea typeface="Arial"/>
              <a:cs typeface="Arial"/>
              <a:sym typeface="Arial"/>
            </a:endParaRPr>
          </a:p>
          <a:p>
            <a:pPr indent="0" lvl="0" marL="0" rtl="0" algn="l">
              <a:lnSpc>
                <a:spcPct val="95000"/>
              </a:lnSpc>
              <a:spcBef>
                <a:spcPts val="1200"/>
              </a:spcBef>
              <a:spcAft>
                <a:spcPts val="1200"/>
              </a:spcAft>
              <a:buSzPts val="1018"/>
              <a:buNone/>
            </a:pPr>
            <a:r>
              <a:t/>
            </a:r>
            <a:endParaRPr sz="1210">
              <a:solidFill>
                <a:srgbClr val="000000"/>
              </a:solidFill>
              <a:latin typeface="Arial"/>
              <a:ea typeface="Arial"/>
              <a:cs typeface="Arial"/>
              <a:sym typeface="Arial"/>
            </a:endParaRPr>
          </a:p>
        </p:txBody>
      </p:sp>
      <p:sp>
        <p:nvSpPr>
          <p:cNvPr id="141" name="Google Shape;141;p15"/>
          <p:cNvSpPr txBox="1"/>
          <p:nvPr/>
        </p:nvSpPr>
        <p:spPr>
          <a:xfrm>
            <a:off x="485175" y="430875"/>
            <a:ext cx="7545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lt1"/>
                </a:solidFill>
                <a:latin typeface="Nunito"/>
                <a:ea typeface="Nunito"/>
                <a:cs typeface="Nunito"/>
                <a:sym typeface="Nunito"/>
              </a:rPr>
              <a:t>Advanced Wireless Network Security and Attacks</a:t>
            </a:r>
            <a:endParaRPr sz="2500">
              <a:solidFill>
                <a:schemeClr val="lt1"/>
              </a:solidFill>
              <a:latin typeface="Nunito"/>
              <a:ea typeface="Nunito"/>
              <a:cs typeface="Nunito"/>
              <a:sym typeface="Nunito"/>
            </a:endParaRPr>
          </a:p>
        </p:txBody>
      </p:sp>
      <p:pic>
        <p:nvPicPr>
          <p:cNvPr id="142" name="Google Shape;142;p15"/>
          <p:cNvPicPr preferRelativeResize="0"/>
          <p:nvPr/>
        </p:nvPicPr>
        <p:blipFill>
          <a:blip r:embed="rId3">
            <a:alphaModFix/>
          </a:blip>
          <a:stretch>
            <a:fillRect/>
          </a:stretch>
        </p:blipFill>
        <p:spPr>
          <a:xfrm>
            <a:off x="6003775" y="2245000"/>
            <a:ext cx="2721752" cy="1974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486525"/>
            <a:ext cx="7505700" cy="63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Wireless Network Auditing Tools</a:t>
            </a:r>
            <a:endParaRPr/>
          </a:p>
        </p:txBody>
      </p:sp>
      <p:sp>
        <p:nvSpPr>
          <p:cNvPr id="148" name="Google Shape;148;p16"/>
          <p:cNvSpPr txBox="1"/>
          <p:nvPr>
            <p:ph idx="1" type="body"/>
          </p:nvPr>
        </p:nvSpPr>
        <p:spPr>
          <a:xfrm>
            <a:off x="819150" y="1239650"/>
            <a:ext cx="7505700" cy="3199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Kismet:</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Definition:</a:t>
            </a:r>
            <a:r>
              <a:rPr lang="en-GB" sz="1200">
                <a:solidFill>
                  <a:srgbClr val="000000"/>
                </a:solidFill>
                <a:latin typeface="Arial"/>
                <a:ea typeface="Arial"/>
                <a:cs typeface="Arial"/>
                <a:sym typeface="Arial"/>
              </a:rPr>
              <a:t> A network detector, sniffer, and intrusion detection system.</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Usage:</a:t>
            </a:r>
            <a:r>
              <a:rPr lang="en-GB" sz="1200">
                <a:solidFill>
                  <a:srgbClr val="000000"/>
                </a:solidFill>
                <a:latin typeface="Arial"/>
                <a:ea typeface="Arial"/>
                <a:cs typeface="Arial"/>
                <a:sym typeface="Arial"/>
              </a:rPr>
              <a:t> Detects and identifies hidden networks and logs network traffic.</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Example:</a:t>
            </a:r>
            <a:r>
              <a:rPr lang="en-GB" sz="1200">
                <a:solidFill>
                  <a:srgbClr val="000000"/>
                </a:solidFill>
                <a:latin typeface="Arial"/>
                <a:ea typeface="Arial"/>
                <a:cs typeface="Arial"/>
                <a:sym typeface="Arial"/>
              </a:rPr>
              <a:t> Using Kismet, you can identify all nearby networks, including those that are not broadcasting their SSID.</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Fern-Wifi-Cracker:</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Definition:</a:t>
            </a:r>
            <a:r>
              <a:rPr lang="en-GB" sz="1200">
                <a:solidFill>
                  <a:srgbClr val="000000"/>
                </a:solidFill>
                <a:latin typeface="Arial"/>
                <a:ea typeface="Arial"/>
                <a:cs typeface="Arial"/>
                <a:sym typeface="Arial"/>
              </a:rPr>
              <a:t> A tool for auditing wireless networks.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Usage:</a:t>
            </a:r>
            <a:r>
              <a:rPr lang="en-GB" sz="1200">
                <a:solidFill>
                  <a:srgbClr val="000000"/>
                </a:solidFill>
                <a:latin typeface="Arial"/>
                <a:ea typeface="Arial"/>
                <a:cs typeface="Arial"/>
                <a:sym typeface="Arial"/>
              </a:rPr>
              <a:t> Can crack WEP, WPA, and WPA2 encryption keys.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Example:</a:t>
            </a:r>
            <a:r>
              <a:rPr lang="en-GB" sz="1200">
                <a:solidFill>
                  <a:srgbClr val="000000"/>
                </a:solidFill>
                <a:latin typeface="Arial"/>
                <a:ea typeface="Arial"/>
                <a:cs typeface="Arial"/>
                <a:sym typeface="Arial"/>
              </a:rPr>
              <a:t> Using Fern-Wifi-Cracker, you can capture handshake packets and attempt to crack WPA/WPA2 passwords.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478050" y="459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Practical Demo</a:t>
            </a:r>
            <a:endParaRPr/>
          </a:p>
        </p:txBody>
      </p:sp>
      <p:sp>
        <p:nvSpPr>
          <p:cNvPr id="154" name="Google Shape;154;p17"/>
          <p:cNvSpPr txBox="1"/>
          <p:nvPr>
            <p:ph idx="1" type="body"/>
          </p:nvPr>
        </p:nvSpPr>
        <p:spPr>
          <a:xfrm>
            <a:off x="594750" y="1191825"/>
            <a:ext cx="7505700" cy="2448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solidFill>
                  <a:srgbClr val="000000"/>
                </a:solidFill>
                <a:latin typeface="Arial"/>
                <a:ea typeface="Arial"/>
                <a:cs typeface="Arial"/>
                <a:sym typeface="Arial"/>
              </a:rPr>
              <a:t>Practical Demonstration:</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Kismet Setup:</a:t>
            </a:r>
            <a:r>
              <a:rPr lang="en-GB" sz="1100">
                <a:solidFill>
                  <a:srgbClr val="000000"/>
                </a:solidFill>
                <a:latin typeface="Arial"/>
                <a:ea typeface="Arial"/>
                <a:cs typeface="Arial"/>
                <a:sym typeface="Arial"/>
              </a:rPr>
              <a:t> Configure and run Kismet to detect networks.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GB" sz="1100">
                <a:solidFill>
                  <a:srgbClr val="000000"/>
                </a:solidFill>
                <a:latin typeface="Arial"/>
                <a:ea typeface="Arial"/>
                <a:cs typeface="Arial"/>
                <a:sym typeface="Arial"/>
              </a:rPr>
              <a:t>Fern-Wifi-Cracker Usage:</a:t>
            </a:r>
            <a:r>
              <a:rPr lang="en-GB" sz="1100">
                <a:solidFill>
                  <a:srgbClr val="000000"/>
                </a:solidFill>
                <a:latin typeface="Arial"/>
                <a:ea typeface="Arial"/>
                <a:cs typeface="Arial"/>
                <a:sym typeface="Arial"/>
              </a:rPr>
              <a:t> Demonstrate how to capture and crack a WPA2 password.</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descr="Fern Wifi Cracker: Wireless security auditing | AlternativeTo" id="155" name="Google Shape;155;p17"/>
          <p:cNvPicPr preferRelativeResize="0"/>
          <p:nvPr/>
        </p:nvPicPr>
        <p:blipFill>
          <a:blip r:embed="rId3">
            <a:alphaModFix/>
          </a:blip>
          <a:stretch>
            <a:fillRect/>
          </a:stretch>
        </p:blipFill>
        <p:spPr>
          <a:xfrm>
            <a:off x="223250" y="2119188"/>
            <a:ext cx="4288900" cy="2737075"/>
          </a:xfrm>
          <a:prstGeom prst="rect">
            <a:avLst/>
          </a:prstGeom>
          <a:noFill/>
          <a:ln>
            <a:noFill/>
          </a:ln>
        </p:spPr>
      </p:pic>
      <p:pic>
        <p:nvPicPr>
          <p:cNvPr id="156" name="Google Shape;156;p17"/>
          <p:cNvPicPr preferRelativeResize="0"/>
          <p:nvPr/>
        </p:nvPicPr>
        <p:blipFill>
          <a:blip r:embed="rId4">
            <a:alphaModFix/>
          </a:blip>
          <a:stretch>
            <a:fillRect/>
          </a:stretch>
        </p:blipFill>
        <p:spPr>
          <a:xfrm>
            <a:off x="4572000" y="2119200"/>
            <a:ext cx="4288900" cy="2737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531925" y="468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Deauthentication and Jamming Attacks</a:t>
            </a:r>
            <a:endParaRPr/>
          </a:p>
        </p:txBody>
      </p:sp>
      <p:sp>
        <p:nvSpPr>
          <p:cNvPr id="162" name="Google Shape;162;p18"/>
          <p:cNvSpPr txBox="1"/>
          <p:nvPr>
            <p:ph idx="1" type="body"/>
          </p:nvPr>
        </p:nvSpPr>
        <p:spPr>
          <a:xfrm>
            <a:off x="531925" y="1263625"/>
            <a:ext cx="8166600" cy="3441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Introduction</a:t>
            </a:r>
            <a:r>
              <a:rPr lang="en-GB" sz="1200">
                <a:solidFill>
                  <a:srgbClr val="000000"/>
                </a:solidFill>
                <a:latin typeface="Arial"/>
                <a:ea typeface="Arial"/>
                <a:cs typeface="Arial"/>
                <a:sym typeface="Arial"/>
              </a:rPr>
              <a:t> Deauthentication and jamming attacks are techniques used to disrupt wireless networks, either by forcing clients to disconnect or by creating noise that prevents communication.</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2.1 Deauthentication Attacks</a:t>
            </a:r>
            <a:endParaRPr b="1"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Definition: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Deauthentication Attack:</a:t>
            </a:r>
            <a:r>
              <a:rPr lang="en-GB" sz="1200">
                <a:solidFill>
                  <a:srgbClr val="000000"/>
                </a:solidFill>
                <a:latin typeface="Arial"/>
                <a:ea typeface="Arial"/>
                <a:cs typeface="Arial"/>
                <a:sym typeface="Arial"/>
              </a:rPr>
              <a:t> A method where attackers send deauthentication frames to disconnect clients from a wireless network.</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How It Works: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Tools:</a:t>
            </a:r>
            <a:r>
              <a:rPr lang="en-GB" sz="12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aireplay-ng</a:t>
            </a:r>
            <a:r>
              <a:rPr lang="en-GB" sz="1200">
                <a:solidFill>
                  <a:srgbClr val="000000"/>
                </a:solidFill>
                <a:latin typeface="Arial"/>
                <a:ea typeface="Arial"/>
                <a:cs typeface="Arial"/>
                <a:sym typeface="Arial"/>
              </a:rPr>
              <a:t> is commonly used to perform deauthentication attacks.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Example:</a:t>
            </a:r>
            <a:r>
              <a:rPr lang="en-GB" sz="1200">
                <a:solidFill>
                  <a:srgbClr val="000000"/>
                </a:solidFill>
                <a:latin typeface="Arial"/>
                <a:ea typeface="Arial"/>
                <a:cs typeface="Arial"/>
                <a:sym typeface="Arial"/>
              </a:rPr>
              <a:t> An attacker can use aireplay-ng to send deauthentication packets to a specific device, causing it to disconnect from the network.</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487025" y="4955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Jamming Attacks</a:t>
            </a:r>
            <a:endParaRPr/>
          </a:p>
        </p:txBody>
      </p:sp>
      <p:sp>
        <p:nvSpPr>
          <p:cNvPr id="168" name="Google Shape;168;p19"/>
          <p:cNvSpPr txBox="1"/>
          <p:nvPr>
            <p:ph idx="1" type="body"/>
          </p:nvPr>
        </p:nvSpPr>
        <p:spPr>
          <a:xfrm>
            <a:off x="628800" y="1383275"/>
            <a:ext cx="7696200" cy="3055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Definition: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Jamming:</a:t>
            </a:r>
            <a:r>
              <a:rPr lang="en-GB" sz="1200">
                <a:solidFill>
                  <a:srgbClr val="000000"/>
                </a:solidFill>
                <a:latin typeface="Arial"/>
                <a:ea typeface="Arial"/>
                <a:cs typeface="Arial"/>
                <a:sym typeface="Arial"/>
              </a:rPr>
              <a:t> The act of creating interference on a frequency to disrupt </a:t>
            </a:r>
            <a:endParaRPr sz="1200">
              <a:solidFill>
                <a:srgbClr val="000000"/>
              </a:solidFill>
              <a:latin typeface="Arial"/>
              <a:ea typeface="Arial"/>
              <a:cs typeface="Arial"/>
              <a:sym typeface="Arial"/>
            </a:endParaRPr>
          </a:p>
          <a:p>
            <a:pPr indent="0" lvl="0" marL="457200" rtl="0" algn="l">
              <a:spcBef>
                <a:spcPts val="1200"/>
              </a:spcBef>
              <a:spcAft>
                <a:spcPts val="0"/>
              </a:spcAft>
              <a:buNone/>
            </a:pPr>
            <a:r>
              <a:rPr lang="en-GB" sz="1200">
                <a:solidFill>
                  <a:srgbClr val="000000"/>
                </a:solidFill>
                <a:latin typeface="Arial"/>
                <a:ea typeface="Arial"/>
                <a:cs typeface="Arial"/>
                <a:sym typeface="Arial"/>
              </a:rPr>
              <a:t>wireless communication.</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Types of Jamming:</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Constant Jamming:</a:t>
            </a:r>
            <a:r>
              <a:rPr lang="en-GB" sz="1200">
                <a:solidFill>
                  <a:srgbClr val="000000"/>
                </a:solidFill>
                <a:latin typeface="Arial"/>
                <a:ea typeface="Arial"/>
                <a:cs typeface="Arial"/>
                <a:sym typeface="Arial"/>
              </a:rPr>
              <a:t> Continuously sends noise on a specific frequency.</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Random Jamming:</a:t>
            </a:r>
            <a:r>
              <a:rPr lang="en-GB" sz="1200">
                <a:solidFill>
                  <a:srgbClr val="000000"/>
                </a:solidFill>
                <a:latin typeface="Arial"/>
                <a:ea typeface="Arial"/>
                <a:cs typeface="Arial"/>
                <a:sym typeface="Arial"/>
              </a:rPr>
              <a:t> Sends noise intermittently.</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Tools and Examples: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Tool:</a:t>
            </a:r>
            <a:r>
              <a:rPr lang="en-GB" sz="12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Wifite</a:t>
            </a:r>
            <a:r>
              <a:rPr lang="en-GB" sz="1200">
                <a:solidFill>
                  <a:srgbClr val="000000"/>
                </a:solidFill>
                <a:latin typeface="Arial"/>
                <a:ea typeface="Arial"/>
                <a:cs typeface="Arial"/>
                <a:sym typeface="Arial"/>
              </a:rPr>
              <a:t> can be used to perform jamming attacks.</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Example:</a:t>
            </a:r>
            <a:r>
              <a:rPr lang="en-GB" sz="1200">
                <a:solidFill>
                  <a:srgbClr val="000000"/>
                </a:solidFill>
                <a:latin typeface="Arial"/>
                <a:ea typeface="Arial"/>
                <a:cs typeface="Arial"/>
                <a:sym typeface="Arial"/>
              </a:rPr>
              <a:t> An attacker uses Wifite to flood a frequency with noise, disrupting the network’s ability to communicate.</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pic>
        <p:nvPicPr>
          <p:cNvPr id="169" name="Google Shape;169;p19"/>
          <p:cNvPicPr preferRelativeResize="0"/>
          <p:nvPr/>
        </p:nvPicPr>
        <p:blipFill>
          <a:blip r:embed="rId3">
            <a:alphaModFix/>
          </a:blip>
          <a:stretch>
            <a:fillRect/>
          </a:stretch>
        </p:blipFill>
        <p:spPr>
          <a:xfrm>
            <a:off x="6041725" y="943400"/>
            <a:ext cx="2854525" cy="2854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531900" y="468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Evading MAC Address Filtering</a:t>
            </a:r>
            <a:endParaRPr/>
          </a:p>
        </p:txBody>
      </p:sp>
      <p:sp>
        <p:nvSpPr>
          <p:cNvPr id="175" name="Google Shape;175;p20"/>
          <p:cNvSpPr txBox="1"/>
          <p:nvPr>
            <p:ph idx="1" type="body"/>
          </p:nvPr>
        </p:nvSpPr>
        <p:spPr>
          <a:xfrm>
            <a:off x="296700" y="1221675"/>
            <a:ext cx="7740900" cy="3509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200">
                <a:solidFill>
                  <a:srgbClr val="000000"/>
                </a:solidFill>
                <a:latin typeface="Arial"/>
                <a:ea typeface="Arial"/>
                <a:cs typeface="Arial"/>
                <a:sym typeface="Arial"/>
              </a:rPr>
              <a:t>Definition:</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MAC Address Filtering:</a:t>
            </a:r>
            <a:r>
              <a:rPr lang="en-GB" sz="1200">
                <a:solidFill>
                  <a:srgbClr val="000000"/>
                </a:solidFill>
                <a:latin typeface="Arial"/>
                <a:ea typeface="Arial"/>
                <a:cs typeface="Arial"/>
                <a:sym typeface="Arial"/>
              </a:rPr>
              <a:t> A security feature where only devices with specific </a:t>
            </a:r>
            <a:endParaRPr sz="1200">
              <a:solidFill>
                <a:srgbClr val="000000"/>
              </a:solidFill>
              <a:latin typeface="Arial"/>
              <a:ea typeface="Arial"/>
              <a:cs typeface="Arial"/>
              <a:sym typeface="Arial"/>
            </a:endParaRPr>
          </a:p>
          <a:p>
            <a:pPr indent="0" lvl="0" marL="457200" rtl="0" algn="l">
              <a:spcBef>
                <a:spcPts val="1200"/>
              </a:spcBef>
              <a:spcAft>
                <a:spcPts val="0"/>
              </a:spcAft>
              <a:buNone/>
            </a:pPr>
            <a:r>
              <a:rPr lang="en-GB" sz="1200">
                <a:solidFill>
                  <a:srgbClr val="000000"/>
                </a:solidFill>
                <a:latin typeface="Arial"/>
                <a:ea typeface="Arial"/>
                <a:cs typeface="Arial"/>
                <a:sym typeface="Arial"/>
              </a:rPr>
              <a:t>MAC addresses are allowed to connect.</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0" lvl="0" marL="457200" rtl="0" algn="l">
              <a:spcBef>
                <a:spcPts val="120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Evading Techniques:</a:t>
            </a:r>
            <a:endParaRPr b="1"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MAC Spoofing:</a:t>
            </a:r>
            <a:r>
              <a:rPr lang="en-GB" sz="1200">
                <a:solidFill>
                  <a:srgbClr val="000000"/>
                </a:solidFill>
                <a:latin typeface="Arial"/>
                <a:ea typeface="Arial"/>
                <a:cs typeface="Arial"/>
                <a:sym typeface="Arial"/>
              </a:rPr>
              <a:t> Changing the MAC address of your device to bypass filtering.</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Tool:</a:t>
            </a:r>
            <a:r>
              <a:rPr lang="en-GB" sz="1200">
                <a:solidFill>
                  <a:srgbClr val="000000"/>
                </a:solidFill>
                <a:latin typeface="Arial"/>
                <a:ea typeface="Arial"/>
                <a:cs typeface="Arial"/>
                <a:sym typeface="Arial"/>
              </a:rPr>
              <a:t> </a:t>
            </a:r>
            <a:r>
              <a:rPr b="1" lang="en-GB" sz="1200">
                <a:solidFill>
                  <a:srgbClr val="000000"/>
                </a:solidFill>
                <a:latin typeface="Arial"/>
                <a:ea typeface="Arial"/>
                <a:cs typeface="Arial"/>
                <a:sym typeface="Arial"/>
              </a:rPr>
              <a:t>Macchanger</a:t>
            </a:r>
            <a:r>
              <a:rPr lang="en-GB" sz="1200">
                <a:solidFill>
                  <a:srgbClr val="000000"/>
                </a:solidFill>
                <a:latin typeface="Arial"/>
                <a:ea typeface="Arial"/>
                <a:cs typeface="Arial"/>
                <a:sym typeface="Arial"/>
              </a:rPr>
              <a:t> can be used to alter the MAC address of a device.</a:t>
            </a:r>
            <a:endParaRPr sz="1200">
              <a:solidFill>
                <a:srgbClr val="000000"/>
              </a:solidFill>
              <a:latin typeface="Arial"/>
              <a:ea typeface="Arial"/>
              <a:cs typeface="Arial"/>
              <a:sym typeface="Arial"/>
            </a:endParaRPr>
          </a:p>
          <a:p>
            <a:pPr indent="0" lvl="0" marL="0" rtl="0" algn="l">
              <a:spcBef>
                <a:spcPts val="1200"/>
              </a:spcBef>
              <a:spcAft>
                <a:spcPts val="0"/>
              </a:spcAft>
              <a:buNone/>
            </a:pPr>
            <a:r>
              <a:rPr b="1" lang="en-GB" sz="1200">
                <a:solidFill>
                  <a:srgbClr val="000000"/>
                </a:solidFill>
                <a:latin typeface="Arial"/>
                <a:ea typeface="Arial"/>
                <a:cs typeface="Arial"/>
                <a:sym typeface="Arial"/>
              </a:rPr>
              <a:t>Example:</a:t>
            </a:r>
            <a:r>
              <a:rPr lang="en-GB" sz="1200">
                <a:solidFill>
                  <a:srgbClr val="000000"/>
                </a:solidFill>
                <a:latin typeface="Arial"/>
                <a:ea typeface="Arial"/>
                <a:cs typeface="Arial"/>
                <a:sym typeface="Arial"/>
              </a:rPr>
              <a:t> Changing the MAC address of your device to match an allowed address and gain access to a restricted network.</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p>
        </p:txBody>
      </p:sp>
      <p:pic>
        <p:nvPicPr>
          <p:cNvPr id="176" name="Google Shape;176;p20"/>
          <p:cNvPicPr preferRelativeResize="0"/>
          <p:nvPr/>
        </p:nvPicPr>
        <p:blipFill>
          <a:blip r:embed="rId3">
            <a:alphaModFix/>
          </a:blip>
          <a:stretch>
            <a:fillRect/>
          </a:stretch>
        </p:blipFill>
        <p:spPr>
          <a:xfrm>
            <a:off x="6300468" y="1571305"/>
            <a:ext cx="2530625" cy="2000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Practical Demo</a:t>
            </a:r>
            <a:endParaRPr/>
          </a:p>
        </p:txBody>
      </p:sp>
      <p:sp>
        <p:nvSpPr>
          <p:cNvPr id="182" name="Google Shape;182;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Aireplay-ng:</a:t>
            </a:r>
            <a:r>
              <a:rPr lang="en-GB" sz="1200">
                <a:solidFill>
                  <a:srgbClr val="000000"/>
                </a:solidFill>
                <a:latin typeface="Arial"/>
                <a:ea typeface="Arial"/>
                <a:cs typeface="Arial"/>
                <a:sym typeface="Arial"/>
              </a:rPr>
              <a:t> Perform a deauthentication attack on a sample network.</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Wifite:</a:t>
            </a:r>
            <a:r>
              <a:rPr lang="en-GB" sz="1200">
                <a:solidFill>
                  <a:srgbClr val="000000"/>
                </a:solidFill>
                <a:latin typeface="Arial"/>
                <a:ea typeface="Arial"/>
                <a:cs typeface="Arial"/>
                <a:sym typeface="Arial"/>
              </a:rPr>
              <a:t> Demonstrate a jamming attack.</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1" lang="en-GB" sz="1200">
                <a:solidFill>
                  <a:srgbClr val="000000"/>
                </a:solidFill>
                <a:latin typeface="Arial"/>
                <a:ea typeface="Arial"/>
                <a:cs typeface="Arial"/>
                <a:sym typeface="Arial"/>
              </a:rPr>
              <a:t>Macchanger:</a:t>
            </a:r>
            <a:r>
              <a:rPr lang="en-GB" sz="1200">
                <a:solidFill>
                  <a:srgbClr val="000000"/>
                </a:solidFill>
                <a:latin typeface="Arial"/>
                <a:ea typeface="Arial"/>
                <a:cs typeface="Arial"/>
                <a:sym typeface="Arial"/>
              </a:rPr>
              <a:t> Show how to spoof a MAC address.</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pic>
        <p:nvPicPr>
          <p:cNvPr id="183" name="Google Shape;183;p21"/>
          <p:cNvPicPr preferRelativeResize="0"/>
          <p:nvPr/>
        </p:nvPicPr>
        <p:blipFill>
          <a:blip r:embed="rId3">
            <a:alphaModFix/>
          </a:blip>
          <a:stretch>
            <a:fillRect/>
          </a:stretch>
        </p:blipFill>
        <p:spPr>
          <a:xfrm>
            <a:off x="5268693" y="2648925"/>
            <a:ext cx="3304750" cy="2002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